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79" r:id="rId2"/>
    <p:sldId id="280" r:id="rId3"/>
    <p:sldId id="285" r:id="rId4"/>
    <p:sldId id="286" r:id="rId5"/>
    <p:sldId id="281" r:id="rId6"/>
    <p:sldId id="287" r:id="rId7"/>
    <p:sldId id="283" r:id="rId8"/>
    <p:sldId id="288" r:id="rId9"/>
    <p:sldId id="282" r:id="rId10"/>
    <p:sldId id="284" r:id="rId11"/>
    <p:sldId id="289" r:id="rId12"/>
    <p:sldId id="290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3F8B"/>
    <a:srgbClr val="009ECF"/>
    <a:srgbClr val="8DE4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3454" autoAdjust="0"/>
  </p:normalViewPr>
  <p:slideViewPr>
    <p:cSldViewPr snapToGrid="0">
      <p:cViewPr varScale="1">
        <p:scale>
          <a:sx n="57" d="100"/>
          <a:sy n="57" d="100"/>
        </p:scale>
        <p:origin x="1800" y="66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101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B39A2-CD30-41D9-853F-757C2B46F4B3}" type="datetimeFigureOut">
              <a:rPr lang="pl-PL" smtClean="0"/>
              <a:pPr/>
              <a:t>23.03.2020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57014F-DA5D-453E-8BAE-0CBDEB504CE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0974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57014F-DA5D-453E-8BAE-0CBDEB504CE4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9577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57014F-DA5D-453E-8BAE-0CBDEB504CE4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1543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10848-2028-4201-805C-24927D8FC5F4}" type="datetimeFigureOut">
              <a:rPr lang="pl-PL" smtClean="0"/>
              <a:pPr/>
              <a:t>23.03.2020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875E6-53AF-4CCC-BCFB-E887FB5930B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9644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10848-2028-4201-805C-24927D8FC5F4}" type="datetimeFigureOut">
              <a:rPr lang="pl-PL" smtClean="0"/>
              <a:pPr/>
              <a:t>23.03.2020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875E6-53AF-4CCC-BCFB-E887FB5930B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4405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10848-2028-4201-805C-24927D8FC5F4}" type="datetimeFigureOut">
              <a:rPr lang="pl-PL" smtClean="0"/>
              <a:pPr/>
              <a:t>23.03.2020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875E6-53AF-4CCC-BCFB-E887FB5930B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258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10848-2028-4201-805C-24927D8FC5F4}" type="datetimeFigureOut">
              <a:rPr lang="pl-PL" smtClean="0"/>
              <a:pPr/>
              <a:t>23.03.2020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875E6-53AF-4CCC-BCFB-E887FB5930B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8856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10848-2028-4201-805C-24927D8FC5F4}" type="datetimeFigureOut">
              <a:rPr lang="pl-PL" smtClean="0"/>
              <a:pPr/>
              <a:t>23.03.2020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875E6-53AF-4CCC-BCFB-E887FB5930B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1113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10848-2028-4201-805C-24927D8FC5F4}" type="datetimeFigureOut">
              <a:rPr lang="pl-PL" smtClean="0"/>
              <a:pPr/>
              <a:t>23.03.2020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875E6-53AF-4CCC-BCFB-E887FB5930B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5146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10848-2028-4201-805C-24927D8FC5F4}" type="datetimeFigureOut">
              <a:rPr lang="pl-PL" smtClean="0"/>
              <a:pPr/>
              <a:t>23.03.2020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875E6-53AF-4CCC-BCFB-E887FB5930B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8627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10848-2028-4201-805C-24927D8FC5F4}" type="datetimeFigureOut">
              <a:rPr lang="pl-PL" smtClean="0"/>
              <a:pPr/>
              <a:t>23.03.2020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875E6-53AF-4CCC-BCFB-E887FB5930B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5594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10848-2028-4201-805C-24927D8FC5F4}" type="datetimeFigureOut">
              <a:rPr lang="pl-PL" smtClean="0"/>
              <a:pPr/>
              <a:t>23.03.2020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875E6-53AF-4CCC-BCFB-E887FB5930B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442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10848-2028-4201-805C-24927D8FC5F4}" type="datetimeFigureOut">
              <a:rPr lang="pl-PL" smtClean="0"/>
              <a:pPr/>
              <a:t>23.03.2020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875E6-53AF-4CCC-BCFB-E887FB5930B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2323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10848-2028-4201-805C-24927D8FC5F4}" type="datetimeFigureOut">
              <a:rPr lang="pl-PL" smtClean="0"/>
              <a:pPr/>
              <a:t>23.03.2020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875E6-53AF-4CCC-BCFB-E887FB5930B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0191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b="7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10848-2028-4201-805C-24927D8FC5F4}" type="datetimeFigureOut">
              <a:rPr lang="pl-PL" smtClean="0"/>
              <a:pPr/>
              <a:t>23.03.2020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875E6-53AF-4CCC-BCFB-E887FB5930B5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81" t="8372" r="7252" b="10687"/>
          <a:stretch>
            <a:fillRect/>
          </a:stretch>
        </p:blipFill>
        <p:spPr>
          <a:xfrm>
            <a:off x="163384" y="131234"/>
            <a:ext cx="1180626" cy="835572"/>
          </a:xfrm>
          <a:prstGeom prst="rect">
            <a:avLst/>
          </a:prstGeom>
        </p:spPr>
      </p:pic>
      <p:sp>
        <p:nvSpPr>
          <p:cNvPr id="8" name="Prostokąt 7"/>
          <p:cNvSpPr/>
          <p:nvPr userDrawn="1"/>
        </p:nvSpPr>
        <p:spPr>
          <a:xfrm>
            <a:off x="0" y="1027907"/>
            <a:ext cx="9144000" cy="72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0C3F8B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/>
          <p:cNvSpPr/>
          <p:nvPr userDrawn="1"/>
        </p:nvSpPr>
        <p:spPr>
          <a:xfrm>
            <a:off x="-3" y="1180307"/>
            <a:ext cx="9144000" cy="72000"/>
          </a:xfrm>
          <a:prstGeom prst="rect">
            <a:avLst/>
          </a:prstGeom>
          <a:gradFill>
            <a:gsLst>
              <a:gs pos="0">
                <a:srgbClr val="0C3F8B"/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 userDrawn="1"/>
        </p:nvSpPr>
        <p:spPr>
          <a:xfrm>
            <a:off x="753697" y="1252307"/>
            <a:ext cx="72000" cy="5605693"/>
          </a:xfrm>
          <a:prstGeom prst="rect">
            <a:avLst/>
          </a:prstGeom>
          <a:gradFill flip="none" rotWithShape="1">
            <a:gsLst>
              <a:gs pos="0">
                <a:srgbClr val="0C3F8B"/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le tekstowe 10"/>
          <p:cNvSpPr txBox="1"/>
          <p:nvPr userDrawn="1"/>
        </p:nvSpPr>
        <p:spPr>
          <a:xfrm>
            <a:off x="1583267" y="38102"/>
            <a:ext cx="75607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solidFill>
                  <a:srgbClr val="0C3F8B"/>
                </a:solidFill>
              </a:rPr>
              <a:t>Ogólnopolska Konferencja Naukowa </a:t>
            </a:r>
          </a:p>
          <a:p>
            <a:pPr algn="ctr"/>
            <a:r>
              <a:rPr lang="pl-PL" sz="2000" b="1" dirty="0">
                <a:solidFill>
                  <a:srgbClr val="0C3F8B"/>
                </a:solidFill>
              </a:rPr>
              <a:t>„Zrozumieć naukę”</a:t>
            </a:r>
            <a:endParaRPr lang="pl-PL" sz="2000" b="1" baseline="0" dirty="0">
              <a:solidFill>
                <a:srgbClr val="0C3F8B"/>
              </a:solidFill>
            </a:endParaRPr>
          </a:p>
          <a:p>
            <a:pPr algn="ctr"/>
            <a:r>
              <a:rPr lang="pl-PL" sz="1600" i="1" baseline="0" dirty="0">
                <a:solidFill>
                  <a:srgbClr val="0C3F8B"/>
                </a:solidFill>
              </a:rPr>
              <a:t>Łódź, 30.09.2017 r.</a:t>
            </a:r>
            <a:endParaRPr lang="pl-PL" sz="1400" i="1" dirty="0">
              <a:solidFill>
                <a:srgbClr val="0C3F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186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ul.pl/files/959/media/apa_vademecum_pop.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scholar.google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6616" y="0"/>
            <a:ext cx="818271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2284026" y="2043663"/>
            <a:ext cx="4578895" cy="2031055"/>
          </a:xfrm>
        </p:spPr>
        <p:txBody>
          <a:bodyPr>
            <a:normAutofit/>
          </a:bodyPr>
          <a:lstStyle/>
          <a:p>
            <a:r>
              <a:rPr lang="pl-PL">
                <a:solidFill>
                  <a:srgbClr val="FFFFFF"/>
                </a:solidFill>
              </a:rPr>
              <a:t>Tytuł prezentacji</a:t>
            </a:r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2284026" y="4074718"/>
            <a:ext cx="4578895" cy="682079"/>
          </a:xfrm>
        </p:spPr>
        <p:txBody>
          <a:bodyPr>
            <a:normAutofit/>
          </a:bodyPr>
          <a:lstStyle/>
          <a:p>
            <a:r>
              <a:rPr lang="pl-PL" sz="1500">
                <a:solidFill>
                  <a:srgbClr val="FFFFFF"/>
                </a:solidFill>
              </a:rPr>
              <a:t>Imię i Nazwisko</a:t>
            </a:r>
          </a:p>
          <a:p>
            <a:r>
              <a:rPr lang="pl-PL" sz="1500" i="1">
                <a:solidFill>
                  <a:srgbClr val="FFFFFF"/>
                </a:solidFill>
              </a:rPr>
              <a:t>Numer grupy ćwiczeniowej</a:t>
            </a:r>
            <a:endParaRPr lang="pl-PL" sz="1500" i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142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6079" y="2099733"/>
            <a:ext cx="8280000" cy="4755908"/>
          </a:xfrm>
        </p:spPr>
        <p:txBody>
          <a:bodyPr>
            <a:normAutofit fontScale="62500" lnSpcReduction="20000"/>
          </a:bodyPr>
          <a:lstStyle/>
          <a:p>
            <a:pPr marL="514350" indent="-514350" algn="just">
              <a:lnSpc>
                <a:spcPct val="170000"/>
              </a:lnSpc>
              <a:buFont typeface="+mj-lt"/>
              <a:buAutoNum type="arabicPeriod"/>
            </a:pPr>
            <a:r>
              <a:rPr lang="pl-PL" dirty="0"/>
              <a:t>Prezentacja powinna zawierać tytuł i informacje nt. autora (pierwszy slajd),</a:t>
            </a:r>
          </a:p>
          <a:p>
            <a:pPr marL="514350" indent="-514350" algn="just">
              <a:lnSpc>
                <a:spcPct val="170000"/>
              </a:lnSpc>
              <a:buFont typeface="+mj-lt"/>
              <a:buAutoNum type="arabicPeriod"/>
            </a:pPr>
            <a:r>
              <a:rPr lang="pl-PL" dirty="0"/>
              <a:t>Prezentacja powinna zostać podzielona na </a:t>
            </a:r>
            <a:r>
              <a:rPr lang="pl-PL" b="1" dirty="0">
                <a:solidFill>
                  <a:srgbClr val="00B050"/>
                </a:solidFill>
              </a:rPr>
              <a:t>trzy główne sekcje </a:t>
            </a:r>
            <a:r>
              <a:rPr lang="pl-PL" dirty="0"/>
              <a:t>odpowiadające na pytania: </a:t>
            </a:r>
            <a:r>
              <a:rPr lang="pl-PL" b="1" dirty="0"/>
              <a:t>Komu?, Dlaczego? Jak?</a:t>
            </a:r>
            <a:r>
              <a:rPr lang="pl-PL" dirty="0"/>
              <a:t>, które w sposób przystępny dla każdego odbiorcy powinny pozwolić zrozumieć do kogo osoba prezentująca adresuje wsparcie psychologiczne, dlaczego oraz jak to robi.</a:t>
            </a:r>
          </a:p>
          <a:p>
            <a:pPr marL="514350" indent="-514350" algn="just">
              <a:lnSpc>
                <a:spcPct val="170000"/>
              </a:lnSpc>
              <a:buFont typeface="+mj-lt"/>
              <a:buAutoNum type="arabicPeriod"/>
            </a:pPr>
            <a:r>
              <a:rPr lang="pl-PL" dirty="0"/>
              <a:t>Prezentacja ma zawierać </a:t>
            </a:r>
            <a:r>
              <a:rPr lang="pl-PL" b="1" i="1" dirty="0">
                <a:solidFill>
                  <a:srgbClr val="00B050"/>
                </a:solidFill>
              </a:rPr>
              <a:t>Wstęp</a:t>
            </a:r>
            <a:r>
              <a:rPr lang="pl-PL" dirty="0"/>
              <a:t>  (jeden slajd) - uzasadniający dlaczego Autor/ka wybrała taki temat – oraz </a:t>
            </a:r>
            <a:r>
              <a:rPr lang="pl-PL" b="1" i="1" dirty="0">
                <a:solidFill>
                  <a:srgbClr val="00B050"/>
                </a:solidFill>
              </a:rPr>
              <a:t>Zakończenie</a:t>
            </a:r>
            <a:r>
              <a:rPr lang="pl-PL" i="1" dirty="0"/>
              <a:t> </a:t>
            </a:r>
            <a:r>
              <a:rPr lang="pl-PL" dirty="0"/>
              <a:t>(jeden slajd) – zawierające autorskie praktyczne i konkretne (!) pomysły pomocy w zakresie, który obejmowała prezentacja </a:t>
            </a:r>
          </a:p>
          <a:p>
            <a:pPr marL="514350" indent="-514350" algn="just">
              <a:buFont typeface="+mj-lt"/>
              <a:buAutoNum type="arabicPeriod"/>
            </a:pPr>
            <a:endParaRPr lang="pl-PL" dirty="0"/>
          </a:p>
        </p:txBody>
      </p:sp>
      <p:sp>
        <p:nvSpPr>
          <p:cNvPr id="5" name="Prostokąt zaokrąglony 4"/>
          <p:cNvSpPr/>
          <p:nvPr/>
        </p:nvSpPr>
        <p:spPr>
          <a:xfrm rot="16200000">
            <a:off x="-1887007" y="4219574"/>
            <a:ext cx="4542943" cy="540327"/>
          </a:xfrm>
          <a:prstGeom prst="roundRect">
            <a:avLst/>
          </a:prstGeom>
          <a:noFill/>
          <a:ln w="19050">
            <a:solidFill>
              <a:srgbClr val="0C3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rgbClr val="0C3F8B"/>
                </a:solidFill>
              </a:rPr>
              <a:t>Wymagania edytorskie</a:t>
            </a:r>
          </a:p>
        </p:txBody>
      </p:sp>
    </p:spTree>
    <p:extLst>
      <p:ext uri="{BB962C8B-B14F-4D97-AF65-F5344CB8AC3E}">
        <p14:creationId xmlns:p14="http://schemas.microsoft.com/office/powerpoint/2010/main" val="3502520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6079" y="2099733"/>
            <a:ext cx="8280000" cy="4755908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lnSpc>
                <a:spcPct val="170000"/>
              </a:lnSpc>
              <a:buFont typeface="+mj-lt"/>
              <a:buAutoNum type="arabicPeriod" startAt="4"/>
            </a:pPr>
            <a:r>
              <a:rPr lang="pl-PL" sz="1800" b="1" dirty="0">
                <a:solidFill>
                  <a:srgbClr val="00B050"/>
                </a:solidFill>
              </a:rPr>
              <a:t>Ilość slajdów </a:t>
            </a:r>
            <a:r>
              <a:rPr lang="pl-PL" sz="1800" dirty="0"/>
              <a:t>nie mniejsza niż 20 oraz nie większa niż 30,</a:t>
            </a:r>
          </a:p>
          <a:p>
            <a:pPr marL="514350" indent="-514350" algn="just">
              <a:lnSpc>
                <a:spcPct val="170000"/>
              </a:lnSpc>
              <a:buFont typeface="+mj-lt"/>
              <a:buAutoNum type="arabicPeriod" startAt="4"/>
            </a:pPr>
            <a:r>
              <a:rPr lang="pl-PL" sz="1800" dirty="0"/>
              <a:t>Do wszystkich przywołanych informacji w prezentacji zawarte powinny być </a:t>
            </a:r>
            <a:r>
              <a:rPr lang="pl-PL" sz="1800" b="1" dirty="0">
                <a:solidFill>
                  <a:srgbClr val="00B050"/>
                </a:solidFill>
              </a:rPr>
              <a:t>odniesienia do źródeł </a:t>
            </a:r>
            <a:r>
              <a:rPr lang="pl-PL" sz="1800" dirty="0"/>
              <a:t>zgodnie ze standardami APA na końcu (ostatni slajd prezentacji zatytułowany </a:t>
            </a:r>
            <a:r>
              <a:rPr lang="pl-PL" sz="1800" b="1" dirty="0">
                <a:solidFill>
                  <a:srgbClr val="00B050"/>
                </a:solidFill>
              </a:rPr>
              <a:t>„Literatura cytowana”</a:t>
            </a:r>
            <a:r>
              <a:rPr lang="pl-PL" sz="1800" b="1" dirty="0"/>
              <a:t> </a:t>
            </a:r>
            <a:r>
              <a:rPr lang="pl-PL" sz="1800" dirty="0"/>
              <a:t>– ten slajd nie wchodzi w numerację!) .</a:t>
            </a:r>
          </a:p>
          <a:p>
            <a:pPr marL="514350" indent="-514350" algn="just">
              <a:lnSpc>
                <a:spcPct val="170000"/>
              </a:lnSpc>
              <a:buFont typeface="+mj-lt"/>
              <a:buAutoNum type="arabicPeriod" startAt="4"/>
            </a:pPr>
            <a:r>
              <a:rPr lang="pl-PL" sz="1800" dirty="0"/>
              <a:t>APA: </a:t>
            </a:r>
            <a:r>
              <a:rPr lang="pl-PL" sz="1800" dirty="0">
                <a:hlinkClick r:id="rId2"/>
              </a:rPr>
              <a:t>https://www.kul.pl/files/959/media/apa_vademecum_pop..pdf</a:t>
            </a:r>
            <a:r>
              <a:rPr lang="pl-PL" sz="1800" dirty="0"/>
              <a:t> </a:t>
            </a:r>
          </a:p>
          <a:p>
            <a:pPr marL="514350" indent="-514350" algn="just">
              <a:lnSpc>
                <a:spcPct val="170000"/>
              </a:lnSpc>
              <a:buFont typeface="+mj-lt"/>
              <a:buAutoNum type="arabicPeriod" startAt="4"/>
            </a:pPr>
            <a:r>
              <a:rPr lang="pl-PL" sz="1800" dirty="0"/>
              <a:t>Sposób tworzenia prezentacji powinien być tak pomyślany, jakby Państwo przedstawiali ją np. rodzicom dzieci czy adolescentów, osobom starszym w ramach UTW czy Klubu seniora…</a:t>
            </a:r>
          </a:p>
          <a:p>
            <a:pPr marL="514350" indent="-514350" algn="just">
              <a:lnSpc>
                <a:spcPct val="170000"/>
              </a:lnSpc>
              <a:buFont typeface="+mj-lt"/>
              <a:buAutoNum type="arabicPeriod" startAt="4"/>
            </a:pPr>
            <a:r>
              <a:rPr lang="pl-PL" sz="1800" dirty="0"/>
              <a:t>Czcionka Prezentacji 16 TNR</a:t>
            </a:r>
          </a:p>
          <a:p>
            <a:pPr marL="514350" indent="-514350" algn="just">
              <a:lnSpc>
                <a:spcPct val="170000"/>
              </a:lnSpc>
              <a:buFont typeface="+mj-lt"/>
              <a:buAutoNum type="arabicPeriod" startAt="4"/>
            </a:pPr>
            <a:r>
              <a:rPr lang="pl-PL" sz="1800" dirty="0"/>
              <a:t>Do prezentacji proszę wykorzystać niniejszą formatkę</a:t>
            </a:r>
          </a:p>
          <a:p>
            <a:pPr marL="514350" indent="-514350" algn="just">
              <a:buFont typeface="+mj-lt"/>
              <a:buAutoNum type="arabicPeriod" startAt="4"/>
            </a:pPr>
            <a:endParaRPr lang="pl-PL" sz="1800" dirty="0"/>
          </a:p>
        </p:txBody>
      </p:sp>
      <p:sp>
        <p:nvSpPr>
          <p:cNvPr id="5" name="Prostokąt zaokrąglony 4"/>
          <p:cNvSpPr/>
          <p:nvPr/>
        </p:nvSpPr>
        <p:spPr>
          <a:xfrm rot="16200000">
            <a:off x="-1887007" y="4219574"/>
            <a:ext cx="4542943" cy="540327"/>
          </a:xfrm>
          <a:prstGeom prst="roundRect">
            <a:avLst/>
          </a:prstGeom>
          <a:noFill/>
          <a:ln w="19050">
            <a:solidFill>
              <a:srgbClr val="0C3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rgbClr val="0C3F8B"/>
                </a:solidFill>
              </a:rPr>
              <a:t>Wymagania edytorskie</a:t>
            </a:r>
          </a:p>
        </p:txBody>
      </p:sp>
    </p:spTree>
    <p:extLst>
      <p:ext uri="{BB962C8B-B14F-4D97-AF65-F5344CB8AC3E}">
        <p14:creationId xmlns:p14="http://schemas.microsoft.com/office/powerpoint/2010/main" val="1896659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66E381-E087-4A92-A016-6CE69DE97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7317" y="3429000"/>
            <a:ext cx="7886700" cy="1325563"/>
          </a:xfrm>
        </p:spPr>
        <p:txBody>
          <a:bodyPr/>
          <a:lstStyle/>
          <a:p>
            <a:pPr algn="ctr"/>
            <a:r>
              <a:rPr lang="pl-PL" dirty="0"/>
              <a:t>Powodzenia </a:t>
            </a:r>
            <a:r>
              <a:rPr lang="pl-PL" dirty="0">
                <a:sym typeface="Wingdings" panose="05000000000000000000" pitchFamily="2" charset="2"/>
              </a:rPr>
              <a:t> </a:t>
            </a:r>
            <a:endParaRPr lang="pl-PL" dirty="0"/>
          </a:p>
        </p:txBody>
      </p:sp>
      <p:pic>
        <p:nvPicPr>
          <p:cNvPr id="5" name="Obraz 4" descr="Obraz zawierający osoba, zewnętrzne, mężczyzna, uśmiech&#10;&#10;Opis wygenerowany automatycznie">
            <a:extLst>
              <a:ext uri="{FF2B5EF4-FFF2-40B4-BE49-F238E27FC236}">
                <a16:creationId xmlns:a16="http://schemas.microsoft.com/office/drawing/2014/main" id="{CC8F9628-5C64-4146-9291-6984BA5B79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983" y="2657689"/>
            <a:ext cx="2677607" cy="28681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44427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0882" y="2133599"/>
            <a:ext cx="8280000" cy="4725217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l-PL" sz="2000" dirty="0"/>
              <a:t>Koncepcja prezentacji została tak pomyślana, aby opracowując temat Student udzielił odpowiedzi na 3 proste, lecz niezwykle ważne z punktu widzenia poradnictwa psychologicznego adresowanego do konkretnych osób czy grup społecznych, pytania.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l-PL" sz="2000" dirty="0"/>
              <a:t>Jakie to pytania? </a:t>
            </a:r>
            <a:r>
              <a:rPr lang="pl-PL" sz="2000" b="1" dirty="0">
                <a:solidFill>
                  <a:srgbClr val="C00000"/>
                </a:solidFill>
              </a:rPr>
              <a:t>Komu? *** Jak? **** Dlaczego?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l-PL" sz="2000" dirty="0"/>
              <a:t>Pod tymi, na pierwszy rzut oka, prostymi hasłami kryją się trzy podstawowe informacje mające ogromne znaczenie dla (sposobu i/lub specyfiki) świadczenia pomocy psychologicznej pacjentom/klientom</a:t>
            </a:r>
          </a:p>
        </p:txBody>
      </p:sp>
      <p:sp>
        <p:nvSpPr>
          <p:cNvPr id="5" name="Prostokąt zaokrąglony 4"/>
          <p:cNvSpPr/>
          <p:nvPr/>
        </p:nvSpPr>
        <p:spPr>
          <a:xfrm rot="16200000">
            <a:off x="-1978144" y="4128437"/>
            <a:ext cx="4725218" cy="540327"/>
          </a:xfrm>
          <a:prstGeom prst="roundRect">
            <a:avLst/>
          </a:prstGeom>
          <a:noFill/>
          <a:ln w="19050">
            <a:solidFill>
              <a:srgbClr val="0C3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rgbClr val="0C3F8B"/>
                </a:solidFill>
              </a:rPr>
              <a:t>Kilka słów o strukturze prezentacji…</a:t>
            </a:r>
          </a:p>
        </p:txBody>
      </p:sp>
    </p:spTree>
    <p:extLst>
      <p:ext uri="{BB962C8B-B14F-4D97-AF65-F5344CB8AC3E}">
        <p14:creationId xmlns:p14="http://schemas.microsoft.com/office/powerpoint/2010/main" val="903373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0882" y="2133599"/>
            <a:ext cx="8280000" cy="4725217"/>
          </a:xfrm>
        </p:spPr>
        <p:txBody>
          <a:bodyPr>
            <a:normAutofit fontScale="92500" lnSpcReduction="20000"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l-PL" sz="2000" b="1" dirty="0">
                <a:solidFill>
                  <a:srgbClr val="C00000"/>
                </a:solidFill>
              </a:rPr>
              <a:t>Komu?</a:t>
            </a:r>
            <a:r>
              <a:rPr lang="pl-PL" sz="2000" dirty="0"/>
              <a:t> – czyli kto jest adresatem (odbiorcą) pomocy psychologicznej (dzieci, młodzież, osoby w okresie wczesnej, średniej, późnej dorosłości, małżonkowie, osoby niepełnosprawne, osoby cierpiące z powodu konkretnej choroby/zaburzenia…)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l-PL" sz="2000" b="1" dirty="0">
                <a:solidFill>
                  <a:srgbClr val="C00000"/>
                </a:solidFill>
              </a:rPr>
              <a:t>Jak? </a:t>
            </a:r>
            <a:r>
              <a:rPr lang="pl-PL" sz="2000" dirty="0"/>
              <a:t>– czyli specyfika pracy pomocowej z konkretną osobą, grupą osób (wyróżnioną ze względu na kryterium rozwojowe, rodzaj problemów psychologicznych, rodzaj zaburzenia czy niepełnosprawności…)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l-PL" sz="2000" b="1" dirty="0">
                <a:solidFill>
                  <a:srgbClr val="C00000"/>
                </a:solidFill>
              </a:rPr>
              <a:t>Dlaczego?</a:t>
            </a:r>
            <a:r>
              <a:rPr lang="pl-PL" sz="2000" dirty="0"/>
              <a:t> – czyli co jest powodem podjętych działań pomocowych; ważność świadczenia poradnictwa psychologicznego wynikająca np. ze specyfiki okresu rozwojowego, bieżących danych demograficznych czy doniesień epidemiologicznych</a:t>
            </a:r>
          </a:p>
        </p:txBody>
      </p:sp>
      <p:sp>
        <p:nvSpPr>
          <p:cNvPr id="5" name="Prostokąt zaokrąglony 4"/>
          <p:cNvSpPr/>
          <p:nvPr/>
        </p:nvSpPr>
        <p:spPr>
          <a:xfrm rot="16200000">
            <a:off x="-1978144" y="4128437"/>
            <a:ext cx="4725218" cy="540327"/>
          </a:xfrm>
          <a:prstGeom prst="roundRect">
            <a:avLst/>
          </a:prstGeom>
          <a:noFill/>
          <a:ln w="19050">
            <a:solidFill>
              <a:srgbClr val="0C3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rgbClr val="0C3F8B"/>
                </a:solidFill>
              </a:rPr>
              <a:t>Kilka słów o strukturze prezentacji…</a:t>
            </a:r>
          </a:p>
        </p:txBody>
      </p:sp>
    </p:spTree>
    <p:extLst>
      <p:ext uri="{BB962C8B-B14F-4D97-AF65-F5344CB8AC3E}">
        <p14:creationId xmlns:p14="http://schemas.microsoft.com/office/powerpoint/2010/main" val="203881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52892" y="3429000"/>
            <a:ext cx="7238215" cy="965201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sz="3000" b="1" dirty="0"/>
              <a:t>SZCZEGÓŁOWE SUGESTIE</a:t>
            </a:r>
          </a:p>
        </p:txBody>
      </p:sp>
      <p:sp>
        <p:nvSpPr>
          <p:cNvPr id="5" name="Prostokąt zaokrąglony 4"/>
          <p:cNvSpPr/>
          <p:nvPr/>
        </p:nvSpPr>
        <p:spPr>
          <a:xfrm rot="16200000">
            <a:off x="-1978144" y="4128437"/>
            <a:ext cx="4725218" cy="540327"/>
          </a:xfrm>
          <a:prstGeom prst="roundRect">
            <a:avLst/>
          </a:prstGeom>
          <a:noFill/>
          <a:ln w="19050">
            <a:solidFill>
              <a:srgbClr val="0C3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rgbClr val="0C3F8B"/>
                </a:solidFill>
              </a:rPr>
              <a:t>Kilka słów o strukturze prezentacji…</a:t>
            </a:r>
          </a:p>
        </p:txBody>
      </p:sp>
    </p:spTree>
    <p:extLst>
      <p:ext uri="{BB962C8B-B14F-4D97-AF65-F5344CB8AC3E}">
        <p14:creationId xmlns:p14="http://schemas.microsoft.com/office/powerpoint/2010/main" val="2182990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1273" y="2065866"/>
            <a:ext cx="8280000" cy="4782561"/>
          </a:xfrm>
        </p:spPr>
        <p:txBody>
          <a:bodyPr>
            <a:normAutofit fontScale="70000" lnSpcReduction="20000"/>
          </a:bodyPr>
          <a:lstStyle/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pl-PL" sz="2400" b="1" dirty="0"/>
              <a:t>W tej części prezentacji zwięźle wskazujemy m.in.: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sz="2100" dirty="0"/>
              <a:t> </a:t>
            </a:r>
            <a:r>
              <a:rPr lang="pl-PL" sz="2100" b="1" dirty="0">
                <a:solidFill>
                  <a:srgbClr val="00B050"/>
                </a:solidFill>
              </a:rPr>
              <a:t>jakiej grupy osób dotyczy opracowanie </a:t>
            </a:r>
            <a:r>
              <a:rPr lang="pl-PL" sz="2100" dirty="0"/>
              <a:t>(dzieci, młodzież, seniorzy *** osoby borykające się </a:t>
            </a:r>
            <a:br>
              <a:rPr lang="pl-PL" sz="2100" dirty="0"/>
            </a:br>
            <a:r>
              <a:rPr lang="pl-PL" sz="2100" dirty="0"/>
              <a:t>z konkretnymi problemami takimi, jak na przykład strata, żałoba, kryzys życia małżeńskiego *** osoby cierpiące na konkretne choroby/zaburzenia psychiczne *** osoby z konkretną niepełnosprawnością *** małżonkowie, rodzina)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sz="2100" dirty="0"/>
              <a:t> </a:t>
            </a:r>
            <a:r>
              <a:rPr lang="pl-PL" sz="2100" b="1" dirty="0">
                <a:solidFill>
                  <a:srgbClr val="00B050"/>
                </a:solidFill>
              </a:rPr>
              <a:t>periodyzację wieku rozwojowego </a:t>
            </a:r>
            <a:r>
              <a:rPr lang="pl-PL" sz="2100" dirty="0"/>
              <a:t>(np. J. Trempała (2011) przyjmuje, że wczesne dzieciństwo to okres przypadający na… *** zgodnie z wytycznymi WHO późna dorosłość to etap życia obejmujący lata….)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sz="2100" dirty="0"/>
              <a:t> </a:t>
            </a:r>
            <a:r>
              <a:rPr lang="pl-PL" sz="2100" b="1" dirty="0">
                <a:solidFill>
                  <a:srgbClr val="00B050"/>
                </a:solidFill>
              </a:rPr>
              <a:t>na podstawowe definicje </a:t>
            </a:r>
            <a:r>
              <a:rPr lang="pl-PL" sz="2100" dirty="0"/>
              <a:t>(np. W DSM-V odnajdujemy określenie </a:t>
            </a:r>
            <a:r>
              <a:rPr lang="pl-PL" sz="2100" i="1" dirty="0"/>
              <a:t>niepełnosprawność intelektualna </a:t>
            </a:r>
            <a:r>
              <a:rPr lang="pl-PL" sz="2100" dirty="0"/>
              <a:t>zgodnie z którym… *** W świetle systemowego rozumienia rodziny małżeństwo to…). </a:t>
            </a:r>
            <a:r>
              <a:rPr lang="pl-PL" sz="2100" b="1" dirty="0"/>
              <a:t>Wskazujemy dlaczego opowiadamy się za takim sposobem rozumienia (definiowania) problemu </a:t>
            </a:r>
            <a:r>
              <a:rPr lang="pl-PL" sz="2100" dirty="0"/>
              <a:t>– np. odwołujemy się do terminu </a:t>
            </a:r>
            <a:r>
              <a:rPr lang="pl-PL" sz="2100" i="1" dirty="0"/>
              <a:t>niepełnosprawność intelektualna </a:t>
            </a:r>
            <a:r>
              <a:rPr lang="pl-PL" sz="2100" dirty="0"/>
              <a:t>ponieważ powszechnie stosowane w piśmiennictwie naukowym określenie upośledzenie umysłowe zostało już wycofane z „obiegu” (wskazujemy dlaczego, kiedy, możliwe alternatywy).</a:t>
            </a:r>
          </a:p>
        </p:txBody>
      </p:sp>
      <p:sp>
        <p:nvSpPr>
          <p:cNvPr id="5" name="Prostokąt zaokrąglony 4"/>
          <p:cNvSpPr/>
          <p:nvPr/>
        </p:nvSpPr>
        <p:spPr>
          <a:xfrm rot="16200000">
            <a:off x="-1699492" y="4056305"/>
            <a:ext cx="4521204" cy="540327"/>
          </a:xfrm>
          <a:prstGeom prst="roundRect">
            <a:avLst/>
          </a:prstGeom>
          <a:noFill/>
          <a:ln w="19050">
            <a:solidFill>
              <a:srgbClr val="0C3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rgbClr val="C00000"/>
                </a:solidFill>
              </a:rPr>
              <a:t>KOMU?</a:t>
            </a:r>
          </a:p>
        </p:txBody>
      </p:sp>
    </p:spTree>
    <p:extLst>
      <p:ext uri="{BB962C8B-B14F-4D97-AF65-F5344CB8AC3E}">
        <p14:creationId xmlns:p14="http://schemas.microsoft.com/office/powerpoint/2010/main" val="4124387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45531" y="2002921"/>
            <a:ext cx="8312727" cy="4782561"/>
          </a:xfrm>
        </p:spPr>
        <p:txBody>
          <a:bodyPr>
            <a:normAutofit fontScale="85000" lnSpcReduction="10000"/>
          </a:bodyPr>
          <a:lstStyle/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pl-PL" sz="2400" dirty="0"/>
              <a:t>W tej części prezentacji zwięźle wskazujemy m.in.: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sz="2000" dirty="0"/>
              <a:t> </a:t>
            </a:r>
            <a:r>
              <a:rPr lang="pl-PL" sz="2000" b="1" dirty="0">
                <a:solidFill>
                  <a:srgbClr val="00B050"/>
                </a:solidFill>
              </a:rPr>
              <a:t>na kryteria diagnostyczne </a:t>
            </a:r>
            <a:r>
              <a:rPr lang="pl-PL" sz="2000" dirty="0"/>
              <a:t>np. w przypadku poradnictwa adresowanego do osób cierpiących na konkretne zaburzenia czy choroby psychiczne (np. Klasyfikacja DSM-V opisuje następujące kryteria rozpoznania epizodu dużej depresji… *** Zaburzenie lękowe uogólnione (GAD), oznaczone </a:t>
            </a:r>
            <a:br>
              <a:rPr lang="pl-PL" sz="2000" dirty="0"/>
            </a:br>
            <a:r>
              <a:rPr lang="pl-PL" sz="2000" dirty="0"/>
              <a:t>w ICD-10 jako F 41.1, to przewlekłe, wolno płynące, bezprzedmiotowe stany niepokoju i poczucia zagrożenia, utrzymujące się …)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sz="2000" dirty="0"/>
              <a:t> </a:t>
            </a:r>
            <a:r>
              <a:rPr lang="pl-PL" sz="2000" b="1" dirty="0">
                <a:solidFill>
                  <a:srgbClr val="00B050"/>
                </a:solidFill>
              </a:rPr>
              <a:t>syntetyczny</a:t>
            </a:r>
            <a:r>
              <a:rPr lang="pl-PL" sz="2000" dirty="0"/>
              <a:t> </a:t>
            </a:r>
            <a:r>
              <a:rPr lang="pl-PL" sz="2000" b="1" dirty="0">
                <a:solidFill>
                  <a:srgbClr val="00B050"/>
                </a:solidFill>
              </a:rPr>
              <a:t>opis jednostki chorobowej  </a:t>
            </a:r>
            <a:r>
              <a:rPr lang="pl-PL" sz="2000" dirty="0"/>
              <a:t> m.in. w przypadku poradnictwa kierowanego do osób cierpiących z powodu chorób psychosomatycznych przewlekłych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sz="2000" b="1" dirty="0"/>
              <a:t> </a:t>
            </a:r>
            <a:r>
              <a:rPr lang="pl-PL" sz="2000" b="1" dirty="0">
                <a:solidFill>
                  <a:srgbClr val="00B050"/>
                </a:solidFill>
              </a:rPr>
              <a:t>Obraz kliniczny (i rodzaje) zaburzenia/choroby </a:t>
            </a:r>
            <a:r>
              <a:rPr lang="pl-PL" sz="2000" dirty="0"/>
              <a:t>(np. depresji)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sz="2000" b="1" dirty="0">
                <a:solidFill>
                  <a:srgbClr val="00B050"/>
                </a:solidFill>
              </a:rPr>
              <a:t>Obraz (portret) psychologiczny osoby </a:t>
            </a:r>
            <a:r>
              <a:rPr lang="pl-PL" sz="2000" dirty="0"/>
              <a:t>młodej, starszej, będącej w depresji…</a:t>
            </a:r>
            <a:endParaRPr lang="pl-PL" sz="2000" b="1" dirty="0">
              <a:solidFill>
                <a:srgbClr val="00B050"/>
              </a:solidFill>
            </a:endParaRP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pl-PL" sz="20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pl-PL" sz="2000" b="1" dirty="0">
              <a:solidFill>
                <a:srgbClr val="00B050"/>
              </a:solidFill>
            </a:endParaRPr>
          </a:p>
        </p:txBody>
      </p:sp>
      <p:sp>
        <p:nvSpPr>
          <p:cNvPr id="5" name="Prostokąt zaokrąglony 4"/>
          <p:cNvSpPr/>
          <p:nvPr/>
        </p:nvSpPr>
        <p:spPr>
          <a:xfrm rot="16200000">
            <a:off x="-1685235" y="4186983"/>
            <a:ext cx="4521204" cy="540327"/>
          </a:xfrm>
          <a:prstGeom prst="roundRect">
            <a:avLst/>
          </a:prstGeom>
          <a:noFill/>
          <a:ln w="19050">
            <a:solidFill>
              <a:srgbClr val="0C3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b="1" dirty="0">
                <a:solidFill>
                  <a:srgbClr val="C00000"/>
                </a:solidFill>
              </a:rPr>
              <a:t>KOMU?</a:t>
            </a:r>
          </a:p>
        </p:txBody>
      </p:sp>
    </p:spTree>
    <p:extLst>
      <p:ext uri="{BB962C8B-B14F-4D97-AF65-F5344CB8AC3E}">
        <p14:creationId xmlns:p14="http://schemas.microsoft.com/office/powerpoint/2010/main" val="2679361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1274" y="2184398"/>
            <a:ext cx="7974059" cy="4678361"/>
          </a:xfrm>
        </p:spPr>
        <p:txBody>
          <a:bodyPr>
            <a:normAutofit/>
          </a:bodyPr>
          <a:lstStyle/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pl-PL" sz="1900" dirty="0"/>
              <a:t>W tej części prezentacji należy wskazać </a:t>
            </a:r>
            <a:r>
              <a:rPr lang="pl-PL" sz="1900" b="1" dirty="0">
                <a:solidFill>
                  <a:srgbClr val="00B050"/>
                </a:solidFill>
              </a:rPr>
              <a:t>na czym polega specyfika </a:t>
            </a:r>
            <a:r>
              <a:rPr lang="pl-PL" sz="1900" dirty="0"/>
              <a:t>pracy pomocowej z konkretną osobą, parą małżeńską czy grupą osób.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pl-PL" sz="1900" dirty="0"/>
              <a:t>Warto wskazać tu </a:t>
            </a:r>
            <a:r>
              <a:rPr lang="pl-PL" sz="1900" b="1" dirty="0">
                <a:solidFill>
                  <a:srgbClr val="00B050"/>
                </a:solidFill>
              </a:rPr>
              <a:t>różnice w zakresie poradnictwa </a:t>
            </a:r>
            <a:r>
              <a:rPr lang="pl-PL" sz="1900" dirty="0"/>
              <a:t>wynikające z wieku, rodzaju choroby, zaburzenia czy doświadczanego problemu (np. innego rodzaju pomocy potrzebuje zbuntowany nastolatek a innego senior konfrontujący się ze zbliżającą się perspektywą śmierci).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pl-PL" sz="1900" dirty="0"/>
              <a:t>Należy zidentyfikować – specyficzne dla danej osoby (współuzależniony małżonek…) czy grupy osób (dzieci, adolescenci, osoby przewlekle chore…) – </a:t>
            </a:r>
            <a:r>
              <a:rPr lang="pl-PL" sz="1900" b="1" dirty="0">
                <a:solidFill>
                  <a:srgbClr val="00B050"/>
                </a:solidFill>
              </a:rPr>
              <a:t>czynniki wspierające i utrudniające </a:t>
            </a:r>
            <a:r>
              <a:rPr lang="pl-PL" sz="1900" dirty="0"/>
              <a:t>proces pomagania.</a:t>
            </a:r>
          </a:p>
        </p:txBody>
      </p:sp>
      <p:sp>
        <p:nvSpPr>
          <p:cNvPr id="5" name="Prostokąt zaokrąglony 4"/>
          <p:cNvSpPr/>
          <p:nvPr/>
        </p:nvSpPr>
        <p:spPr>
          <a:xfrm rot="16200000">
            <a:off x="-1903940" y="4202641"/>
            <a:ext cx="4576810" cy="540327"/>
          </a:xfrm>
          <a:prstGeom prst="roundRect">
            <a:avLst/>
          </a:prstGeom>
          <a:noFill/>
          <a:ln w="19050">
            <a:solidFill>
              <a:srgbClr val="0C3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b="1" dirty="0">
                <a:solidFill>
                  <a:srgbClr val="FF0000"/>
                </a:solidFill>
              </a:rPr>
              <a:t>JAK?</a:t>
            </a:r>
          </a:p>
        </p:txBody>
      </p:sp>
    </p:spTree>
    <p:extLst>
      <p:ext uri="{BB962C8B-B14F-4D97-AF65-F5344CB8AC3E}">
        <p14:creationId xmlns:p14="http://schemas.microsoft.com/office/powerpoint/2010/main" val="2302294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1274" y="2184398"/>
            <a:ext cx="7974059" cy="4678361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 startAt="4"/>
            </a:pPr>
            <a:r>
              <a:rPr lang="pl-PL" sz="1900" dirty="0"/>
              <a:t>Trzeba, jeśli to zasadne, </a:t>
            </a:r>
            <a:r>
              <a:rPr lang="pl-PL" sz="1900" b="1" dirty="0">
                <a:solidFill>
                  <a:srgbClr val="00B050"/>
                </a:solidFill>
              </a:rPr>
              <a:t>wskazać na konkretne zadania rozwojowe </a:t>
            </a:r>
            <a:r>
              <a:rPr lang="pl-PL" sz="1900" dirty="0"/>
              <a:t>pojawiające się na określonym etapie życia i opisać (zasygnalizować) ich związek z procesem pomagania.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4"/>
            </a:pPr>
            <a:r>
              <a:rPr lang="pl-PL" sz="1900" dirty="0"/>
              <a:t>Należy określić </a:t>
            </a:r>
            <a:r>
              <a:rPr lang="pl-PL" sz="1900" b="1" dirty="0">
                <a:solidFill>
                  <a:srgbClr val="00B050"/>
                </a:solidFill>
              </a:rPr>
              <a:t>główne ewentualne problemy (obszary) w pracy pomocowej</a:t>
            </a:r>
            <a:r>
              <a:rPr lang="pl-PL" sz="1900" dirty="0"/>
              <a:t> wynikające ze specyfiki okresu rozwojowego, doświadczanej choroby (zaburzenia) czy sytuacji życiowej (np. żałoba po staracie).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4"/>
            </a:pPr>
            <a:r>
              <a:rPr lang="pl-PL" sz="1900" dirty="0"/>
              <a:t>Warto </a:t>
            </a:r>
            <a:r>
              <a:rPr lang="pl-PL" sz="1900" b="1" dirty="0">
                <a:solidFill>
                  <a:srgbClr val="00B050"/>
                </a:solidFill>
              </a:rPr>
              <a:t>odnotować (wybrane) metody pomocy </a:t>
            </a:r>
            <a:r>
              <a:rPr lang="pl-PL" sz="1900" dirty="0"/>
              <a:t>osobom znajdującym się na określonym etapie rozwojowym lub borykającym się z konkretną chorobą (zaburzeniem), trudną sytuacją życiową…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4"/>
            </a:pPr>
            <a:endParaRPr lang="pl-PL" sz="1900" dirty="0"/>
          </a:p>
        </p:txBody>
      </p:sp>
      <p:sp>
        <p:nvSpPr>
          <p:cNvPr id="5" name="Prostokąt zaokrąglony 4"/>
          <p:cNvSpPr/>
          <p:nvPr/>
        </p:nvSpPr>
        <p:spPr>
          <a:xfrm rot="16200000">
            <a:off x="-1903940" y="4202641"/>
            <a:ext cx="4576810" cy="540327"/>
          </a:xfrm>
          <a:prstGeom prst="roundRect">
            <a:avLst/>
          </a:prstGeom>
          <a:noFill/>
          <a:ln w="19050">
            <a:solidFill>
              <a:srgbClr val="0C3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b="1" dirty="0">
                <a:solidFill>
                  <a:srgbClr val="FF0000"/>
                </a:solidFill>
              </a:rPr>
              <a:t>JAK?</a:t>
            </a:r>
          </a:p>
        </p:txBody>
      </p:sp>
    </p:spTree>
    <p:extLst>
      <p:ext uri="{BB962C8B-B14F-4D97-AF65-F5344CB8AC3E}">
        <p14:creationId xmlns:p14="http://schemas.microsoft.com/office/powerpoint/2010/main" val="3644918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1273" y="2177228"/>
            <a:ext cx="8280000" cy="4678412"/>
          </a:xfrm>
        </p:spPr>
        <p:txBody>
          <a:bodyPr>
            <a:normAutofit fontScale="85000" lnSpcReduction="20000"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l-PL" sz="1900" dirty="0"/>
              <a:t>W tej części prezentacji należy </a:t>
            </a:r>
            <a:r>
              <a:rPr lang="pl-PL" sz="1900" b="1" dirty="0">
                <a:solidFill>
                  <a:srgbClr val="00B050"/>
                </a:solidFill>
              </a:rPr>
              <a:t>dowieść dlaczego poradnictwo psychologiczne</a:t>
            </a:r>
            <a:r>
              <a:rPr lang="pl-PL" sz="1900" dirty="0"/>
              <a:t> adresowane do konkretnej osoby, grupy osób, dotyczące określonego problemu jest ważne, sensowne </a:t>
            </a:r>
            <a:br>
              <a:rPr lang="pl-PL" sz="1900" dirty="0"/>
            </a:br>
            <a:r>
              <a:rPr lang="pl-PL" sz="1900" dirty="0"/>
              <a:t>i </a:t>
            </a:r>
            <a:r>
              <a:rPr lang="pl-PL" sz="1900" b="1" dirty="0">
                <a:solidFill>
                  <a:srgbClr val="00B050"/>
                </a:solidFill>
              </a:rPr>
              <a:t>ma znaczenie</a:t>
            </a:r>
            <a:r>
              <a:rPr lang="pl-PL" sz="1900" dirty="0"/>
              <a:t>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l-PL" sz="1900" dirty="0"/>
              <a:t>Trzeba tu ujawnić </a:t>
            </a:r>
            <a:r>
              <a:rPr lang="pl-PL" sz="1900" b="1" dirty="0">
                <a:solidFill>
                  <a:srgbClr val="00B050"/>
                </a:solidFill>
              </a:rPr>
              <a:t>uzasadniające świadczoną pomoc przesłanki </a:t>
            </a:r>
            <a:r>
              <a:rPr lang="pl-PL" sz="1900" dirty="0"/>
              <a:t>(dane demograficzne, statystyczne, opinie naukowców i praktyków).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l-PL" sz="1900" dirty="0"/>
              <a:t>Warto tu także odwołać się do </a:t>
            </a:r>
            <a:r>
              <a:rPr lang="pl-PL" sz="1900" b="1" dirty="0">
                <a:solidFill>
                  <a:srgbClr val="00B050"/>
                </a:solidFill>
              </a:rPr>
              <a:t>najnowszych doniesień z literatury przedmiotu </a:t>
            </a:r>
            <a:r>
              <a:rPr lang="pl-PL" sz="1900" b="1" dirty="0"/>
              <a:t>–</a:t>
            </a:r>
            <a:r>
              <a:rPr lang="pl-PL" sz="1900" b="1" dirty="0">
                <a:solidFill>
                  <a:srgbClr val="00B050"/>
                </a:solidFill>
              </a:rPr>
              <a:t> </a:t>
            </a:r>
            <a:r>
              <a:rPr lang="pl-PL" sz="1900" b="1" dirty="0"/>
              <a:t>koniecznie proszę odwiedzić: </a:t>
            </a:r>
            <a:r>
              <a:rPr lang="pl-PL" sz="1900" b="1" dirty="0">
                <a:hlinkClick r:id="rId2"/>
              </a:rPr>
              <a:t>https://scholar.google.com</a:t>
            </a:r>
            <a:r>
              <a:rPr lang="pl-PL" sz="1900" b="1" dirty="0"/>
              <a:t> – </a:t>
            </a:r>
            <a:r>
              <a:rPr lang="pl-PL" sz="1900" dirty="0"/>
              <a:t>przekonujących o zasadności niesienia pomocy psychologicznej konkretnej osobie, grupie osób, w konkretnych obszarach problemowych…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l-PL" sz="1900" b="1" dirty="0">
                <a:solidFill>
                  <a:srgbClr val="FF0000"/>
                </a:solidFill>
              </a:rPr>
              <a:t>Na końcu tej sekcji obowiązkowo (!) powinny się pojawić odniesienia do Literatury pięknej i/lub filmu, które potwierdzają ważność prezentowanego zagadnienia (np. można zamieścić fragment filmu, w którym zawarta jest sesja terapeutyczna, „naszkicowane” są objawy, itp.. – na ćwiczeniach wspominałem m.in.. o „Buntowniku z wyboru”)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endParaRPr lang="pl-PL" sz="1900" dirty="0"/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endParaRPr lang="pl-PL" sz="1900" dirty="0"/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endParaRPr lang="pl-PL" sz="2000" dirty="0"/>
          </a:p>
        </p:txBody>
      </p:sp>
      <p:sp>
        <p:nvSpPr>
          <p:cNvPr id="5" name="Prostokąt zaokrąglony 4"/>
          <p:cNvSpPr/>
          <p:nvPr/>
        </p:nvSpPr>
        <p:spPr>
          <a:xfrm rot="16200000">
            <a:off x="-1954740" y="4151841"/>
            <a:ext cx="4678410" cy="540327"/>
          </a:xfrm>
          <a:prstGeom prst="roundRect">
            <a:avLst/>
          </a:prstGeom>
          <a:noFill/>
          <a:ln w="19050">
            <a:solidFill>
              <a:srgbClr val="0C3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b="1" dirty="0">
                <a:solidFill>
                  <a:srgbClr val="FF0000"/>
                </a:solidFill>
              </a:rPr>
              <a:t>DLACZEGO?</a:t>
            </a:r>
          </a:p>
        </p:txBody>
      </p:sp>
    </p:spTree>
    <p:extLst>
      <p:ext uri="{BB962C8B-B14F-4D97-AF65-F5344CB8AC3E}">
        <p14:creationId xmlns:p14="http://schemas.microsoft.com/office/powerpoint/2010/main" val="208515433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1045</Words>
  <Application>Microsoft Office PowerPoint</Application>
  <PresentationFormat>Pokaz na ekranie (4:3)</PresentationFormat>
  <Paragraphs>52</Paragraphs>
  <Slides>12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Motyw pakietu Office</vt:lpstr>
      <vt:lpstr>Tytuł prezentacji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Powodzenia 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Tytuł prezentacji</dc:title>
  <dc:creator>Recenzent</dc:creator>
  <cp:lastModifiedBy>Recenzent</cp:lastModifiedBy>
  <cp:revision>35</cp:revision>
  <dcterms:created xsi:type="dcterms:W3CDTF">2020-03-22T22:27:25Z</dcterms:created>
  <dcterms:modified xsi:type="dcterms:W3CDTF">2020-03-23T12:30:21Z</dcterms:modified>
</cp:coreProperties>
</file>