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l-PL" smtClean="0"/>
              <a:t>Kliknij, aby edytować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E36636D-D922-432D-A958-524484B5923D}"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10/11/2016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LATEX</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320903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solidFill>
                  <a:srgbClr val="FFFF00"/>
                </a:solidFill>
              </a:rPr>
              <a:t>\</a:t>
            </a:r>
            <a:r>
              <a:rPr lang="pl-PL" dirty="0" err="1">
                <a:solidFill>
                  <a:srgbClr val="FFFF00"/>
                </a:solidFill>
              </a:rPr>
              <a:t>documentclass</a:t>
            </a:r>
            <a:r>
              <a:rPr lang="pl-PL" dirty="0">
                <a:solidFill>
                  <a:srgbClr val="FFFF00"/>
                </a:solidFill>
              </a:rPr>
              <a:t>[12pt]{</a:t>
            </a:r>
            <a:r>
              <a:rPr lang="pl-PL" dirty="0" err="1">
                <a:solidFill>
                  <a:srgbClr val="FFFF00"/>
                </a:solidFill>
              </a:rPr>
              <a:t>article</a:t>
            </a:r>
            <a:r>
              <a:rPr lang="pl-PL" dirty="0">
                <a:solidFill>
                  <a:srgbClr val="FFFF00"/>
                </a:solidFill>
              </a:rPr>
              <a:t>}</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{polski}</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[cp1250]{</a:t>
            </a:r>
            <a:r>
              <a:rPr lang="pl-PL" dirty="0" err="1">
                <a:solidFill>
                  <a:srgbClr val="FFFF00"/>
                </a:solidFill>
              </a:rPr>
              <a:t>inputenc</a:t>
            </a:r>
            <a:r>
              <a:rPr lang="pl-PL" dirty="0">
                <a:solidFill>
                  <a:srgbClr val="FFFF00"/>
                </a:solidFill>
              </a:rPr>
              <a:t>}</a:t>
            </a:r>
          </a:p>
          <a:p>
            <a:pPr marL="36900" indent="0">
              <a:buNone/>
            </a:pPr>
            <a:r>
              <a:rPr lang="pl-PL" dirty="0">
                <a:solidFill>
                  <a:srgbClr val="FFFF00"/>
                </a:solidFill>
              </a:rPr>
              <a:t>\</a:t>
            </a:r>
            <a:r>
              <a:rPr lang="pl-PL" dirty="0" err="1">
                <a:solidFill>
                  <a:srgbClr val="FFFF00"/>
                </a:solidFill>
              </a:rPr>
              <a:t>begin</a:t>
            </a:r>
            <a:r>
              <a:rPr lang="pl-PL" dirty="0">
                <a:solidFill>
                  <a:srgbClr val="FFFF00"/>
                </a:solidFill>
              </a:rPr>
              <a:t>{</a:t>
            </a:r>
            <a:r>
              <a:rPr lang="pl-PL" dirty="0" err="1">
                <a:solidFill>
                  <a:srgbClr val="FFFF00"/>
                </a:solidFill>
              </a:rPr>
              <a:t>document</a:t>
            </a:r>
            <a:r>
              <a:rPr lang="pl-PL" dirty="0">
                <a:solidFill>
                  <a:srgbClr val="FFFF00"/>
                </a:solidFill>
              </a:rPr>
              <a:t>}</a:t>
            </a:r>
          </a:p>
          <a:p>
            <a:pPr marL="36900" indent="0">
              <a:buNone/>
            </a:pPr>
            <a:r>
              <a:rPr lang="pl-PL" dirty="0">
                <a:solidFill>
                  <a:srgbClr val="FFFF00"/>
                </a:solidFill>
              </a:rPr>
              <a:t>Zażółcić gęś.</a:t>
            </a:r>
          </a:p>
          <a:p>
            <a:pPr marL="36900" indent="0">
              <a:buNone/>
            </a:pPr>
            <a:r>
              <a:rPr lang="pl-PL" dirty="0">
                <a:solidFill>
                  <a:srgbClr val="FFFF00"/>
                </a:solidFill>
              </a:rPr>
              <a:t>\end{</a:t>
            </a:r>
            <a:r>
              <a:rPr lang="pl-PL" dirty="0" err="1">
                <a:solidFill>
                  <a:srgbClr val="FFFF00"/>
                </a:solidFill>
              </a:rPr>
              <a:t>document</a:t>
            </a:r>
            <a:r>
              <a:rPr lang="pl-PL" dirty="0">
                <a:solidFill>
                  <a:srgbClr val="FFFF00"/>
                </a:solidFill>
              </a:rPr>
              <a:t>}</a:t>
            </a:r>
          </a:p>
        </p:txBody>
      </p:sp>
    </p:spTree>
    <p:extLst>
      <p:ext uri="{BB962C8B-B14F-4D97-AF65-F5344CB8AC3E}">
        <p14:creationId xmlns:p14="http://schemas.microsoft.com/office/powerpoint/2010/main" val="348967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Odstępy</a:t>
            </a:r>
            <a:endParaRPr lang="pl-PL" dirty="0"/>
          </a:p>
        </p:txBody>
      </p:sp>
      <p:sp>
        <p:nvSpPr>
          <p:cNvPr id="3" name="Symbol zastępczy zawartości 2"/>
          <p:cNvSpPr>
            <a:spLocks noGrp="1"/>
          </p:cNvSpPr>
          <p:nvPr>
            <p:ph idx="1"/>
          </p:nvPr>
        </p:nvSpPr>
        <p:spPr/>
        <p:txBody>
          <a:bodyPr/>
          <a:lstStyle/>
          <a:p>
            <a:r>
              <a:rPr lang="pl-PL" dirty="0"/>
              <a:t>Znaki niewidoczne, takie jak znaki odstępu (spacji) lub tabulacji są przez </a:t>
            </a:r>
            <a:r>
              <a:rPr lang="pl-PL" dirty="0" err="1"/>
              <a:t>LaTex</a:t>
            </a:r>
            <a:r>
              <a:rPr lang="pl-PL" dirty="0"/>
              <a:t>-a </a:t>
            </a:r>
            <a:r>
              <a:rPr lang="pl-PL" dirty="0" smtClean="0"/>
              <a:t>traktowane jednakowo </a:t>
            </a:r>
            <a:r>
              <a:rPr lang="pl-PL" dirty="0"/>
              <a:t>– jako odstęp. </a:t>
            </a:r>
            <a:endParaRPr lang="pl-PL" dirty="0" smtClean="0"/>
          </a:p>
          <a:p>
            <a:r>
              <a:rPr lang="pl-PL" dirty="0" smtClean="0"/>
              <a:t>Kolejno </a:t>
            </a:r>
            <a:r>
              <a:rPr lang="pl-PL" dirty="0"/>
              <a:t>po sobie występujące znaki odstępu </a:t>
            </a:r>
            <a:r>
              <a:rPr lang="pl-PL" dirty="0" err="1"/>
              <a:t>LaTex</a:t>
            </a:r>
            <a:r>
              <a:rPr lang="pl-PL" dirty="0"/>
              <a:t> traktuje tak, </a:t>
            </a:r>
            <a:r>
              <a:rPr lang="pl-PL" dirty="0" smtClean="0"/>
              <a:t>jak jeden </a:t>
            </a:r>
            <a:r>
              <a:rPr lang="pl-PL" dirty="0"/>
              <a:t>taki znak. </a:t>
            </a:r>
            <a:endParaRPr lang="pl-PL" dirty="0" smtClean="0"/>
          </a:p>
          <a:p>
            <a:r>
              <a:rPr lang="pl-PL" dirty="0" smtClean="0"/>
              <a:t>Znaki </a:t>
            </a:r>
            <a:r>
              <a:rPr lang="pl-PL" dirty="0"/>
              <a:t>odstępu znajdujące się na początku wiersza są prawie </a:t>
            </a:r>
            <a:r>
              <a:rPr lang="pl-PL" dirty="0" smtClean="0"/>
              <a:t>zawsze ignorowane</a:t>
            </a:r>
            <a:r>
              <a:rPr lang="pl-PL" dirty="0"/>
              <a:t>. </a:t>
            </a:r>
            <a:endParaRPr lang="pl-PL" dirty="0" smtClean="0"/>
          </a:p>
          <a:p>
            <a:r>
              <a:rPr lang="pl-PL" dirty="0" smtClean="0"/>
              <a:t>Pojedynczy </a:t>
            </a:r>
            <a:r>
              <a:rPr lang="pl-PL" dirty="0"/>
              <a:t>koniec linii jest traktowany jak odstęp</a:t>
            </a:r>
            <a:r>
              <a:rPr lang="pl-PL" dirty="0" smtClean="0"/>
              <a:t>.</a:t>
            </a:r>
          </a:p>
          <a:p>
            <a:r>
              <a:rPr lang="pl-PL" dirty="0"/>
              <a:t>Pusty wiersz kończy akapit. </a:t>
            </a:r>
            <a:endParaRPr lang="pl-PL" dirty="0" smtClean="0"/>
          </a:p>
          <a:p>
            <a:r>
              <a:rPr lang="pl-PL" dirty="0" smtClean="0"/>
              <a:t>Kolejno </a:t>
            </a:r>
            <a:r>
              <a:rPr lang="pl-PL" dirty="0"/>
              <a:t>występujące puste wiersze </a:t>
            </a:r>
            <a:r>
              <a:rPr lang="pl-PL" dirty="0" err="1"/>
              <a:t>LaTex</a:t>
            </a:r>
            <a:r>
              <a:rPr lang="pl-PL" dirty="0"/>
              <a:t> traktuje tak, jak </a:t>
            </a:r>
            <a:r>
              <a:rPr lang="pl-PL" dirty="0" smtClean="0"/>
              <a:t>jeden pusty </a:t>
            </a:r>
            <a:r>
              <a:rPr lang="pl-PL" dirty="0"/>
              <a:t>wiersz.</a:t>
            </a:r>
          </a:p>
        </p:txBody>
      </p:sp>
    </p:spTree>
    <p:extLst>
      <p:ext uri="{BB962C8B-B14F-4D97-AF65-F5344CB8AC3E}">
        <p14:creationId xmlns:p14="http://schemas.microsoft.com/office/powerpoint/2010/main" val="224423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solidFill>
                  <a:srgbClr val="FFFF00"/>
                </a:solidFill>
              </a:rPr>
              <a:t>\</a:t>
            </a:r>
            <a:r>
              <a:rPr lang="pl-PL" dirty="0" err="1">
                <a:solidFill>
                  <a:srgbClr val="FFFF00"/>
                </a:solidFill>
              </a:rPr>
              <a:t>documentclass</a:t>
            </a:r>
            <a:r>
              <a:rPr lang="pl-PL" dirty="0">
                <a:solidFill>
                  <a:srgbClr val="FFFF00"/>
                </a:solidFill>
              </a:rPr>
              <a:t>{</a:t>
            </a:r>
            <a:r>
              <a:rPr lang="pl-PL" dirty="0" err="1">
                <a:solidFill>
                  <a:srgbClr val="FFFF00"/>
                </a:solidFill>
              </a:rPr>
              <a:t>article</a:t>
            </a:r>
            <a:r>
              <a:rPr lang="pl-PL" dirty="0">
                <a:solidFill>
                  <a:srgbClr val="FFFF00"/>
                </a:solidFill>
              </a:rPr>
              <a:t>}</a:t>
            </a:r>
          </a:p>
          <a:p>
            <a:pPr marL="36900" indent="0">
              <a:buNone/>
            </a:pPr>
            <a:r>
              <a:rPr lang="pl-PL" dirty="0">
                <a:solidFill>
                  <a:srgbClr val="FFFF00"/>
                </a:solidFill>
              </a:rPr>
              <a:t>\</a:t>
            </a:r>
            <a:r>
              <a:rPr lang="pl-PL" dirty="0" err="1">
                <a:solidFill>
                  <a:srgbClr val="FFFF00"/>
                </a:solidFill>
              </a:rPr>
              <a:t>begin</a:t>
            </a:r>
            <a:r>
              <a:rPr lang="pl-PL" dirty="0">
                <a:solidFill>
                  <a:srgbClr val="FFFF00"/>
                </a:solidFill>
              </a:rPr>
              <a:t>{</a:t>
            </a:r>
            <a:r>
              <a:rPr lang="pl-PL" dirty="0" err="1">
                <a:solidFill>
                  <a:srgbClr val="FFFF00"/>
                </a:solidFill>
              </a:rPr>
              <a:t>document</a:t>
            </a:r>
            <a:r>
              <a:rPr lang="pl-PL" dirty="0">
                <a:solidFill>
                  <a:srgbClr val="FFFF00"/>
                </a:solidFill>
              </a:rPr>
              <a:t>}</a:t>
            </a:r>
          </a:p>
          <a:p>
            <a:pPr marL="36900" indent="0">
              <a:buNone/>
            </a:pPr>
            <a:r>
              <a:rPr lang="pl-PL" dirty="0">
                <a:solidFill>
                  <a:srgbClr val="FFFF00"/>
                </a:solidFill>
              </a:rPr>
              <a:t>Nie ma znaczenia, czy miedzy słowami jest jedna czy </a:t>
            </a:r>
            <a:r>
              <a:rPr lang="pl-PL" dirty="0" smtClean="0">
                <a:solidFill>
                  <a:srgbClr val="FFFF00"/>
                </a:solidFill>
              </a:rPr>
              <a:t>     więcej </a:t>
            </a:r>
            <a:r>
              <a:rPr lang="pl-PL" dirty="0">
                <a:solidFill>
                  <a:srgbClr val="FFFF00"/>
                </a:solidFill>
              </a:rPr>
              <a:t>spacji. Pusty wiersz </a:t>
            </a:r>
            <a:r>
              <a:rPr lang="pl-PL" dirty="0" smtClean="0">
                <a:solidFill>
                  <a:srgbClr val="FFFF00"/>
                </a:solidFill>
              </a:rPr>
              <a:t>rozpoczyna nowy </a:t>
            </a:r>
            <a:r>
              <a:rPr lang="pl-PL" dirty="0">
                <a:solidFill>
                  <a:srgbClr val="FFFF00"/>
                </a:solidFill>
              </a:rPr>
              <a:t>akapit</a:t>
            </a:r>
            <a:r>
              <a:rPr lang="pl-PL" dirty="0" smtClean="0">
                <a:solidFill>
                  <a:srgbClr val="FFFF00"/>
                </a:solidFill>
              </a:rPr>
              <a:t>.</a:t>
            </a:r>
          </a:p>
          <a:p>
            <a:pPr marL="36900" indent="0">
              <a:buNone/>
            </a:pPr>
            <a:endParaRPr lang="pl-PL" dirty="0">
              <a:solidFill>
                <a:srgbClr val="FFFF00"/>
              </a:solidFill>
            </a:endParaRPr>
          </a:p>
          <a:p>
            <a:pPr marL="36900" indent="0">
              <a:buNone/>
            </a:pPr>
            <a:r>
              <a:rPr lang="pl-PL" dirty="0">
                <a:solidFill>
                  <a:srgbClr val="FFFF00"/>
                </a:solidFill>
              </a:rPr>
              <a:t>Nowy akapit automatycznie stworzy wcięcie w tekście. Kolejno występujące puste wiersze </a:t>
            </a:r>
            <a:r>
              <a:rPr lang="pl-PL" dirty="0" smtClean="0">
                <a:solidFill>
                  <a:srgbClr val="FFFF00"/>
                </a:solidFill>
              </a:rPr>
              <a:t>będą traktowane </a:t>
            </a:r>
            <a:r>
              <a:rPr lang="pl-PL" dirty="0">
                <a:solidFill>
                  <a:srgbClr val="FFFF00"/>
                </a:solidFill>
              </a:rPr>
              <a:t>jak jeden pusty wiersz.</a:t>
            </a:r>
          </a:p>
          <a:p>
            <a:pPr marL="36900" indent="0">
              <a:buNone/>
            </a:pPr>
            <a:r>
              <a:rPr lang="pl-PL" dirty="0">
                <a:solidFill>
                  <a:srgbClr val="FFFF00"/>
                </a:solidFill>
              </a:rPr>
              <a:t>\end{</a:t>
            </a:r>
            <a:r>
              <a:rPr lang="pl-PL" dirty="0" err="1">
                <a:solidFill>
                  <a:srgbClr val="FFFF00"/>
                </a:solidFill>
              </a:rPr>
              <a:t>document</a:t>
            </a:r>
            <a:r>
              <a:rPr lang="pl-PL" dirty="0">
                <a:solidFill>
                  <a:srgbClr val="FFFF00"/>
                </a:solidFill>
              </a:rPr>
              <a:t>}</a:t>
            </a:r>
          </a:p>
        </p:txBody>
      </p:sp>
    </p:spTree>
    <p:extLst>
      <p:ext uri="{BB962C8B-B14F-4D97-AF65-F5344CB8AC3E}">
        <p14:creationId xmlns:p14="http://schemas.microsoft.com/office/powerpoint/2010/main" val="64835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Znaki specjalne</a:t>
            </a:r>
            <a:endParaRPr lang="pl-PL" dirty="0"/>
          </a:p>
        </p:txBody>
      </p:sp>
      <p:sp>
        <p:nvSpPr>
          <p:cNvPr id="3" name="Symbol zastępczy zawartości 2"/>
          <p:cNvSpPr>
            <a:spLocks noGrp="1"/>
          </p:cNvSpPr>
          <p:nvPr>
            <p:ph idx="1"/>
          </p:nvPr>
        </p:nvSpPr>
        <p:spPr/>
        <p:txBody>
          <a:bodyPr/>
          <a:lstStyle/>
          <a:p>
            <a:r>
              <a:rPr lang="pl-PL" dirty="0"/>
              <a:t>Następujące znaki są zarezerwowane: albo mają specjalne znaczenie dla </a:t>
            </a:r>
            <a:r>
              <a:rPr lang="pl-PL" dirty="0" err="1"/>
              <a:t>LaTex</a:t>
            </a:r>
            <a:r>
              <a:rPr lang="pl-PL" dirty="0"/>
              <a:t>-a, albo nie </a:t>
            </a:r>
            <a:r>
              <a:rPr lang="pl-PL" dirty="0" smtClean="0"/>
              <a:t>są dostępne </a:t>
            </a:r>
            <a:r>
              <a:rPr lang="pl-PL" dirty="0"/>
              <a:t>we wszystkich standardowych krojach pisma. Użyte dosłownie w pliku </a:t>
            </a:r>
            <a:r>
              <a:rPr lang="pl-PL" dirty="0" smtClean="0"/>
              <a:t>źródłowym nie </a:t>
            </a:r>
            <a:r>
              <a:rPr lang="pl-PL" dirty="0"/>
              <a:t>pojawia się na wydruku, tylko (najczęściej) spowodują błąd podczas przetwarzania tekstu</a:t>
            </a:r>
            <a:r>
              <a:rPr lang="pl-PL" dirty="0" smtClean="0"/>
              <a:t>.</a:t>
            </a:r>
          </a:p>
          <a:p>
            <a:r>
              <a:rPr lang="pl-PL" dirty="0"/>
              <a:t>$ &amp; % # _ { } ~ ^ </a:t>
            </a:r>
            <a:r>
              <a:rPr lang="pl-PL" dirty="0" smtClean="0"/>
              <a:t>\</a:t>
            </a:r>
          </a:p>
          <a:p>
            <a:r>
              <a:rPr lang="pl-PL" dirty="0"/>
              <a:t>Znaki te można jednak wstawić do dokumentu, o ile poprzedzi się je znakiem \ (</a:t>
            </a:r>
            <a:r>
              <a:rPr lang="pl-PL" dirty="0" err="1" smtClean="0"/>
              <a:t>ang.backslash</a:t>
            </a:r>
            <a:r>
              <a:rPr lang="pl-PL" dirty="0" smtClean="0"/>
              <a:t>):</a:t>
            </a:r>
          </a:p>
          <a:p>
            <a:r>
              <a:rPr lang="pl-PL" dirty="0">
                <a:solidFill>
                  <a:srgbClr val="FF0000"/>
                </a:solidFill>
              </a:rPr>
              <a:t>\$ \&amp; \% \# \_ \{ \}</a:t>
            </a:r>
          </a:p>
        </p:txBody>
      </p:sp>
    </p:spTree>
    <p:extLst>
      <p:ext uri="{BB962C8B-B14F-4D97-AF65-F5344CB8AC3E}">
        <p14:creationId xmlns:p14="http://schemas.microsoft.com/office/powerpoint/2010/main" val="333987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Polecenia </a:t>
            </a:r>
            <a:r>
              <a:rPr lang="pl-PL" b="1" dirty="0" err="1"/>
              <a:t>LaTex</a:t>
            </a:r>
            <a:r>
              <a:rPr lang="pl-PL" b="1" dirty="0"/>
              <a:t>-a</a:t>
            </a:r>
            <a:endParaRPr lang="pl-PL" dirty="0"/>
          </a:p>
        </p:txBody>
      </p:sp>
      <p:sp>
        <p:nvSpPr>
          <p:cNvPr id="3" name="Symbol zastępczy zawartości 2"/>
          <p:cNvSpPr>
            <a:spLocks noGrp="1"/>
          </p:cNvSpPr>
          <p:nvPr>
            <p:ph idx="1"/>
          </p:nvPr>
        </p:nvSpPr>
        <p:spPr>
          <a:xfrm>
            <a:off x="913794" y="1732449"/>
            <a:ext cx="11021531" cy="4058751"/>
          </a:xfrm>
        </p:spPr>
        <p:txBody>
          <a:bodyPr>
            <a:normAutofit fontScale="85000" lnSpcReduction="10000"/>
          </a:bodyPr>
          <a:lstStyle/>
          <a:p>
            <a:pPr marL="36900" indent="0">
              <a:buNone/>
            </a:pPr>
            <a:r>
              <a:rPr lang="pl-PL" dirty="0"/>
              <a:t>Polecenia LATEX-a występują w dwóch następujących odmianach:</a:t>
            </a:r>
          </a:p>
          <a:p>
            <a:pPr marL="36900" indent="0">
              <a:buNone/>
            </a:pPr>
            <a:r>
              <a:rPr lang="pl-PL" dirty="0"/>
              <a:t>1. Instrukcje rozpoczynające się znakiem „\”, po którym występuje ciąg liter. </a:t>
            </a:r>
            <a:r>
              <a:rPr lang="pl-PL" dirty="0" smtClean="0"/>
              <a:t>Końcem instrukcji </a:t>
            </a:r>
            <a:r>
              <a:rPr lang="pl-PL" dirty="0"/>
              <a:t>jest odstęp lub inny znak nie będący litera. W nazwach instrukcji </a:t>
            </a:r>
            <a:r>
              <a:rPr lang="pl-PL" dirty="0" err="1" smtClean="0"/>
              <a:t>LaTex</a:t>
            </a:r>
            <a:r>
              <a:rPr lang="pl-PL" dirty="0"/>
              <a:t> </a:t>
            </a:r>
            <a:r>
              <a:rPr lang="pl-PL" dirty="0" smtClean="0"/>
              <a:t>rozróżnia </a:t>
            </a:r>
            <a:r>
              <a:rPr lang="pl-PL" dirty="0"/>
              <a:t>litery małe i duże. Używanie polskich liter diakrytycznych w </a:t>
            </a:r>
            <a:r>
              <a:rPr lang="pl-PL" dirty="0" smtClean="0"/>
              <a:t>nazwach instrukcji </a:t>
            </a:r>
            <a:r>
              <a:rPr lang="pl-PL" dirty="0"/>
              <a:t>nie jest możliwe.</a:t>
            </a:r>
          </a:p>
          <a:p>
            <a:pPr marL="36900" indent="0">
              <a:buNone/>
            </a:pPr>
            <a:r>
              <a:rPr lang="pl-PL" dirty="0"/>
              <a:t>2. Instrukcje składające się ze znaku „\” oraz dokładnie jednego znaku nie </a:t>
            </a:r>
            <a:r>
              <a:rPr lang="pl-PL" dirty="0" smtClean="0"/>
              <a:t>będącego literą. </a:t>
            </a:r>
          </a:p>
          <a:p>
            <a:pPr marL="36900" indent="0">
              <a:buNone/>
            </a:pPr>
            <a:endParaRPr lang="pl-PL" dirty="0" smtClean="0"/>
          </a:p>
          <a:p>
            <a:pPr marL="36900" indent="0">
              <a:buNone/>
            </a:pPr>
            <a:r>
              <a:rPr lang="pl-PL" dirty="0" smtClean="0"/>
              <a:t>Znaki </a:t>
            </a:r>
            <a:r>
              <a:rPr lang="pl-PL" dirty="0"/>
              <a:t>odstępu po instrukcjach typu 1 są przez </a:t>
            </a:r>
            <a:r>
              <a:rPr lang="pl-PL" dirty="0" err="1"/>
              <a:t>LaTex</a:t>
            </a:r>
            <a:r>
              <a:rPr lang="pl-PL" dirty="0"/>
              <a:t>-a ignorowane. Jeżeli po instrukcji ma w</a:t>
            </a:r>
          </a:p>
          <a:p>
            <a:pPr marL="36900" indent="0">
              <a:buNone/>
            </a:pPr>
            <a:r>
              <a:rPr lang="pl-PL" dirty="0"/>
              <a:t>dokumencie występować odstęp, to należny bezpośrednio po niej umieścić kolejno: parę</a:t>
            </a:r>
          </a:p>
          <a:p>
            <a:pPr marL="36900" indent="0">
              <a:buNone/>
            </a:pPr>
            <a:r>
              <a:rPr lang="pl-PL" dirty="0"/>
              <a:t>nawiasów klamrowych {} i odstęp. Para znaków {} zapobiega zignorowaniu przez </a:t>
            </a:r>
            <a:r>
              <a:rPr lang="pl-PL" dirty="0" err="1"/>
              <a:t>LaTex</a:t>
            </a:r>
            <a:r>
              <a:rPr lang="pl-PL" dirty="0"/>
              <a:t>-a</a:t>
            </a:r>
          </a:p>
          <a:p>
            <a:pPr marL="36900" indent="0">
              <a:buNone/>
            </a:pPr>
            <a:r>
              <a:rPr lang="pl-PL" dirty="0"/>
              <a:t>odstępu po nazwie instrukcji. Innym sposobem jest wstawienie specjalnej instrukcji \ (tj. \ i</a:t>
            </a:r>
          </a:p>
          <a:p>
            <a:pPr marL="36900" indent="0">
              <a:buNone/>
            </a:pPr>
            <a:r>
              <a:rPr lang="pl-PL" dirty="0"/>
              <a:t>spacja). Niektórzy używają jeszcze innego sposobu zapobiegania połykaniu spacji po</a:t>
            </a:r>
          </a:p>
          <a:p>
            <a:pPr marL="36900" indent="0">
              <a:buNone/>
            </a:pPr>
            <a:r>
              <a:rPr lang="pl-PL" dirty="0"/>
              <a:t>nazwach instrukcji, a mianowicie wstawiają instrukcje pomiędzy parę nawiasów { i }.</a:t>
            </a:r>
          </a:p>
        </p:txBody>
      </p:sp>
    </p:spTree>
    <p:extLst>
      <p:ext uri="{BB962C8B-B14F-4D97-AF65-F5344CB8AC3E}">
        <p14:creationId xmlns:p14="http://schemas.microsoft.com/office/powerpoint/2010/main" val="422331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smtClean="0">
                <a:solidFill>
                  <a:srgbClr val="FFFF00"/>
                </a:solidFill>
              </a:rPr>
              <a:t>Czytałem</a:t>
            </a:r>
            <a:r>
              <a:rPr lang="pl-PL" dirty="0">
                <a:solidFill>
                  <a:srgbClr val="FFFF00"/>
                </a:solidFill>
              </a:rPr>
              <a:t>, ze </a:t>
            </a:r>
            <a:r>
              <a:rPr lang="pl-PL" dirty="0" err="1">
                <a:solidFill>
                  <a:srgbClr val="FFFF00"/>
                </a:solidFill>
              </a:rPr>
              <a:t>Knuth</a:t>
            </a:r>
            <a:r>
              <a:rPr lang="pl-PL" dirty="0">
                <a:solidFill>
                  <a:srgbClr val="FFFF00"/>
                </a:solidFill>
              </a:rPr>
              <a:t> dzieli </a:t>
            </a:r>
            <a:r>
              <a:rPr lang="pl-PL" dirty="0" err="1" smtClean="0">
                <a:solidFill>
                  <a:srgbClr val="FFFF00"/>
                </a:solidFill>
              </a:rPr>
              <a:t>użytkownikow</a:t>
            </a:r>
            <a:r>
              <a:rPr lang="pl-PL" dirty="0" smtClean="0">
                <a:solidFill>
                  <a:srgbClr val="FFFF00"/>
                </a:solidFill>
              </a:rPr>
              <a:t> </a:t>
            </a:r>
            <a:r>
              <a:rPr lang="pl-PL" dirty="0">
                <a:solidFill>
                  <a:srgbClr val="FFFF00"/>
                </a:solidFill>
              </a:rPr>
              <a:t>systemu {\</a:t>
            </a:r>
            <a:r>
              <a:rPr lang="pl-PL" dirty="0" err="1">
                <a:solidFill>
                  <a:srgbClr val="FFFF00"/>
                </a:solidFill>
              </a:rPr>
              <a:t>TeX</a:t>
            </a:r>
            <a:r>
              <a:rPr lang="pl-PL" dirty="0">
                <a:solidFill>
                  <a:srgbClr val="FFFF00"/>
                </a:solidFill>
              </a:rPr>
              <a:t>} na \</a:t>
            </a:r>
            <a:r>
              <a:rPr lang="pl-PL" dirty="0" err="1">
                <a:solidFill>
                  <a:srgbClr val="FFFF00"/>
                </a:solidFill>
              </a:rPr>
              <a:t>TeX</a:t>
            </a:r>
            <a:r>
              <a:rPr lang="pl-PL" dirty="0">
                <a:solidFill>
                  <a:srgbClr val="FFFF00"/>
                </a:solidFill>
              </a:rPr>
              <a:t>{}</a:t>
            </a:r>
            <a:r>
              <a:rPr lang="pl-PL" dirty="0" err="1">
                <a:solidFill>
                  <a:srgbClr val="FFFF00"/>
                </a:solidFill>
              </a:rPr>
              <a:t>nikow</a:t>
            </a:r>
            <a:r>
              <a:rPr lang="pl-PL" dirty="0">
                <a:solidFill>
                  <a:srgbClr val="FFFF00"/>
                </a:solidFill>
              </a:rPr>
              <a:t> oraz \</a:t>
            </a:r>
            <a:r>
              <a:rPr lang="pl-PL" dirty="0" err="1">
                <a:solidFill>
                  <a:srgbClr val="FFFF00"/>
                </a:solidFill>
              </a:rPr>
              <a:t>TeX</a:t>
            </a:r>
            <a:r>
              <a:rPr lang="pl-PL" dirty="0">
                <a:solidFill>
                  <a:srgbClr val="FFFF00"/>
                </a:solidFill>
              </a:rPr>
              <a:t> </a:t>
            </a:r>
            <a:r>
              <a:rPr lang="pl-PL" dirty="0" err="1">
                <a:solidFill>
                  <a:srgbClr val="FFFF00"/>
                </a:solidFill>
              </a:rPr>
              <a:t>pertow</a:t>
            </a:r>
            <a:r>
              <a:rPr lang="pl-PL" dirty="0">
                <a:solidFill>
                  <a:srgbClr val="FFFF00"/>
                </a:solidFill>
              </a:rPr>
              <a:t>.\\</a:t>
            </a:r>
          </a:p>
          <a:p>
            <a:pPr marL="36900" indent="0">
              <a:buNone/>
            </a:pPr>
            <a:r>
              <a:rPr lang="pl-PL" dirty="0">
                <a:solidFill>
                  <a:srgbClr val="FFFF00"/>
                </a:solidFill>
              </a:rPr>
              <a:t>Dzisiaj \ \ jest \</a:t>
            </a:r>
            <a:r>
              <a:rPr lang="pl-PL" dirty="0" err="1">
                <a:solidFill>
                  <a:srgbClr val="FFFF00"/>
                </a:solidFill>
              </a:rPr>
              <a:t>today</a:t>
            </a:r>
            <a:r>
              <a:rPr lang="pl-PL" dirty="0">
                <a:solidFill>
                  <a:srgbClr val="FFFF00"/>
                </a:solidFill>
              </a:rPr>
              <a:t>.</a:t>
            </a:r>
          </a:p>
        </p:txBody>
      </p:sp>
    </p:spTree>
    <p:extLst>
      <p:ext uri="{BB962C8B-B14F-4D97-AF65-F5344CB8AC3E}">
        <p14:creationId xmlns:p14="http://schemas.microsoft.com/office/powerpoint/2010/main" val="7867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t>Niektóre instrukcje </a:t>
            </a:r>
            <a:r>
              <a:rPr lang="pl-PL" dirty="0" err="1"/>
              <a:t>LaTex</a:t>
            </a:r>
            <a:r>
              <a:rPr lang="pl-PL" dirty="0"/>
              <a:t>-owe maja argumenty. Argumenty podaje się w nawiasach klamrowych { </a:t>
            </a:r>
            <a:r>
              <a:rPr lang="pl-PL" dirty="0" smtClean="0"/>
              <a:t>}, każdy </a:t>
            </a:r>
            <a:r>
              <a:rPr lang="pl-PL" dirty="0"/>
              <a:t>argument w osobnej parze nawiasów. Liczba i </a:t>
            </a:r>
            <a:r>
              <a:rPr lang="pl-PL" dirty="0" smtClean="0"/>
              <a:t>kolejność </a:t>
            </a:r>
            <a:r>
              <a:rPr lang="pl-PL" dirty="0"/>
              <a:t>argumentów jest dla </a:t>
            </a:r>
            <a:r>
              <a:rPr lang="pl-PL" dirty="0" smtClean="0"/>
              <a:t>każdego polecenia </a:t>
            </a:r>
            <a:r>
              <a:rPr lang="pl-PL" dirty="0"/>
              <a:t>z góry ustalona. Instrukcje mogą </a:t>
            </a:r>
            <a:r>
              <a:rPr lang="pl-PL" dirty="0" smtClean="0"/>
              <a:t>mieć </a:t>
            </a:r>
            <a:r>
              <a:rPr lang="pl-PL" dirty="0"/>
              <a:t>także argumenty opcjonalne (nieobowiązkowe</a:t>
            </a:r>
            <a:r>
              <a:rPr lang="pl-PL" dirty="0" smtClean="0"/>
              <a:t>), podawane </a:t>
            </a:r>
            <a:r>
              <a:rPr lang="pl-PL" dirty="0"/>
              <a:t>w nawiasach kwadratowych [ ]. W przypadku większej liczby argumentów </a:t>
            </a:r>
            <a:r>
              <a:rPr lang="pl-PL" dirty="0" smtClean="0"/>
              <a:t>opcjonalnych oddziela </a:t>
            </a:r>
            <a:r>
              <a:rPr lang="pl-PL" dirty="0"/>
              <a:t>się je przecinkami. </a:t>
            </a:r>
            <a:r>
              <a:rPr lang="pl-PL" dirty="0" smtClean="0"/>
              <a:t>Kolejność </a:t>
            </a:r>
            <a:r>
              <a:rPr lang="pl-PL" dirty="0"/>
              <a:t>argumentów opcjonalnych nie odgrywa roli</a:t>
            </a:r>
            <a:r>
              <a:rPr lang="pl-PL" dirty="0" smtClean="0"/>
              <a:t>.</a:t>
            </a:r>
          </a:p>
          <a:p>
            <a:pPr marL="36900" indent="0">
              <a:buNone/>
            </a:pPr>
            <a:r>
              <a:rPr lang="pl-PL" dirty="0" smtClean="0">
                <a:solidFill>
                  <a:srgbClr val="FFFF00"/>
                </a:solidFill>
              </a:rPr>
              <a:t>Możesz </a:t>
            </a:r>
            <a:r>
              <a:rPr lang="pl-PL" dirty="0">
                <a:solidFill>
                  <a:srgbClr val="FFFF00"/>
                </a:solidFill>
              </a:rPr>
              <a:t>na mnie \</a:t>
            </a:r>
            <a:r>
              <a:rPr lang="pl-PL" dirty="0" err="1" smtClean="0">
                <a:solidFill>
                  <a:srgbClr val="FFFF00"/>
                </a:solidFill>
              </a:rPr>
              <a:t>textsl</a:t>
            </a:r>
            <a:r>
              <a:rPr lang="pl-PL" dirty="0" smtClean="0">
                <a:solidFill>
                  <a:srgbClr val="FFFF00"/>
                </a:solidFill>
              </a:rPr>
              <a:t>{polegać}!</a:t>
            </a:r>
            <a:endParaRPr lang="pl-PL" dirty="0">
              <a:solidFill>
                <a:srgbClr val="FFFF00"/>
              </a:solidFill>
            </a:endParaRPr>
          </a:p>
          <a:p>
            <a:pPr marL="36900" indent="0">
              <a:buNone/>
            </a:pPr>
            <a:r>
              <a:rPr lang="pl-PL" dirty="0">
                <a:solidFill>
                  <a:srgbClr val="FFFF00"/>
                </a:solidFill>
              </a:rPr>
              <a:t>Tu wstaw </a:t>
            </a:r>
            <a:r>
              <a:rPr lang="pl-PL" dirty="0" smtClean="0">
                <a:solidFill>
                  <a:srgbClr val="FFFF00"/>
                </a:solidFill>
              </a:rPr>
              <a:t>zmianę </a:t>
            </a:r>
            <a:r>
              <a:rPr lang="pl-PL" dirty="0">
                <a:solidFill>
                  <a:srgbClr val="FFFF00"/>
                </a:solidFill>
              </a:rPr>
              <a:t>wiersza.\</a:t>
            </a:r>
            <a:r>
              <a:rPr lang="pl-PL" dirty="0" err="1">
                <a:solidFill>
                  <a:srgbClr val="FFFF00"/>
                </a:solidFill>
              </a:rPr>
              <a:t>newline</a:t>
            </a:r>
            <a:endParaRPr lang="pl-PL" dirty="0">
              <a:solidFill>
                <a:srgbClr val="FFFF00"/>
              </a:solidFill>
            </a:endParaRPr>
          </a:p>
          <a:p>
            <a:pPr marL="36900" indent="0">
              <a:buNone/>
            </a:pPr>
            <a:r>
              <a:rPr lang="pl-PL" dirty="0" smtClean="0">
                <a:solidFill>
                  <a:srgbClr val="FFFF00"/>
                </a:solidFill>
              </a:rPr>
              <a:t>Dziękuję.</a:t>
            </a:r>
            <a:endParaRPr lang="pl-PL" dirty="0">
              <a:solidFill>
                <a:srgbClr val="FFFF00"/>
              </a:solidFill>
            </a:endParaRPr>
          </a:p>
        </p:txBody>
      </p:sp>
    </p:spTree>
    <p:extLst>
      <p:ext uri="{BB962C8B-B14F-4D97-AF65-F5344CB8AC3E}">
        <p14:creationId xmlns:p14="http://schemas.microsoft.com/office/powerpoint/2010/main" val="75061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Komentarze</a:t>
            </a:r>
            <a:endParaRPr lang="pl-PL" dirty="0"/>
          </a:p>
        </p:txBody>
      </p:sp>
      <p:sp>
        <p:nvSpPr>
          <p:cNvPr id="3" name="Symbol zastępczy zawartości 2"/>
          <p:cNvSpPr>
            <a:spLocks noGrp="1"/>
          </p:cNvSpPr>
          <p:nvPr>
            <p:ph idx="1"/>
          </p:nvPr>
        </p:nvSpPr>
        <p:spPr/>
        <p:txBody>
          <a:bodyPr/>
          <a:lstStyle/>
          <a:p>
            <a:r>
              <a:rPr lang="pl-PL" dirty="0"/>
              <a:t>Po napotkaniu znaku % </a:t>
            </a:r>
            <a:r>
              <a:rPr lang="pl-PL" dirty="0" err="1" smtClean="0"/>
              <a:t>LaTeX</a:t>
            </a:r>
            <a:r>
              <a:rPr lang="pl-PL" dirty="0" smtClean="0"/>
              <a:t> </a:t>
            </a:r>
            <a:r>
              <a:rPr lang="pl-PL" dirty="0"/>
              <a:t>ignoruje resztę bieżącego wiersza (łącznie ze znakiem </a:t>
            </a:r>
            <a:r>
              <a:rPr lang="pl-PL" dirty="0" smtClean="0"/>
              <a:t>końca wiersza</a:t>
            </a:r>
            <a:r>
              <a:rPr lang="pl-PL" dirty="0"/>
              <a:t>) oraz znaki odstępu na początku następnego. </a:t>
            </a:r>
            <a:endParaRPr lang="pl-PL" dirty="0" smtClean="0"/>
          </a:p>
          <a:p>
            <a:r>
              <a:rPr lang="pl-PL" dirty="0" smtClean="0"/>
              <a:t>Znak </a:t>
            </a:r>
            <a:r>
              <a:rPr lang="pl-PL" dirty="0"/>
              <a:t>% jest wykorzystywany </a:t>
            </a:r>
            <a:r>
              <a:rPr lang="pl-PL" dirty="0" smtClean="0"/>
              <a:t>do umieszczania </a:t>
            </a:r>
            <a:r>
              <a:rPr lang="pl-PL" dirty="0"/>
              <a:t>komentarzy i dodatkowych informacji w pliku źródłowym</a:t>
            </a:r>
            <a:r>
              <a:rPr lang="pl-PL" dirty="0" smtClean="0"/>
              <a:t>.</a:t>
            </a:r>
          </a:p>
          <a:p>
            <a:endParaRPr lang="pl-PL" dirty="0"/>
          </a:p>
          <a:p>
            <a:pPr marL="36900" indent="0">
              <a:buNone/>
            </a:pPr>
            <a:r>
              <a:rPr lang="pl-PL" dirty="0">
                <a:solidFill>
                  <a:srgbClr val="FFFF00"/>
                </a:solidFill>
              </a:rPr>
              <a:t>Mao zmarł % </a:t>
            </a:r>
            <a:r>
              <a:rPr lang="pl-PL" dirty="0" smtClean="0">
                <a:solidFill>
                  <a:srgbClr val="FFFF00"/>
                </a:solidFill>
              </a:rPr>
              <a:t>sprawdzić!</a:t>
            </a:r>
            <a:endParaRPr lang="pl-PL" dirty="0">
              <a:solidFill>
                <a:srgbClr val="FFFF00"/>
              </a:solidFill>
            </a:endParaRPr>
          </a:p>
          <a:p>
            <a:pPr marL="36900" indent="0">
              <a:buNone/>
            </a:pPr>
            <a:r>
              <a:rPr lang="pl-PL" dirty="0">
                <a:solidFill>
                  <a:srgbClr val="FFFF00"/>
                </a:solidFill>
              </a:rPr>
              <a:t>w 1975 roku.</a:t>
            </a:r>
          </a:p>
        </p:txBody>
      </p:sp>
    </p:spTree>
    <p:extLst>
      <p:ext uri="{BB962C8B-B14F-4D97-AF65-F5344CB8AC3E}">
        <p14:creationId xmlns:p14="http://schemas.microsoft.com/office/powerpoint/2010/main" val="186886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Pakiety</a:t>
            </a:r>
            <a:endParaRPr lang="pl-PL" dirty="0"/>
          </a:p>
        </p:txBody>
      </p:sp>
      <p:sp>
        <p:nvSpPr>
          <p:cNvPr id="3" name="Symbol zastępczy zawartości 2"/>
          <p:cNvSpPr>
            <a:spLocks noGrp="1"/>
          </p:cNvSpPr>
          <p:nvPr>
            <p:ph idx="1"/>
          </p:nvPr>
        </p:nvSpPr>
        <p:spPr/>
        <p:txBody>
          <a:bodyPr>
            <a:normAutofit lnSpcReduction="10000"/>
          </a:bodyPr>
          <a:lstStyle/>
          <a:p>
            <a:r>
              <a:rPr lang="pl-PL" dirty="0"/>
              <a:t>Pakiety rozszerzają możliwości </a:t>
            </a:r>
            <a:r>
              <a:rPr lang="pl-PL" dirty="0" err="1"/>
              <a:t>LaTex</a:t>
            </a:r>
            <a:r>
              <a:rPr lang="pl-PL" dirty="0"/>
              <a:t>-a. Przykładowo, </a:t>
            </a:r>
            <a:r>
              <a:rPr lang="pl-PL" dirty="0" err="1"/>
              <a:t>LaTex</a:t>
            </a:r>
            <a:r>
              <a:rPr lang="pl-PL" dirty="0"/>
              <a:t> nie umożliwia dołączania</a:t>
            </a:r>
          </a:p>
          <a:p>
            <a:pPr marL="36900" indent="0">
              <a:buNone/>
            </a:pPr>
            <a:r>
              <a:rPr lang="pl-PL" dirty="0"/>
              <a:t>grafiki, kolorowania tekstu, automatycznego łamania dużych tabel itp. Do wykonywania </a:t>
            </a:r>
            <a:r>
              <a:rPr lang="pl-PL" dirty="0" smtClean="0"/>
              <a:t>tych zadań </a:t>
            </a:r>
            <a:r>
              <a:rPr lang="pl-PL" dirty="0"/>
              <a:t>służą właśnie pakiety. Dołącza się je za pomocą instrukcji</a:t>
            </a:r>
            <a:r>
              <a:rPr lang="pl-PL" dirty="0" smtClean="0"/>
              <a:t>:</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[opcje]{pakiet}</a:t>
            </a:r>
          </a:p>
          <a:p>
            <a:pPr marL="36900" indent="0">
              <a:buNone/>
            </a:pPr>
            <a:r>
              <a:rPr lang="pl-PL" dirty="0"/>
              <a:t>gdzie </a:t>
            </a:r>
            <a:r>
              <a:rPr lang="pl-PL" i="1" dirty="0"/>
              <a:t>pakiet </a:t>
            </a:r>
            <a:r>
              <a:rPr lang="pl-PL" dirty="0"/>
              <a:t>oznacza nazwę pakietu, a </a:t>
            </a:r>
            <a:r>
              <a:rPr lang="pl-PL" i="1" dirty="0"/>
              <a:t>opcje </a:t>
            </a:r>
            <a:r>
              <a:rPr lang="pl-PL" dirty="0"/>
              <a:t>– listę oddzielonych przecinkami opcji.</a:t>
            </a:r>
          </a:p>
          <a:p>
            <a:pPr marL="36900" indent="0">
              <a:buNone/>
            </a:pPr>
            <a:r>
              <a:rPr lang="pl-PL" dirty="0"/>
              <a:t>Przykład:</a:t>
            </a:r>
          </a:p>
          <a:p>
            <a:pPr marL="36900" indent="0">
              <a:buNone/>
            </a:pPr>
            <a:r>
              <a:rPr lang="pl-PL" dirty="0"/>
              <a:t>Plik źródłowy może zawierać następujący kod</a:t>
            </a:r>
            <a:r>
              <a:rPr lang="pl-PL" dirty="0" smtClean="0"/>
              <a:t>:</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{polski}</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[cp1250]{</a:t>
            </a:r>
            <a:r>
              <a:rPr lang="pl-PL" dirty="0" err="1">
                <a:solidFill>
                  <a:srgbClr val="FFFF00"/>
                </a:solidFill>
              </a:rPr>
              <a:t>inputenc</a:t>
            </a:r>
            <a:r>
              <a:rPr lang="pl-PL" dirty="0">
                <a:solidFill>
                  <a:srgbClr val="FFFF00"/>
                </a:solidFill>
              </a:rPr>
              <a:t>}</a:t>
            </a:r>
          </a:p>
          <a:p>
            <a:pPr marL="36900" indent="0">
              <a:buNone/>
            </a:pPr>
            <a:r>
              <a:rPr lang="pl-PL" dirty="0"/>
              <a:t>Powyższe instrukcje dodają pakiet języka polskiego i obsługę czcionek z polskimi literami.</a:t>
            </a:r>
          </a:p>
        </p:txBody>
      </p:sp>
    </p:spTree>
    <p:extLst>
      <p:ext uri="{BB962C8B-B14F-4D97-AF65-F5344CB8AC3E}">
        <p14:creationId xmlns:p14="http://schemas.microsoft.com/office/powerpoint/2010/main" val="120205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Style strony</a:t>
            </a:r>
            <a:endParaRPr lang="pl-PL" dirty="0"/>
          </a:p>
        </p:txBody>
      </p:sp>
      <p:sp>
        <p:nvSpPr>
          <p:cNvPr id="3" name="Symbol zastępczy zawartości 2"/>
          <p:cNvSpPr>
            <a:spLocks noGrp="1"/>
          </p:cNvSpPr>
          <p:nvPr>
            <p:ph idx="1"/>
          </p:nvPr>
        </p:nvSpPr>
        <p:spPr/>
        <p:txBody>
          <a:bodyPr>
            <a:normAutofit fontScale="92500" lnSpcReduction="10000"/>
          </a:bodyPr>
          <a:lstStyle/>
          <a:p>
            <a:pPr marL="36900" indent="0">
              <a:buNone/>
            </a:pPr>
            <a:r>
              <a:rPr lang="pl-PL" dirty="0"/>
              <a:t>Typowa strona składa się z trzech podstawowych części. Powyżej kolumny tekstu</a:t>
            </a:r>
          </a:p>
          <a:p>
            <a:pPr marL="36900" indent="0">
              <a:buNone/>
            </a:pPr>
            <a:r>
              <a:rPr lang="pl-PL" dirty="0"/>
              <a:t>głównego znajduje się pagina górna (główka), która może zawierać numer strony, tytuł</a:t>
            </a:r>
          </a:p>
          <a:p>
            <a:pPr marL="36900" indent="0">
              <a:buNone/>
            </a:pPr>
            <a:r>
              <a:rPr lang="pl-PL" dirty="0"/>
              <a:t>rozdziału czy punktu. Poniżej kolumny tekstu znajduje się pagina dolna (stopka).</a:t>
            </a:r>
          </a:p>
          <a:p>
            <a:pPr marL="36900" indent="0">
              <a:buNone/>
            </a:pPr>
            <a:r>
              <a:rPr lang="pl-PL" dirty="0" err="1"/>
              <a:t>LaTex</a:t>
            </a:r>
            <a:r>
              <a:rPr lang="pl-PL" dirty="0"/>
              <a:t> umożliwia wybranie jednego spośród trzech sposobów składania pagin za pomocą</a:t>
            </a:r>
          </a:p>
          <a:p>
            <a:pPr marL="36900" indent="0">
              <a:buNone/>
            </a:pPr>
            <a:r>
              <a:rPr lang="pl-PL" dirty="0"/>
              <a:t>instrukcji</a:t>
            </a:r>
            <a:r>
              <a:rPr lang="pl-PL" dirty="0" smtClean="0"/>
              <a:t>:</a:t>
            </a:r>
          </a:p>
          <a:p>
            <a:pPr marL="36900" indent="0">
              <a:buNone/>
            </a:pPr>
            <a:r>
              <a:rPr lang="pl-PL" dirty="0">
                <a:solidFill>
                  <a:srgbClr val="FFFF00"/>
                </a:solidFill>
              </a:rPr>
              <a:t>\</a:t>
            </a:r>
            <a:r>
              <a:rPr lang="pl-PL" dirty="0" err="1">
                <a:solidFill>
                  <a:srgbClr val="FFFF00"/>
                </a:solidFill>
              </a:rPr>
              <a:t>pagestyle</a:t>
            </a:r>
            <a:r>
              <a:rPr lang="pl-PL" dirty="0">
                <a:solidFill>
                  <a:srgbClr val="FFFF00"/>
                </a:solidFill>
              </a:rPr>
              <a:t>{styl</a:t>
            </a:r>
            <a:r>
              <a:rPr lang="pl-PL" dirty="0" smtClean="0">
                <a:solidFill>
                  <a:srgbClr val="FFFF00"/>
                </a:solidFill>
              </a:rPr>
              <a:t>}</a:t>
            </a:r>
          </a:p>
          <a:p>
            <a:pPr marL="36900" indent="0">
              <a:buNone/>
            </a:pPr>
            <a:endParaRPr lang="pl-PL" dirty="0">
              <a:solidFill>
                <a:srgbClr val="FF0000"/>
              </a:solidFill>
            </a:endParaRPr>
          </a:p>
          <a:p>
            <a:pPr marL="36900" indent="0">
              <a:buNone/>
            </a:pPr>
            <a:endParaRPr lang="pl-PL" dirty="0" smtClean="0">
              <a:solidFill>
                <a:srgbClr val="FF0000"/>
              </a:solidFill>
            </a:endParaRPr>
          </a:p>
          <a:p>
            <a:pPr marL="36900" indent="0">
              <a:buNone/>
            </a:pPr>
            <a:r>
              <a:rPr lang="pl-PL" dirty="0"/>
              <a:t>Możliwa jest także zmiana stylu bieżącej strony. Do tego celu służy instrukcja:</a:t>
            </a:r>
          </a:p>
          <a:p>
            <a:pPr marL="36900" indent="0">
              <a:buNone/>
            </a:pPr>
            <a:r>
              <a:rPr lang="pl-PL" dirty="0">
                <a:solidFill>
                  <a:srgbClr val="FFFF00"/>
                </a:solidFill>
              </a:rPr>
              <a:t>\</a:t>
            </a:r>
            <a:r>
              <a:rPr lang="pl-PL" dirty="0" err="1">
                <a:solidFill>
                  <a:srgbClr val="FFFF00"/>
                </a:solidFill>
              </a:rPr>
              <a:t>thispagestyle</a:t>
            </a:r>
            <a:r>
              <a:rPr lang="pl-PL" dirty="0">
                <a:solidFill>
                  <a:srgbClr val="FFFF00"/>
                </a:solidFill>
              </a:rPr>
              <a:t>{styl}</a:t>
            </a:r>
          </a:p>
        </p:txBody>
      </p:sp>
      <p:pic>
        <p:nvPicPr>
          <p:cNvPr id="4" name="Obraz 3"/>
          <p:cNvPicPr>
            <a:picLocks noChangeAspect="1"/>
          </p:cNvPicPr>
          <p:nvPr/>
        </p:nvPicPr>
        <p:blipFill>
          <a:blip r:embed="rId2"/>
          <a:stretch>
            <a:fillRect/>
          </a:stretch>
        </p:blipFill>
        <p:spPr>
          <a:xfrm>
            <a:off x="3026192" y="3765082"/>
            <a:ext cx="6981825" cy="1076325"/>
          </a:xfrm>
          <a:prstGeom prst="rect">
            <a:avLst/>
          </a:prstGeom>
        </p:spPr>
      </p:pic>
    </p:spTree>
    <p:extLst>
      <p:ext uri="{BB962C8B-B14F-4D97-AF65-F5344CB8AC3E}">
        <p14:creationId xmlns:p14="http://schemas.microsoft.com/office/powerpoint/2010/main" val="283074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LATEX</a:t>
            </a:r>
            <a:endParaRPr lang="pl-PL" dirty="0"/>
          </a:p>
        </p:txBody>
      </p:sp>
      <p:sp>
        <p:nvSpPr>
          <p:cNvPr id="3" name="Symbol zastępczy zawartości 2"/>
          <p:cNvSpPr>
            <a:spLocks noGrp="1"/>
          </p:cNvSpPr>
          <p:nvPr>
            <p:ph idx="1"/>
          </p:nvPr>
        </p:nvSpPr>
        <p:spPr>
          <a:xfrm>
            <a:off x="913795" y="1732449"/>
            <a:ext cx="10353762" cy="4858851"/>
          </a:xfrm>
        </p:spPr>
        <p:txBody>
          <a:bodyPr/>
          <a:lstStyle/>
          <a:p>
            <a:r>
              <a:rPr lang="pl-PL" dirty="0" smtClean="0"/>
              <a:t>Oprogramowanie do zautomatyzowanego składu tekstu, a także związany z nim język znaczników, służący do formatowania dokumentów tekstowych i tekstowo- graficznych (np. broszur, artykułów, książek, plakatów, prezentacji, stron HTML)</a:t>
            </a:r>
          </a:p>
          <a:p>
            <a:r>
              <a:rPr lang="pl-PL" dirty="0" smtClean="0"/>
              <a:t>Tworzenie tekstu w </a:t>
            </a:r>
            <a:r>
              <a:rPr lang="pl-PL" dirty="0" err="1" smtClean="0"/>
              <a:t>LaTeX</a:t>
            </a:r>
            <a:r>
              <a:rPr lang="pl-PL" dirty="0" smtClean="0"/>
              <a:t>-u opiera się na zasadzie WYSIWYM (</a:t>
            </a:r>
            <a:r>
              <a:rPr lang="pl-PL" dirty="0" err="1" smtClean="0"/>
              <a:t>what</a:t>
            </a:r>
            <a:r>
              <a:rPr lang="pl-PL" dirty="0" smtClean="0"/>
              <a:t> </a:t>
            </a:r>
            <a:r>
              <a:rPr lang="pl-PL" dirty="0" err="1" smtClean="0"/>
              <a:t>you</a:t>
            </a:r>
            <a:r>
              <a:rPr lang="pl-PL" dirty="0" smtClean="0"/>
              <a:t> </a:t>
            </a:r>
            <a:r>
              <a:rPr lang="pl-PL" dirty="0" err="1" smtClean="0"/>
              <a:t>see</a:t>
            </a:r>
            <a:r>
              <a:rPr lang="pl-PL" dirty="0" smtClean="0"/>
              <a:t> </a:t>
            </a:r>
            <a:r>
              <a:rPr lang="pl-PL" dirty="0" err="1" smtClean="0"/>
              <a:t>is</a:t>
            </a:r>
            <a:r>
              <a:rPr lang="pl-PL" dirty="0" smtClean="0"/>
              <a:t> </a:t>
            </a:r>
            <a:r>
              <a:rPr lang="pl-PL" dirty="0" err="1" smtClean="0"/>
              <a:t>what</a:t>
            </a:r>
            <a:r>
              <a:rPr lang="pl-PL" dirty="0" smtClean="0"/>
              <a:t> </a:t>
            </a:r>
            <a:r>
              <a:rPr lang="pl-PL" dirty="0" err="1" smtClean="0"/>
              <a:t>you</a:t>
            </a:r>
            <a:r>
              <a:rPr lang="pl-PL" dirty="0" smtClean="0"/>
              <a:t> </a:t>
            </a:r>
            <a:r>
              <a:rPr lang="pl-PL" dirty="0" err="1" smtClean="0"/>
              <a:t>mean</a:t>
            </a:r>
            <a:r>
              <a:rPr lang="pl-PL" dirty="0" smtClean="0"/>
              <a:t>)</a:t>
            </a:r>
          </a:p>
          <a:p>
            <a:r>
              <a:rPr lang="pl-PL" dirty="0" smtClean="0"/>
              <a:t>Od zasady WYSIWYG odróżnia go to, że autor tekstu określa jedynie logiczną strukturę dokumentu (tzn. zaznacza, gdzie zaczyna się rozdział, co jest przypisem itp.), natomiast samym graficznym ułożeniem tekstu na stronie zajmuje się </a:t>
            </a:r>
            <a:r>
              <a:rPr lang="pl-PL" dirty="0" err="1" smtClean="0"/>
              <a:t>TeX</a:t>
            </a:r>
            <a:r>
              <a:rPr lang="pl-PL" dirty="0" smtClean="0"/>
              <a:t>, zwalniając tym samym użytkownika z tego zadania</a:t>
            </a:r>
          </a:p>
        </p:txBody>
      </p:sp>
    </p:spTree>
    <p:extLst>
      <p:ext uri="{BB962C8B-B14F-4D97-AF65-F5344CB8AC3E}">
        <p14:creationId xmlns:p14="http://schemas.microsoft.com/office/powerpoint/2010/main" val="4124946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Składanie akapitów</a:t>
            </a:r>
            <a:endParaRPr lang="pl-PL" dirty="0"/>
          </a:p>
        </p:txBody>
      </p:sp>
      <p:sp>
        <p:nvSpPr>
          <p:cNvPr id="3" name="Symbol zastępczy zawartości 2"/>
          <p:cNvSpPr>
            <a:spLocks noGrp="1"/>
          </p:cNvSpPr>
          <p:nvPr>
            <p:ph idx="1"/>
          </p:nvPr>
        </p:nvSpPr>
        <p:spPr/>
        <p:txBody>
          <a:bodyPr>
            <a:normAutofit/>
          </a:bodyPr>
          <a:lstStyle/>
          <a:p>
            <a:pPr marL="36900" indent="0">
              <a:buNone/>
            </a:pPr>
            <a:r>
              <a:rPr lang="pl-PL" dirty="0"/>
              <a:t>Książki najczęściej składa się tak, ze wszystkie wiersze w akapitach są tej </a:t>
            </a:r>
            <a:r>
              <a:rPr lang="pl-PL" dirty="0" smtClean="0"/>
              <a:t>samej długości</a:t>
            </a:r>
            <a:r>
              <a:rPr lang="pl-PL" dirty="0"/>
              <a:t>. Podczas składania akapitu, dążąc do optymalnej prezentacji, </a:t>
            </a:r>
            <a:r>
              <a:rPr lang="pl-PL" dirty="0" err="1" smtClean="0"/>
              <a:t>LaTeX</a:t>
            </a:r>
            <a:r>
              <a:rPr lang="pl-PL" dirty="0" smtClean="0"/>
              <a:t> ustala </a:t>
            </a:r>
            <a:r>
              <a:rPr lang="pl-PL" dirty="0"/>
              <a:t>miejsca złamania linii oraz odstępy miedzy słowami. W razie </a:t>
            </a:r>
            <a:r>
              <a:rPr lang="pl-PL" dirty="0" smtClean="0"/>
              <a:t>potrzeby </a:t>
            </a:r>
            <a:r>
              <a:rPr lang="pl-PL" dirty="0" err="1" smtClean="0"/>
              <a:t>LaTeX</a:t>
            </a:r>
            <a:r>
              <a:rPr lang="pl-PL" dirty="0" smtClean="0"/>
              <a:t> </a:t>
            </a:r>
            <a:r>
              <a:rPr lang="pl-PL" dirty="0"/>
              <a:t>przenosi wyrazy, których nie jest w stanie zmieścić w wierszu. </a:t>
            </a:r>
            <a:r>
              <a:rPr lang="pl-PL" dirty="0" smtClean="0"/>
              <a:t>Konkretny sposób </a:t>
            </a:r>
            <a:r>
              <a:rPr lang="pl-PL" dirty="0"/>
              <a:t>składania akapitów zależny od użytej klasy dokumentu. </a:t>
            </a:r>
            <a:r>
              <a:rPr lang="pl-PL" dirty="0" smtClean="0"/>
              <a:t>Najczęściej pierwszy </a:t>
            </a:r>
            <a:r>
              <a:rPr lang="pl-PL" dirty="0"/>
              <a:t>wiersz akapitu jest wcięty, a pomiędzy akapitami nie ma </a:t>
            </a:r>
            <a:r>
              <a:rPr lang="pl-PL" dirty="0" smtClean="0"/>
              <a:t>dodatkowych odstępów. Zgodnie </a:t>
            </a:r>
            <a:r>
              <a:rPr lang="pl-PL" dirty="0"/>
              <a:t>z anglo-amerykańskimi zwyczajami typograficznymi </a:t>
            </a:r>
            <a:r>
              <a:rPr lang="pl-PL" dirty="0" err="1"/>
              <a:t>LaTex</a:t>
            </a:r>
            <a:r>
              <a:rPr lang="pl-PL" dirty="0"/>
              <a:t> nie </a:t>
            </a:r>
            <a:r>
              <a:rPr lang="pl-PL" dirty="0" smtClean="0"/>
              <a:t>wstawia wcięcia </a:t>
            </a:r>
            <a:r>
              <a:rPr lang="pl-PL" dirty="0"/>
              <a:t>akapitowego bezpośrednio po tytułach rozdziałów, podrozdziałów itd.</a:t>
            </a:r>
          </a:p>
          <a:p>
            <a:pPr marL="36900" indent="0">
              <a:buNone/>
            </a:pPr>
            <a:r>
              <a:rPr lang="pl-PL" dirty="0"/>
              <a:t>Polskie zwyczaje nakazują rozpoczynanie także początkowych akapitów </a:t>
            </a:r>
            <a:r>
              <a:rPr lang="pl-PL" dirty="0" smtClean="0"/>
              <a:t>od wcięcia</a:t>
            </a:r>
            <a:r>
              <a:rPr lang="pl-PL" dirty="0"/>
              <a:t>. Efekt ten można osiągnąć przez dołączenie w preambule pakietu:</a:t>
            </a:r>
          </a:p>
          <a:p>
            <a:pPr marL="36900" indent="0">
              <a:buNone/>
            </a:pPr>
            <a:r>
              <a:rPr lang="pl-PL" dirty="0">
                <a:solidFill>
                  <a:srgbClr val="FFFF00"/>
                </a:solidFill>
              </a:rPr>
              <a:t>\</a:t>
            </a:r>
            <a:r>
              <a:rPr lang="pl-PL" dirty="0" err="1">
                <a:solidFill>
                  <a:srgbClr val="FFFF00"/>
                </a:solidFill>
              </a:rPr>
              <a:t>usepackage</a:t>
            </a:r>
            <a:r>
              <a:rPr lang="pl-PL" dirty="0">
                <a:solidFill>
                  <a:srgbClr val="FFFF00"/>
                </a:solidFill>
              </a:rPr>
              <a:t>{</a:t>
            </a:r>
            <a:r>
              <a:rPr lang="pl-PL" dirty="0" err="1">
                <a:solidFill>
                  <a:srgbClr val="FFFF00"/>
                </a:solidFill>
              </a:rPr>
              <a:t>indentfirst</a:t>
            </a:r>
            <a:r>
              <a:rPr lang="pl-PL" dirty="0">
                <a:solidFill>
                  <a:srgbClr val="FFFF00"/>
                </a:solidFill>
              </a:rPr>
              <a:t>}</a:t>
            </a:r>
          </a:p>
        </p:txBody>
      </p:sp>
    </p:spTree>
    <p:extLst>
      <p:ext uri="{BB962C8B-B14F-4D97-AF65-F5344CB8AC3E}">
        <p14:creationId xmlns:p14="http://schemas.microsoft.com/office/powerpoint/2010/main" val="357223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t>Czasami przydaje się instrukcja nakazującą </a:t>
            </a:r>
            <a:r>
              <a:rPr lang="pl-PL" dirty="0" err="1"/>
              <a:t>LaTex</a:t>
            </a:r>
            <a:r>
              <a:rPr lang="pl-PL" dirty="0"/>
              <a:t>-owi złamanie linii:</a:t>
            </a:r>
          </a:p>
          <a:p>
            <a:pPr marL="36900" indent="0">
              <a:buNone/>
            </a:pPr>
            <a:r>
              <a:rPr lang="pl-PL" dirty="0">
                <a:solidFill>
                  <a:srgbClr val="FFFF00"/>
                </a:solidFill>
              </a:rPr>
              <a:t>\\</a:t>
            </a:r>
          </a:p>
          <a:p>
            <a:pPr marL="36900" indent="0">
              <a:buNone/>
            </a:pPr>
            <a:r>
              <a:rPr lang="pl-PL" dirty="0"/>
              <a:t>lub</a:t>
            </a:r>
          </a:p>
          <a:p>
            <a:pPr marL="36900" indent="0">
              <a:buNone/>
            </a:pPr>
            <a:r>
              <a:rPr lang="pl-PL" dirty="0">
                <a:solidFill>
                  <a:srgbClr val="FFFF00"/>
                </a:solidFill>
              </a:rPr>
              <a:t>\</a:t>
            </a:r>
            <a:r>
              <a:rPr lang="pl-PL" dirty="0" err="1">
                <a:solidFill>
                  <a:srgbClr val="FFFF00"/>
                </a:solidFill>
              </a:rPr>
              <a:t>newline</a:t>
            </a:r>
            <a:endParaRPr lang="pl-PL" dirty="0">
              <a:solidFill>
                <a:srgbClr val="FFFF00"/>
              </a:solidFill>
            </a:endParaRPr>
          </a:p>
          <a:p>
            <a:pPr marL="36900" indent="0">
              <a:buNone/>
            </a:pPr>
            <a:r>
              <a:rPr lang="pl-PL" dirty="0"/>
              <a:t>Polecenia te rozpoczynają nową linię bez rozpoczynania nowego akapitu.</a:t>
            </a:r>
          </a:p>
          <a:p>
            <a:pPr marL="36900" indent="0">
              <a:buNone/>
            </a:pPr>
            <a:r>
              <a:rPr lang="pl-PL" dirty="0"/>
              <a:t>Natomiast instrukcja:</a:t>
            </a:r>
          </a:p>
          <a:p>
            <a:pPr marL="36900" indent="0">
              <a:buNone/>
            </a:pPr>
            <a:r>
              <a:rPr lang="pl-PL" dirty="0">
                <a:solidFill>
                  <a:srgbClr val="FFFF00"/>
                </a:solidFill>
              </a:rPr>
              <a:t>\\*</a:t>
            </a:r>
          </a:p>
          <a:p>
            <a:pPr marL="36900" indent="0">
              <a:buNone/>
            </a:pPr>
            <a:r>
              <a:rPr lang="pl-PL" dirty="0"/>
              <a:t>dodatkowo zakazuje złamania strony (w miejscu złamania linii).</a:t>
            </a:r>
          </a:p>
        </p:txBody>
      </p:sp>
    </p:spTree>
    <p:extLst>
      <p:ext uri="{BB962C8B-B14F-4D97-AF65-F5344CB8AC3E}">
        <p14:creationId xmlns:p14="http://schemas.microsoft.com/office/powerpoint/2010/main" val="41744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pPr marL="36900" indent="0">
              <a:buNone/>
            </a:pPr>
            <a:r>
              <a:rPr lang="pl-PL" dirty="0"/>
              <a:t>Instrukcja:</a:t>
            </a:r>
          </a:p>
          <a:p>
            <a:pPr marL="36900" indent="0">
              <a:buNone/>
            </a:pPr>
            <a:r>
              <a:rPr lang="pl-PL" dirty="0">
                <a:solidFill>
                  <a:srgbClr val="FFFF00"/>
                </a:solidFill>
              </a:rPr>
              <a:t>\</a:t>
            </a:r>
            <a:r>
              <a:rPr lang="pl-PL" dirty="0" err="1">
                <a:solidFill>
                  <a:srgbClr val="FFFF00"/>
                </a:solidFill>
              </a:rPr>
              <a:t>newpage</a:t>
            </a:r>
            <a:endParaRPr lang="pl-PL" dirty="0">
              <a:solidFill>
                <a:srgbClr val="FFFF00"/>
              </a:solidFill>
            </a:endParaRPr>
          </a:p>
          <a:p>
            <a:pPr marL="36900" indent="0">
              <a:buNone/>
            </a:pPr>
            <a:r>
              <a:rPr lang="pl-PL" dirty="0"/>
              <a:t>rozpoczyna nową stronę</a:t>
            </a:r>
            <a:r>
              <a:rPr lang="pl-PL" dirty="0" smtClean="0"/>
              <a:t>.</a:t>
            </a:r>
          </a:p>
          <a:p>
            <a:pPr marL="36900" indent="0">
              <a:buNone/>
            </a:pPr>
            <a:r>
              <a:rPr lang="pl-PL" dirty="0"/>
              <a:t>Instrukcje:</a:t>
            </a:r>
          </a:p>
          <a:p>
            <a:pPr marL="36900" indent="0">
              <a:buNone/>
            </a:pPr>
            <a:r>
              <a:rPr lang="pl-PL" dirty="0">
                <a:solidFill>
                  <a:srgbClr val="FFFF00"/>
                </a:solidFill>
              </a:rPr>
              <a:t>\</a:t>
            </a:r>
            <a:r>
              <a:rPr lang="pl-PL" dirty="0" err="1">
                <a:solidFill>
                  <a:srgbClr val="FFFF00"/>
                </a:solidFill>
              </a:rPr>
              <a:t>linebreak</a:t>
            </a:r>
            <a:r>
              <a:rPr lang="pl-PL" dirty="0">
                <a:solidFill>
                  <a:srgbClr val="FFFF00"/>
                </a:solidFill>
              </a:rPr>
              <a:t>[n]</a:t>
            </a:r>
          </a:p>
          <a:p>
            <a:pPr marL="36900" indent="0">
              <a:buNone/>
            </a:pPr>
            <a:r>
              <a:rPr lang="pl-PL" dirty="0">
                <a:solidFill>
                  <a:srgbClr val="FFFF00"/>
                </a:solidFill>
              </a:rPr>
              <a:t>\</a:t>
            </a:r>
            <a:r>
              <a:rPr lang="pl-PL" dirty="0" err="1">
                <a:solidFill>
                  <a:srgbClr val="FFFF00"/>
                </a:solidFill>
              </a:rPr>
              <a:t>nolinebreak</a:t>
            </a:r>
            <a:r>
              <a:rPr lang="pl-PL" dirty="0">
                <a:solidFill>
                  <a:srgbClr val="FFFF00"/>
                </a:solidFill>
              </a:rPr>
              <a:t>[n]</a:t>
            </a:r>
          </a:p>
          <a:p>
            <a:pPr marL="36900" indent="0">
              <a:buNone/>
            </a:pPr>
            <a:r>
              <a:rPr lang="pl-PL" dirty="0">
                <a:solidFill>
                  <a:srgbClr val="FFFF00"/>
                </a:solidFill>
              </a:rPr>
              <a:t>\</a:t>
            </a:r>
            <a:r>
              <a:rPr lang="pl-PL" dirty="0" err="1">
                <a:solidFill>
                  <a:srgbClr val="FFFF00"/>
                </a:solidFill>
              </a:rPr>
              <a:t>pagebreak</a:t>
            </a:r>
            <a:r>
              <a:rPr lang="pl-PL" dirty="0">
                <a:solidFill>
                  <a:srgbClr val="FFFF00"/>
                </a:solidFill>
              </a:rPr>
              <a:t>[n</a:t>
            </a:r>
            <a:r>
              <a:rPr lang="pl-PL" dirty="0" smtClean="0">
                <a:solidFill>
                  <a:srgbClr val="FFFF00"/>
                </a:solidFill>
              </a:rPr>
              <a:t>]</a:t>
            </a:r>
          </a:p>
          <a:p>
            <a:pPr marL="36900" indent="0">
              <a:buNone/>
            </a:pPr>
            <a:r>
              <a:rPr lang="pl-PL" dirty="0">
                <a:solidFill>
                  <a:srgbClr val="FFFF00"/>
                </a:solidFill>
              </a:rPr>
              <a:t>\</a:t>
            </a:r>
            <a:r>
              <a:rPr lang="pl-PL" dirty="0" err="1">
                <a:solidFill>
                  <a:srgbClr val="FFFF00"/>
                </a:solidFill>
              </a:rPr>
              <a:t>nopagebreak</a:t>
            </a:r>
            <a:r>
              <a:rPr lang="pl-PL" dirty="0">
                <a:solidFill>
                  <a:srgbClr val="FFFF00"/>
                </a:solidFill>
              </a:rPr>
              <a:t>[n]</a:t>
            </a:r>
          </a:p>
          <a:p>
            <a:pPr marL="36900" indent="0">
              <a:buNone/>
            </a:pPr>
            <a:r>
              <a:rPr lang="pl-PL" dirty="0"/>
              <a:t>oznaczają – odpowiednio – zachętę do złamania wiersza, niezgodę na </a:t>
            </a:r>
            <a:r>
              <a:rPr lang="pl-PL" dirty="0" smtClean="0"/>
              <a:t>złamanie wiersza</a:t>
            </a:r>
            <a:r>
              <a:rPr lang="pl-PL" dirty="0"/>
              <a:t>, zachętę do złamania strony, niezgodę na złamanie strony, w miejscu </a:t>
            </a:r>
            <a:r>
              <a:rPr lang="pl-PL" dirty="0" smtClean="0"/>
              <a:t>ich wystąpienia </a:t>
            </a:r>
            <a:r>
              <a:rPr lang="pl-PL" dirty="0"/>
              <a:t>w dokumencie. Opcjonalny argument n, o dopuszczalnej wartości </a:t>
            </a:r>
            <a:r>
              <a:rPr lang="pl-PL" dirty="0" smtClean="0"/>
              <a:t>od 0 </a:t>
            </a:r>
            <a:r>
              <a:rPr lang="pl-PL" dirty="0"/>
              <a:t>do 4, określa stopień tej zachęty (niezgody). Domyślna wartość 4, </a:t>
            </a:r>
            <a:r>
              <a:rPr lang="pl-PL" dirty="0" smtClean="0"/>
              <a:t>to bezwarunkowy </a:t>
            </a:r>
            <a:r>
              <a:rPr lang="pl-PL" dirty="0"/>
              <a:t>zakaz lub nakaz złamania linii/strony. Wartości mniejsze od </a:t>
            </a:r>
            <a:r>
              <a:rPr lang="pl-PL" dirty="0" smtClean="0"/>
              <a:t>4 pozostawiają </a:t>
            </a:r>
            <a:r>
              <a:rPr lang="pl-PL" dirty="0" err="1"/>
              <a:t>LaTex</a:t>
            </a:r>
            <a:r>
              <a:rPr lang="pl-PL" dirty="0"/>
              <a:t>-owi swobodę zignorowania instrukcji, jeżeli skład </a:t>
            </a:r>
            <a:r>
              <a:rPr lang="pl-PL" dirty="0" smtClean="0"/>
              <a:t>otrzymany w </a:t>
            </a:r>
            <a:r>
              <a:rPr lang="pl-PL" dirty="0"/>
              <a:t>rezultacie byłby niskiej jakości.</a:t>
            </a:r>
          </a:p>
        </p:txBody>
      </p:sp>
    </p:spTree>
    <p:extLst>
      <p:ext uri="{BB962C8B-B14F-4D97-AF65-F5344CB8AC3E}">
        <p14:creationId xmlns:p14="http://schemas.microsoft.com/office/powerpoint/2010/main" val="279526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92500" lnSpcReduction="10000"/>
          </a:bodyPr>
          <a:lstStyle/>
          <a:p>
            <a:pPr marL="36900" indent="0">
              <a:buNone/>
            </a:pPr>
            <a:r>
              <a:rPr lang="pl-PL" dirty="0"/>
              <a:t>Jeżeli w wierszu zakończonym instrukcja \</a:t>
            </a:r>
            <a:r>
              <a:rPr lang="pl-PL" dirty="0" err="1"/>
              <a:t>newline</a:t>
            </a:r>
            <a:r>
              <a:rPr lang="pl-PL" dirty="0"/>
              <a:t> jest zbyt mało tekstu, to </a:t>
            </a:r>
            <a:r>
              <a:rPr lang="pl-PL" dirty="0" err="1" smtClean="0"/>
              <a:t>LaTex</a:t>
            </a:r>
            <a:r>
              <a:rPr lang="pl-PL" dirty="0" smtClean="0"/>
              <a:t> nie </a:t>
            </a:r>
            <a:r>
              <a:rPr lang="pl-PL" dirty="0"/>
              <a:t>wyrówna tego wiersza do prawego marginesu, tylko po tekście </a:t>
            </a:r>
            <a:r>
              <a:rPr lang="pl-PL" dirty="0" smtClean="0"/>
              <a:t>wstawi odpowiedni </a:t>
            </a:r>
            <a:r>
              <a:rPr lang="pl-PL" dirty="0"/>
              <a:t>odstęp. Jeżeli zamiast \</a:t>
            </a:r>
            <a:r>
              <a:rPr lang="pl-PL" dirty="0" err="1"/>
              <a:t>newline</a:t>
            </a:r>
            <a:r>
              <a:rPr lang="pl-PL" dirty="0"/>
              <a:t> użyjemy \</a:t>
            </a:r>
            <a:r>
              <a:rPr lang="pl-PL" dirty="0" err="1"/>
              <a:t>linebreak</a:t>
            </a:r>
            <a:r>
              <a:rPr lang="pl-PL" dirty="0"/>
              <a:t>, to </a:t>
            </a:r>
            <a:r>
              <a:rPr lang="pl-PL" dirty="0" err="1"/>
              <a:t>LaTex</a:t>
            </a:r>
            <a:r>
              <a:rPr lang="pl-PL" dirty="0"/>
              <a:t> </a:t>
            </a:r>
            <a:r>
              <a:rPr lang="pl-PL" dirty="0" smtClean="0"/>
              <a:t>postara się </a:t>
            </a:r>
            <a:r>
              <a:rPr lang="pl-PL" dirty="0"/>
              <a:t>wyrównać zawartość skończonej linijki do prawego marginesu. Zbyt </a:t>
            </a:r>
            <a:r>
              <a:rPr lang="pl-PL" dirty="0" smtClean="0"/>
              <a:t>małe wypełnienie </a:t>
            </a:r>
            <a:r>
              <a:rPr lang="pl-PL" dirty="0"/>
              <a:t>wiersza tekstem zmusi </a:t>
            </a:r>
            <a:r>
              <a:rPr lang="pl-PL" dirty="0" err="1"/>
              <a:t>LaTex</a:t>
            </a:r>
            <a:r>
              <a:rPr lang="pl-PL" dirty="0"/>
              <a:t>-a do wstawienia zbyt dużych </a:t>
            </a:r>
            <a:r>
              <a:rPr lang="pl-PL" dirty="0" smtClean="0"/>
              <a:t>odstępów pomiędzy </a:t>
            </a:r>
            <a:r>
              <a:rPr lang="pl-PL" dirty="0"/>
              <a:t>wyrazy w wierszu</a:t>
            </a:r>
            <a:r>
              <a:rPr lang="pl-PL" dirty="0" smtClean="0"/>
              <a:t>.</a:t>
            </a:r>
          </a:p>
          <a:p>
            <a:pPr marL="36900" indent="0">
              <a:buNone/>
            </a:pPr>
            <a:r>
              <a:rPr lang="pl-PL" dirty="0"/>
              <a:t>Oprócz wyżej wymienionych istnieją w </a:t>
            </a:r>
            <a:r>
              <a:rPr lang="pl-PL" dirty="0" err="1"/>
              <a:t>LaTex</a:t>
            </a:r>
            <a:r>
              <a:rPr lang="pl-PL" dirty="0"/>
              <a:t>-u jeszcze instrukcje:</a:t>
            </a:r>
          </a:p>
          <a:p>
            <a:pPr marL="36900" indent="0">
              <a:buNone/>
            </a:pPr>
            <a:r>
              <a:rPr lang="pl-PL" dirty="0">
                <a:solidFill>
                  <a:srgbClr val="FFFF00"/>
                </a:solidFill>
              </a:rPr>
              <a:t>\</a:t>
            </a:r>
            <a:r>
              <a:rPr lang="pl-PL" dirty="0" err="1">
                <a:solidFill>
                  <a:srgbClr val="FFFF00"/>
                </a:solidFill>
              </a:rPr>
              <a:t>clearpage</a:t>
            </a:r>
            <a:endParaRPr lang="pl-PL" dirty="0">
              <a:solidFill>
                <a:srgbClr val="FFFF00"/>
              </a:solidFill>
            </a:endParaRPr>
          </a:p>
          <a:p>
            <a:pPr marL="36900" indent="0">
              <a:buNone/>
            </a:pPr>
            <a:r>
              <a:rPr lang="pl-PL" dirty="0">
                <a:solidFill>
                  <a:srgbClr val="FFFF00"/>
                </a:solidFill>
              </a:rPr>
              <a:t>\</a:t>
            </a:r>
            <a:r>
              <a:rPr lang="pl-PL" dirty="0" err="1" smtClean="0">
                <a:solidFill>
                  <a:srgbClr val="FFFF00"/>
                </a:solidFill>
              </a:rPr>
              <a:t>cleardoublepage</a:t>
            </a:r>
            <a:endParaRPr lang="pl-PL" dirty="0" smtClean="0">
              <a:solidFill>
                <a:srgbClr val="FFFF00"/>
              </a:solidFill>
            </a:endParaRPr>
          </a:p>
          <a:p>
            <a:pPr marL="36900" indent="0">
              <a:buNone/>
            </a:pPr>
            <a:r>
              <a:rPr lang="pl-PL" dirty="0"/>
              <a:t>Obydwie rozpoczynają skład nowej strony. Instrukcja \</a:t>
            </a:r>
            <a:r>
              <a:rPr lang="pl-PL" dirty="0" err="1"/>
              <a:t>cleardoublepage</a:t>
            </a:r>
            <a:r>
              <a:rPr lang="pl-PL" dirty="0"/>
              <a:t> działa </a:t>
            </a:r>
            <a:r>
              <a:rPr lang="pl-PL" dirty="0" smtClean="0"/>
              <a:t>tak, jak </a:t>
            </a:r>
            <a:r>
              <a:rPr lang="pl-PL" dirty="0"/>
              <a:t>\</a:t>
            </a:r>
            <a:r>
              <a:rPr lang="pl-PL" dirty="0" err="1"/>
              <a:t>clearpage</a:t>
            </a:r>
            <a:r>
              <a:rPr lang="pl-PL" dirty="0"/>
              <a:t>, z tym że rozpoczynana nowa strona jest zawsze nieparzysta. </a:t>
            </a:r>
            <a:r>
              <a:rPr lang="pl-PL" dirty="0" smtClean="0"/>
              <a:t>W razie </a:t>
            </a:r>
            <a:r>
              <a:rPr lang="pl-PL" dirty="0"/>
              <a:t>potrzeby tworzona jest strona pusta. W składzie dwuszpaltowym (</a:t>
            </a:r>
            <a:r>
              <a:rPr lang="pl-PL" dirty="0" smtClean="0"/>
              <a:t>opcja </a:t>
            </a:r>
            <a:r>
              <a:rPr lang="pl-PL" dirty="0" err="1" smtClean="0"/>
              <a:t>twocolumn</a:t>
            </a:r>
            <a:r>
              <a:rPr lang="pl-PL" dirty="0"/>
              <a:t>) instrukcja \</a:t>
            </a:r>
            <a:r>
              <a:rPr lang="pl-PL" dirty="0" err="1"/>
              <a:t>newpage</a:t>
            </a:r>
            <a:r>
              <a:rPr lang="pl-PL" dirty="0"/>
              <a:t> kończy szpaltę natomiast \</a:t>
            </a:r>
            <a:r>
              <a:rPr lang="pl-PL" dirty="0" err="1"/>
              <a:t>clearpage</a:t>
            </a:r>
            <a:r>
              <a:rPr lang="pl-PL" dirty="0"/>
              <a:t> </a:t>
            </a:r>
            <a:r>
              <a:rPr lang="pl-PL" dirty="0" smtClean="0"/>
              <a:t>oraz \</a:t>
            </a:r>
            <a:r>
              <a:rPr lang="pl-PL" dirty="0" err="1" smtClean="0"/>
              <a:t>cleardoublepage</a:t>
            </a:r>
            <a:r>
              <a:rPr lang="pl-PL" dirty="0" smtClean="0"/>
              <a:t> </a:t>
            </a:r>
            <a:r>
              <a:rPr lang="pl-PL" dirty="0"/>
              <a:t>kończą stronę, w miarę potrzeby pozostawiając pusta </a:t>
            </a:r>
            <a:r>
              <a:rPr lang="pl-PL" dirty="0" smtClean="0"/>
              <a:t>prawa szpaltę</a:t>
            </a:r>
            <a:r>
              <a:rPr lang="pl-PL" dirty="0"/>
              <a:t>.</a:t>
            </a:r>
            <a:endParaRPr lang="pl-PL" dirty="0">
              <a:solidFill>
                <a:srgbClr val="FF0000"/>
              </a:solidFill>
            </a:endParaRPr>
          </a:p>
        </p:txBody>
      </p:sp>
    </p:spTree>
    <p:extLst>
      <p:ext uri="{BB962C8B-B14F-4D97-AF65-F5344CB8AC3E}">
        <p14:creationId xmlns:p14="http://schemas.microsoft.com/office/powerpoint/2010/main" val="1351378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Przenoszenie wyrazów</a:t>
            </a:r>
            <a:endParaRPr lang="pl-PL" dirty="0"/>
          </a:p>
        </p:txBody>
      </p:sp>
      <p:sp>
        <p:nvSpPr>
          <p:cNvPr id="3" name="Symbol zastępczy zawartości 2"/>
          <p:cNvSpPr>
            <a:spLocks noGrp="1"/>
          </p:cNvSpPr>
          <p:nvPr>
            <p:ph idx="1"/>
          </p:nvPr>
        </p:nvSpPr>
        <p:spPr/>
        <p:txBody>
          <a:bodyPr/>
          <a:lstStyle/>
          <a:p>
            <a:pPr marL="36900" indent="0">
              <a:buNone/>
            </a:pPr>
            <a:r>
              <a:rPr lang="pl-PL" dirty="0"/>
              <a:t>W razie potrzeby </a:t>
            </a:r>
            <a:r>
              <a:rPr lang="pl-PL" dirty="0" err="1"/>
              <a:t>LaTex</a:t>
            </a:r>
            <a:r>
              <a:rPr lang="pl-PL" dirty="0"/>
              <a:t> przenosi (dzieli) wyrazy. Jeżeli algorytm podziału wyrazów przenosi</a:t>
            </a:r>
          </a:p>
          <a:p>
            <a:pPr marL="36900" indent="0">
              <a:buNone/>
            </a:pPr>
            <a:r>
              <a:rPr lang="pl-PL" dirty="0"/>
              <a:t>jakiś wyraz nieprawidłowo, to prawidłowe miejsca przenoszenia można zadać instrukcją:</a:t>
            </a:r>
          </a:p>
          <a:p>
            <a:pPr marL="36900" indent="0">
              <a:buNone/>
            </a:pPr>
            <a:r>
              <a:rPr lang="pl-PL" dirty="0">
                <a:solidFill>
                  <a:srgbClr val="FFFF00"/>
                </a:solidFill>
              </a:rPr>
              <a:t>\</a:t>
            </a:r>
            <a:r>
              <a:rPr lang="pl-PL" dirty="0" err="1">
                <a:solidFill>
                  <a:srgbClr val="FFFF00"/>
                </a:solidFill>
              </a:rPr>
              <a:t>hyphenation</a:t>
            </a:r>
            <a:r>
              <a:rPr lang="pl-PL" dirty="0">
                <a:solidFill>
                  <a:srgbClr val="FFFF00"/>
                </a:solidFill>
              </a:rPr>
              <a:t>{lista słów}</a:t>
            </a:r>
          </a:p>
          <a:p>
            <a:pPr marL="36900" indent="0">
              <a:buNone/>
            </a:pPr>
            <a:r>
              <a:rPr lang="pl-PL" dirty="0"/>
              <a:t>Słowa z listy argumentów można dzielić tylko w miejscach oznaczonych znakiem -. </a:t>
            </a:r>
            <a:endParaRPr lang="pl-PL" dirty="0" smtClean="0"/>
          </a:p>
          <a:p>
            <a:pPr marL="36900" indent="0">
              <a:buNone/>
            </a:pPr>
            <a:r>
              <a:rPr lang="pl-PL" dirty="0" smtClean="0"/>
              <a:t>Instrukcji tej </a:t>
            </a:r>
            <a:r>
              <a:rPr lang="pl-PL" dirty="0"/>
              <a:t>powinno się używać wyłącznie w </a:t>
            </a:r>
            <a:r>
              <a:rPr lang="pl-PL" u="sng" dirty="0"/>
              <a:t>preambule</a:t>
            </a:r>
            <a:r>
              <a:rPr lang="pl-PL" dirty="0"/>
              <a:t> dokumentu, a wyrazy-argumenty </a:t>
            </a:r>
            <a:r>
              <a:rPr lang="pl-PL" dirty="0" smtClean="0"/>
              <a:t>mogą zawierać </a:t>
            </a:r>
            <a:r>
              <a:rPr lang="pl-PL" dirty="0"/>
              <a:t>(oprócz znaku -) wyłącznie litery. Nie ma natomiast znaczenia, czy w tych </a:t>
            </a:r>
            <a:r>
              <a:rPr lang="pl-PL" dirty="0" smtClean="0"/>
              <a:t>wyrazach używa </a:t>
            </a:r>
            <a:r>
              <a:rPr lang="pl-PL" dirty="0"/>
              <a:t>się liter wielkich, czy małych.</a:t>
            </a:r>
          </a:p>
        </p:txBody>
      </p:sp>
    </p:spTree>
    <p:extLst>
      <p:ext uri="{BB962C8B-B14F-4D97-AF65-F5344CB8AC3E}">
        <p14:creationId xmlns:p14="http://schemas.microsoft.com/office/powerpoint/2010/main" val="428830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pPr marL="36900" indent="0">
              <a:buNone/>
            </a:pPr>
            <a:r>
              <a:rPr lang="pl-PL" dirty="0"/>
              <a:t>Wykonanie instrukcji \</a:t>
            </a:r>
            <a:r>
              <a:rPr lang="pl-PL" dirty="0" err="1"/>
              <a:t>hyphenation</a:t>
            </a:r>
            <a:r>
              <a:rPr lang="pl-PL" dirty="0"/>
              <a:t> z przykładu poniżej spowoduje, ze słowo „</a:t>
            </a:r>
            <a:r>
              <a:rPr lang="pl-PL" dirty="0" smtClean="0"/>
              <a:t>ćwierć-litrówka” można </a:t>
            </a:r>
            <a:r>
              <a:rPr lang="pl-PL" dirty="0"/>
              <a:t>podzielić tylko w dwóch zaznaczonych miejscach, podczas gdy </a:t>
            </a:r>
            <a:r>
              <a:rPr lang="pl-PL" dirty="0" smtClean="0"/>
              <a:t>słowa „szczypce</a:t>
            </a:r>
            <a:r>
              <a:rPr lang="pl-PL" dirty="0"/>
              <a:t>” nie można przenieść w ogóle. Wyrazy z listy nie mogą zawierać żadnych </a:t>
            </a:r>
            <a:r>
              <a:rPr lang="pl-PL" dirty="0" smtClean="0"/>
              <a:t>znaków specjalnych </a:t>
            </a:r>
            <a:r>
              <a:rPr lang="pl-PL" dirty="0"/>
              <a:t>ani symboli</a:t>
            </a:r>
            <a:r>
              <a:rPr lang="pl-PL" dirty="0" smtClean="0"/>
              <a:t>.</a:t>
            </a:r>
          </a:p>
          <a:p>
            <a:pPr marL="36900" indent="0">
              <a:buNone/>
            </a:pPr>
            <a:r>
              <a:rPr lang="pl-PL" dirty="0"/>
              <a:t>Przykład:</a:t>
            </a:r>
          </a:p>
          <a:p>
            <a:pPr marL="36900" indent="0">
              <a:buNone/>
            </a:pPr>
            <a:r>
              <a:rPr lang="pl-PL" dirty="0">
                <a:solidFill>
                  <a:srgbClr val="FFFF00"/>
                </a:solidFill>
              </a:rPr>
              <a:t>\</a:t>
            </a:r>
            <a:r>
              <a:rPr lang="pl-PL" dirty="0" err="1">
                <a:solidFill>
                  <a:srgbClr val="FFFF00"/>
                </a:solidFill>
              </a:rPr>
              <a:t>hyphenation</a:t>
            </a:r>
            <a:r>
              <a:rPr lang="pl-PL" dirty="0">
                <a:solidFill>
                  <a:srgbClr val="FFFF00"/>
                </a:solidFill>
              </a:rPr>
              <a:t>{ćwierć-li-</a:t>
            </a:r>
            <a:r>
              <a:rPr lang="pl-PL" dirty="0" err="1">
                <a:solidFill>
                  <a:srgbClr val="FFFF00"/>
                </a:solidFill>
              </a:rPr>
              <a:t>trówka</a:t>
            </a:r>
            <a:r>
              <a:rPr lang="pl-PL" dirty="0">
                <a:solidFill>
                  <a:srgbClr val="FFFF00"/>
                </a:solidFill>
              </a:rPr>
              <a:t> szczypce}</a:t>
            </a:r>
          </a:p>
          <a:p>
            <a:pPr marL="36900" indent="0">
              <a:buNone/>
            </a:pPr>
            <a:r>
              <a:rPr lang="pl-PL" dirty="0"/>
              <a:t>Instrukcja:</a:t>
            </a:r>
          </a:p>
          <a:p>
            <a:pPr marL="36900" indent="0">
              <a:buNone/>
            </a:pPr>
            <a:r>
              <a:rPr lang="pl-PL" dirty="0">
                <a:solidFill>
                  <a:srgbClr val="FFFF00"/>
                </a:solidFill>
              </a:rPr>
              <a:t>\-</a:t>
            </a:r>
          </a:p>
          <a:p>
            <a:pPr marL="36900" indent="0">
              <a:buNone/>
            </a:pPr>
            <a:r>
              <a:rPr lang="pl-PL" dirty="0"/>
              <a:t>wskazuje, w których miejscach </a:t>
            </a:r>
            <a:r>
              <a:rPr lang="pl-PL" dirty="0" err="1" smtClean="0"/>
              <a:t>LaTeX</a:t>
            </a:r>
            <a:r>
              <a:rPr lang="pl-PL" dirty="0" smtClean="0"/>
              <a:t>-owi </a:t>
            </a:r>
            <a:r>
              <a:rPr lang="pl-PL" dirty="0"/>
              <a:t>wolno przenieść wyraz w danym miejscu </a:t>
            </a:r>
            <a:r>
              <a:rPr lang="pl-PL" dirty="0" smtClean="0"/>
              <a:t>w dokumencie</a:t>
            </a:r>
            <a:r>
              <a:rPr lang="pl-PL" dirty="0"/>
              <a:t>. </a:t>
            </a:r>
            <a:r>
              <a:rPr lang="pl-PL" dirty="0" err="1"/>
              <a:t>LaTex</a:t>
            </a:r>
            <a:r>
              <a:rPr lang="pl-PL" dirty="0"/>
              <a:t> nie podzieli słowa w innym miejscu.</a:t>
            </a:r>
          </a:p>
          <a:p>
            <a:pPr marL="36900" indent="0">
              <a:buNone/>
            </a:pPr>
            <a:r>
              <a:rPr lang="pl-PL" dirty="0"/>
              <a:t>Tekst </a:t>
            </a:r>
            <a:r>
              <a:rPr lang="pl-PL" dirty="0" smtClean="0"/>
              <a:t>będący argumentem </a:t>
            </a:r>
            <a:r>
              <a:rPr lang="pl-PL" dirty="0"/>
              <a:t>polecenia:</a:t>
            </a:r>
          </a:p>
          <a:p>
            <a:pPr marL="36900" indent="0">
              <a:buNone/>
            </a:pPr>
            <a:r>
              <a:rPr lang="pl-PL" dirty="0">
                <a:solidFill>
                  <a:srgbClr val="FFFF00"/>
                </a:solidFill>
              </a:rPr>
              <a:t>\</a:t>
            </a:r>
            <a:r>
              <a:rPr lang="pl-PL" dirty="0" err="1">
                <a:solidFill>
                  <a:srgbClr val="FFFF00"/>
                </a:solidFill>
              </a:rPr>
              <a:t>mbox</a:t>
            </a:r>
            <a:r>
              <a:rPr lang="pl-PL" dirty="0">
                <a:solidFill>
                  <a:srgbClr val="FFFF00"/>
                </a:solidFill>
              </a:rPr>
              <a:t>{tekst}</a:t>
            </a:r>
          </a:p>
          <a:p>
            <a:pPr marL="36900" indent="0">
              <a:buNone/>
            </a:pPr>
            <a:r>
              <a:rPr lang="pl-PL" dirty="0"/>
              <a:t>nigdy nie zostanie przeniesiony.</a:t>
            </a:r>
          </a:p>
        </p:txBody>
      </p:sp>
    </p:spTree>
    <p:extLst>
      <p:ext uri="{BB962C8B-B14F-4D97-AF65-F5344CB8AC3E}">
        <p14:creationId xmlns:p14="http://schemas.microsoft.com/office/powerpoint/2010/main" val="413011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Znaki specjalne</a:t>
            </a:r>
            <a:endParaRPr lang="pl-PL" dirty="0"/>
          </a:p>
        </p:txBody>
      </p:sp>
      <p:sp>
        <p:nvSpPr>
          <p:cNvPr id="3" name="Symbol zastępczy zawartości 2"/>
          <p:cNvSpPr>
            <a:spLocks noGrp="1"/>
          </p:cNvSpPr>
          <p:nvPr>
            <p:ph idx="1"/>
          </p:nvPr>
        </p:nvSpPr>
        <p:spPr/>
        <p:txBody>
          <a:bodyPr/>
          <a:lstStyle/>
          <a:p>
            <a:r>
              <a:rPr lang="pl-PL" b="1" dirty="0"/>
              <a:t>Wielokropek ( . . . </a:t>
            </a:r>
            <a:r>
              <a:rPr lang="pl-PL" b="1" dirty="0" smtClean="0"/>
              <a:t>)</a:t>
            </a:r>
          </a:p>
          <a:p>
            <a:pPr marL="36900" indent="0">
              <a:buNone/>
            </a:pPr>
            <a:r>
              <a:rPr lang="pl-PL" dirty="0"/>
              <a:t>W typowym piśmie maszynowym przecinek albo kropka zajmują tyle samo miejsca, co każdy</a:t>
            </a:r>
          </a:p>
          <a:p>
            <a:pPr marL="36900" indent="0">
              <a:buNone/>
            </a:pPr>
            <a:r>
              <a:rPr lang="pl-PL" dirty="0"/>
              <a:t>inny znak. W piśmie drukarskim szerokość tych znaków jest z reguły bardzo mała i dlatego</a:t>
            </a:r>
          </a:p>
          <a:p>
            <a:pPr marL="36900" indent="0">
              <a:buNone/>
            </a:pPr>
            <a:r>
              <a:rPr lang="pl-PL" dirty="0"/>
              <a:t>jeżeli umieścimy je obok siebie, to odstępy miedzy nimi będą zbyt małe. Wielokropek (trzy</a:t>
            </a:r>
          </a:p>
          <a:p>
            <a:pPr marL="36900" indent="0">
              <a:buNone/>
            </a:pPr>
            <a:r>
              <a:rPr lang="pl-PL" dirty="0"/>
              <a:t>kropki) uzyskujemy za pomocą instrukcji \</a:t>
            </a:r>
            <a:r>
              <a:rPr lang="pl-PL" dirty="0" err="1"/>
              <a:t>ldots</a:t>
            </a:r>
            <a:r>
              <a:rPr lang="pl-PL" dirty="0" smtClean="0"/>
              <a:t>.</a:t>
            </a:r>
          </a:p>
          <a:p>
            <a:pPr marL="36900" indent="0">
              <a:buNone/>
            </a:pPr>
            <a:r>
              <a:rPr lang="pl-PL" dirty="0">
                <a:solidFill>
                  <a:srgbClr val="FFFF00"/>
                </a:solidFill>
              </a:rPr>
              <a:t>Nie tak ..., tylko raczej tak:\\</a:t>
            </a:r>
          </a:p>
          <a:p>
            <a:pPr marL="36900" indent="0">
              <a:buNone/>
            </a:pPr>
            <a:r>
              <a:rPr lang="pl-PL" dirty="0">
                <a:solidFill>
                  <a:srgbClr val="FFFF00"/>
                </a:solidFill>
              </a:rPr>
              <a:t>Nowy Jork, Tokio, Budapeszt, \</a:t>
            </a:r>
            <a:r>
              <a:rPr lang="pl-PL" dirty="0" err="1">
                <a:solidFill>
                  <a:srgbClr val="FFFF00"/>
                </a:solidFill>
              </a:rPr>
              <a:t>ldots</a:t>
            </a:r>
            <a:endParaRPr lang="pl-PL" dirty="0">
              <a:solidFill>
                <a:srgbClr val="FFFF00"/>
              </a:solidFill>
            </a:endParaRPr>
          </a:p>
        </p:txBody>
      </p:sp>
    </p:spTree>
    <p:extLst>
      <p:ext uri="{BB962C8B-B14F-4D97-AF65-F5344CB8AC3E}">
        <p14:creationId xmlns:p14="http://schemas.microsoft.com/office/powerpoint/2010/main" val="194695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dirty="0"/>
              <a:t>Akcenty i znaki </a:t>
            </a:r>
            <a:r>
              <a:rPr lang="pl-PL" b="1" dirty="0" smtClean="0"/>
              <a:t>specjalne</a:t>
            </a:r>
          </a:p>
          <a:p>
            <a:pPr marL="36900" indent="0">
              <a:buNone/>
            </a:pPr>
            <a:r>
              <a:rPr lang="pl-PL" dirty="0" err="1" smtClean="0"/>
              <a:t>LaTeX</a:t>
            </a:r>
            <a:r>
              <a:rPr lang="pl-PL" dirty="0" smtClean="0"/>
              <a:t> </a:t>
            </a:r>
            <a:r>
              <a:rPr lang="pl-PL" dirty="0"/>
              <a:t>umożliwia wstawienie znaków akcentowanych i specjalnych używanych w wielu</a:t>
            </a:r>
          </a:p>
          <a:p>
            <a:pPr marL="36900" indent="0">
              <a:buNone/>
            </a:pPr>
            <a:r>
              <a:rPr lang="pl-PL" dirty="0"/>
              <a:t>językach. W tabeli poniżej zestawiono wszystkie możliwe akcenty dla litery „o”. Instrukcje te</a:t>
            </a:r>
          </a:p>
          <a:p>
            <a:pPr marL="36900" indent="0">
              <a:buNone/>
            </a:pPr>
            <a:r>
              <a:rPr lang="pl-PL" dirty="0"/>
              <a:t>można stosować również do dowolnej innej litery.</a:t>
            </a:r>
          </a:p>
        </p:txBody>
      </p:sp>
      <p:pic>
        <p:nvPicPr>
          <p:cNvPr id="4" name="Obraz 3"/>
          <p:cNvPicPr>
            <a:picLocks noChangeAspect="1"/>
          </p:cNvPicPr>
          <p:nvPr/>
        </p:nvPicPr>
        <p:blipFill>
          <a:blip r:embed="rId2"/>
          <a:stretch>
            <a:fillRect/>
          </a:stretch>
        </p:blipFill>
        <p:spPr>
          <a:xfrm>
            <a:off x="6099009" y="3498181"/>
            <a:ext cx="5595687" cy="3272949"/>
          </a:xfrm>
          <a:prstGeom prst="rect">
            <a:avLst/>
          </a:prstGeom>
        </p:spPr>
      </p:pic>
    </p:spTree>
    <p:extLst>
      <p:ext uri="{BB962C8B-B14F-4D97-AF65-F5344CB8AC3E}">
        <p14:creationId xmlns:p14="http://schemas.microsoft.com/office/powerpoint/2010/main" val="20914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t>W przypadku umieszczenia akcentu nad literami „i” oraz „j”, należny usunąć kropkę znad</a:t>
            </a:r>
          </a:p>
          <a:p>
            <a:pPr marL="36900" indent="0">
              <a:buNone/>
            </a:pPr>
            <a:r>
              <a:rPr lang="pl-PL" dirty="0"/>
              <a:t>tych liter. Do tego celu służą instrukcje \i </a:t>
            </a:r>
            <a:r>
              <a:rPr lang="pl-PL" dirty="0" err="1"/>
              <a:t>i</a:t>
            </a:r>
            <a:r>
              <a:rPr lang="pl-PL" dirty="0"/>
              <a:t> \j</a:t>
            </a:r>
            <a:r>
              <a:rPr lang="pl-PL" dirty="0" smtClean="0"/>
              <a:t>.</a:t>
            </a:r>
          </a:p>
          <a:p>
            <a:pPr marL="36900" indent="0">
              <a:buNone/>
            </a:pPr>
            <a:r>
              <a:rPr lang="pt-BR" dirty="0">
                <a:solidFill>
                  <a:srgbClr val="FFFF00"/>
                </a:solidFill>
              </a:rPr>
              <a:t>H\^otel, na\"\i ve, \'el \'eve,\\</a:t>
            </a:r>
          </a:p>
          <a:p>
            <a:pPr marL="36900" indent="0">
              <a:buNone/>
            </a:pPr>
            <a:r>
              <a:rPr lang="pt-BR" dirty="0">
                <a:solidFill>
                  <a:srgbClr val="FFFF00"/>
                </a:solidFill>
              </a:rPr>
              <a:t>sm\o rrebr\o d, !‘Se\~norita!,\\</a:t>
            </a:r>
          </a:p>
          <a:p>
            <a:pPr marL="36900" indent="0">
              <a:buNone/>
            </a:pPr>
            <a:r>
              <a:rPr lang="pl-PL" dirty="0" err="1">
                <a:solidFill>
                  <a:srgbClr val="FFFF00"/>
                </a:solidFill>
              </a:rPr>
              <a:t>Sch</a:t>
            </a:r>
            <a:r>
              <a:rPr lang="pl-PL" dirty="0">
                <a:solidFill>
                  <a:srgbClr val="FFFF00"/>
                </a:solidFill>
              </a:rPr>
              <a:t>\"</a:t>
            </a:r>
            <a:r>
              <a:rPr lang="pl-PL" dirty="0" err="1">
                <a:solidFill>
                  <a:srgbClr val="FFFF00"/>
                </a:solidFill>
              </a:rPr>
              <a:t>onbrunner</a:t>
            </a:r>
            <a:r>
              <a:rPr lang="pl-PL" dirty="0">
                <a:solidFill>
                  <a:srgbClr val="FFFF00"/>
                </a:solidFill>
              </a:rPr>
              <a:t> </a:t>
            </a:r>
            <a:r>
              <a:rPr lang="pl-PL" dirty="0" err="1">
                <a:solidFill>
                  <a:srgbClr val="FFFF00"/>
                </a:solidFill>
              </a:rPr>
              <a:t>Schlo</a:t>
            </a:r>
            <a:r>
              <a:rPr lang="pl-PL" dirty="0">
                <a:solidFill>
                  <a:srgbClr val="FFFF00"/>
                </a:solidFill>
              </a:rPr>
              <a:t>\</a:t>
            </a:r>
            <a:r>
              <a:rPr lang="pl-PL" dirty="0" err="1">
                <a:solidFill>
                  <a:srgbClr val="FFFF00"/>
                </a:solidFill>
              </a:rPr>
              <a:t>ss</a:t>
            </a:r>
            <a:r>
              <a:rPr lang="pl-PL" dirty="0">
                <a:solidFill>
                  <a:srgbClr val="FFFF00"/>
                </a:solidFill>
              </a:rPr>
              <a:t>{}</a:t>
            </a:r>
          </a:p>
          <a:p>
            <a:pPr marL="36900" indent="0">
              <a:buNone/>
            </a:pPr>
            <a:r>
              <a:rPr lang="pl-PL" dirty="0" err="1">
                <a:solidFill>
                  <a:srgbClr val="FFFF00"/>
                </a:solidFill>
              </a:rPr>
              <a:t>Stra</a:t>
            </a:r>
            <a:r>
              <a:rPr lang="pl-PL" dirty="0">
                <a:solidFill>
                  <a:srgbClr val="FFFF00"/>
                </a:solidFill>
              </a:rPr>
              <a:t>\</a:t>
            </a:r>
            <a:r>
              <a:rPr lang="pl-PL" dirty="0" err="1">
                <a:solidFill>
                  <a:srgbClr val="FFFF00"/>
                </a:solidFill>
              </a:rPr>
              <a:t>ss</a:t>
            </a:r>
            <a:r>
              <a:rPr lang="pl-PL" dirty="0">
                <a:solidFill>
                  <a:srgbClr val="FFFF00"/>
                </a:solidFill>
              </a:rPr>
              <a:t> e</a:t>
            </a:r>
          </a:p>
        </p:txBody>
      </p:sp>
    </p:spTree>
    <p:extLst>
      <p:ext uri="{BB962C8B-B14F-4D97-AF65-F5344CB8AC3E}">
        <p14:creationId xmlns:p14="http://schemas.microsoft.com/office/powerpoint/2010/main" val="314231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err="1" smtClean="0"/>
              <a:t>LaTeX</a:t>
            </a:r>
            <a:r>
              <a:rPr lang="pl-PL" dirty="0" smtClean="0"/>
              <a:t> zajmuje się również odpowiednim rozmieszczeniem i sformatowaniem wzorów matematycznych, rysunków i diagramów, zwalniając użytkownika ze żmudnej pracy związanej z integracją tych elementów z właściwym tekstem</a:t>
            </a:r>
          </a:p>
          <a:p>
            <a:r>
              <a:rPr lang="pl-PL" dirty="0" smtClean="0"/>
              <a:t>W sposób automatyczny tworzone są:</a:t>
            </a:r>
          </a:p>
          <a:p>
            <a:pPr marL="36900" indent="0">
              <a:buNone/>
            </a:pPr>
            <a:r>
              <a:rPr lang="pl-PL" dirty="0"/>
              <a:t>	</a:t>
            </a:r>
            <a:r>
              <a:rPr lang="pl-PL" dirty="0" smtClean="0"/>
              <a:t>spisy treści, ilustracji, tabel</a:t>
            </a:r>
          </a:p>
          <a:p>
            <a:pPr marL="36900" indent="0">
              <a:buNone/>
            </a:pPr>
            <a:r>
              <a:rPr lang="pl-PL" dirty="0"/>
              <a:t>	</a:t>
            </a:r>
            <a:r>
              <a:rPr lang="pl-PL" dirty="0" smtClean="0"/>
              <a:t>numerowanie i referencje do rozdziałów i podrozdziałów</a:t>
            </a:r>
          </a:p>
          <a:p>
            <a:pPr marL="36900" indent="0">
              <a:buNone/>
            </a:pPr>
            <a:r>
              <a:rPr lang="pl-PL" dirty="0"/>
              <a:t>	</a:t>
            </a:r>
            <a:r>
              <a:rPr lang="pl-PL" dirty="0" smtClean="0"/>
              <a:t>numerowanie i referencje elementów takich jak wzory i rysunki</a:t>
            </a:r>
          </a:p>
          <a:p>
            <a:pPr marL="36900" indent="0">
              <a:buNone/>
            </a:pPr>
            <a:r>
              <a:rPr lang="pl-PL" dirty="0"/>
              <a:t>	</a:t>
            </a:r>
            <a:r>
              <a:rPr lang="pl-PL" dirty="0" smtClean="0"/>
              <a:t>skorowidze</a:t>
            </a:r>
          </a:p>
          <a:p>
            <a:pPr marL="36900" indent="0">
              <a:buNone/>
            </a:pPr>
            <a:r>
              <a:rPr lang="pl-PL" dirty="0"/>
              <a:t>	</a:t>
            </a:r>
            <a:r>
              <a:rPr lang="pl-PL" dirty="0" smtClean="0"/>
              <a:t>bibliografia</a:t>
            </a:r>
          </a:p>
          <a:p>
            <a:pPr marL="36900" indent="0">
              <a:buNone/>
            </a:pPr>
            <a:endParaRPr lang="pl-PL" dirty="0"/>
          </a:p>
        </p:txBody>
      </p:sp>
    </p:spTree>
    <p:extLst>
      <p:ext uri="{BB962C8B-B14F-4D97-AF65-F5344CB8AC3E}">
        <p14:creationId xmlns:p14="http://schemas.microsoft.com/office/powerpoint/2010/main" val="354709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Dokument </a:t>
            </a:r>
            <a:r>
              <a:rPr lang="pl-PL" dirty="0" err="1" smtClean="0"/>
              <a:t>latex-owy</a:t>
            </a:r>
            <a:r>
              <a:rPr lang="pl-PL" dirty="0" smtClean="0"/>
              <a:t> zawiera de facto kod źródłowy właściwego dokumentu, którego uzyskanie wymaga przeprowadzenia procesu kompilacji</a:t>
            </a:r>
          </a:p>
          <a:p>
            <a:r>
              <a:rPr lang="pl-PL" dirty="0" smtClean="0"/>
              <a:t>W jej wyniku powstaje plik wynikowy w formacie DVI (specyficzny tylko dla środowiska </a:t>
            </a:r>
            <a:r>
              <a:rPr lang="pl-PL" dirty="0" err="1" smtClean="0"/>
              <a:t>TeX</a:t>
            </a:r>
            <a:r>
              <a:rPr lang="pl-PL" dirty="0" smtClean="0"/>
              <a:t>)</a:t>
            </a:r>
          </a:p>
          <a:p>
            <a:r>
              <a:rPr lang="pl-PL" dirty="0" smtClean="0"/>
              <a:t>Plik DVI można następnie przetworzyć na jeden z popularnych formatów (</a:t>
            </a:r>
            <a:r>
              <a:rPr lang="pl-PL" dirty="0" err="1" smtClean="0"/>
              <a:t>PostScript</a:t>
            </a:r>
            <a:r>
              <a:rPr lang="pl-PL" dirty="0" smtClean="0"/>
              <a:t>, PDF lub HTML)</a:t>
            </a:r>
          </a:p>
          <a:p>
            <a:pPr marL="36900" indent="0">
              <a:buNone/>
            </a:pPr>
            <a:endParaRPr lang="pl-PL" dirty="0"/>
          </a:p>
        </p:txBody>
      </p:sp>
    </p:spTree>
    <p:extLst>
      <p:ext uri="{BB962C8B-B14F-4D97-AF65-F5344CB8AC3E}">
        <p14:creationId xmlns:p14="http://schemas.microsoft.com/office/powerpoint/2010/main" val="60385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36900" indent="0">
              <a:buNone/>
            </a:pPr>
            <a:r>
              <a:rPr lang="pl-PL" dirty="0">
                <a:solidFill>
                  <a:schemeClr val="tx1"/>
                </a:solidFill>
              </a:rPr>
              <a:t>\</a:t>
            </a:r>
            <a:r>
              <a:rPr lang="pl-PL" dirty="0" err="1">
                <a:solidFill>
                  <a:schemeClr val="tx1"/>
                </a:solidFill>
              </a:rPr>
              <a:t>documentclass</a:t>
            </a:r>
            <a:r>
              <a:rPr lang="pl-PL" dirty="0">
                <a:solidFill>
                  <a:schemeClr val="tx1"/>
                </a:solidFill>
              </a:rPr>
              <a:t>[12pt]{</a:t>
            </a:r>
            <a:r>
              <a:rPr lang="pl-PL" dirty="0" err="1">
                <a:solidFill>
                  <a:schemeClr val="tx1"/>
                </a:solidFill>
              </a:rPr>
              <a:t>article</a:t>
            </a:r>
            <a:r>
              <a:rPr lang="pl-PL" dirty="0">
                <a:solidFill>
                  <a:schemeClr val="tx1"/>
                </a:solidFill>
              </a:rPr>
              <a:t>}</a:t>
            </a:r>
          </a:p>
          <a:p>
            <a:pPr marL="36900" indent="0">
              <a:buNone/>
            </a:pPr>
            <a:r>
              <a:rPr lang="pl-PL" dirty="0">
                <a:solidFill>
                  <a:schemeClr val="tx1"/>
                </a:solidFill>
              </a:rPr>
              <a:t>\</a:t>
            </a:r>
            <a:r>
              <a:rPr lang="pl-PL" dirty="0" err="1">
                <a:solidFill>
                  <a:schemeClr val="tx1"/>
                </a:solidFill>
              </a:rPr>
              <a:t>usepackage</a:t>
            </a:r>
            <a:r>
              <a:rPr lang="pl-PL" dirty="0">
                <a:solidFill>
                  <a:schemeClr val="tx1"/>
                </a:solidFill>
              </a:rPr>
              <a:t>{polski}</a:t>
            </a:r>
          </a:p>
          <a:p>
            <a:pPr marL="36900" indent="0">
              <a:buNone/>
            </a:pPr>
            <a:r>
              <a:rPr lang="pl-PL" dirty="0">
                <a:solidFill>
                  <a:schemeClr val="tx1"/>
                </a:solidFill>
              </a:rPr>
              <a:t>\</a:t>
            </a:r>
            <a:r>
              <a:rPr lang="pl-PL" dirty="0" err="1">
                <a:solidFill>
                  <a:schemeClr val="tx1"/>
                </a:solidFill>
              </a:rPr>
              <a:t>usepackage</a:t>
            </a:r>
            <a:r>
              <a:rPr lang="pl-PL" dirty="0">
                <a:solidFill>
                  <a:schemeClr val="tx1"/>
                </a:solidFill>
              </a:rPr>
              <a:t>[cp1250]{</a:t>
            </a:r>
            <a:r>
              <a:rPr lang="pl-PL" dirty="0" err="1">
                <a:solidFill>
                  <a:schemeClr val="tx1"/>
                </a:solidFill>
              </a:rPr>
              <a:t>inputenc</a:t>
            </a:r>
            <a:r>
              <a:rPr lang="pl-PL" dirty="0">
                <a:solidFill>
                  <a:schemeClr val="tx1"/>
                </a:solidFill>
              </a:rPr>
              <a:t>}</a:t>
            </a:r>
          </a:p>
          <a:p>
            <a:pPr marL="36900" indent="0">
              <a:buNone/>
            </a:pPr>
            <a:r>
              <a:rPr lang="pl-PL" dirty="0">
                <a:solidFill>
                  <a:schemeClr val="tx1"/>
                </a:solidFill>
              </a:rPr>
              <a:t>\</a:t>
            </a:r>
            <a:r>
              <a:rPr lang="pl-PL" dirty="0" err="1">
                <a:solidFill>
                  <a:schemeClr val="tx1"/>
                </a:solidFill>
              </a:rPr>
              <a:t>begin</a:t>
            </a:r>
            <a:r>
              <a:rPr lang="pl-PL" dirty="0">
                <a:solidFill>
                  <a:schemeClr val="tx1"/>
                </a:solidFill>
              </a:rPr>
              <a:t>{</a:t>
            </a:r>
            <a:r>
              <a:rPr lang="pl-PL" dirty="0" err="1">
                <a:solidFill>
                  <a:schemeClr val="tx1"/>
                </a:solidFill>
              </a:rPr>
              <a:t>document</a:t>
            </a:r>
            <a:r>
              <a:rPr lang="pl-PL" dirty="0">
                <a:solidFill>
                  <a:schemeClr val="tx1"/>
                </a:solidFill>
              </a:rPr>
              <a:t>}</a:t>
            </a:r>
          </a:p>
          <a:p>
            <a:pPr marL="36900" indent="0">
              <a:buNone/>
            </a:pPr>
            <a:r>
              <a:rPr lang="pl-PL" dirty="0">
                <a:solidFill>
                  <a:schemeClr val="tx1"/>
                </a:solidFill>
              </a:rPr>
              <a:t>Hello World</a:t>
            </a:r>
          </a:p>
          <a:p>
            <a:pPr marL="36900" indent="0">
              <a:buNone/>
            </a:pPr>
            <a:r>
              <a:rPr lang="pl-PL" dirty="0">
                <a:solidFill>
                  <a:schemeClr val="tx1"/>
                </a:solidFill>
              </a:rPr>
              <a:t>\end{</a:t>
            </a:r>
            <a:r>
              <a:rPr lang="pl-PL" dirty="0" err="1">
                <a:solidFill>
                  <a:schemeClr val="tx1"/>
                </a:solidFill>
              </a:rPr>
              <a:t>document</a:t>
            </a:r>
            <a:r>
              <a:rPr lang="pl-PL" dirty="0">
                <a:solidFill>
                  <a:schemeClr val="tx1"/>
                </a:solidFill>
              </a:rPr>
              <a:t>}</a:t>
            </a:r>
          </a:p>
        </p:txBody>
      </p:sp>
    </p:spTree>
    <p:extLst>
      <p:ext uri="{BB962C8B-B14F-4D97-AF65-F5344CB8AC3E}">
        <p14:creationId xmlns:p14="http://schemas.microsoft.com/office/powerpoint/2010/main" val="4208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Komendy</a:t>
            </a:r>
            <a:endParaRPr lang="pl-PL" dirty="0"/>
          </a:p>
        </p:txBody>
      </p:sp>
      <mc:AlternateContent xmlns:mc="http://schemas.openxmlformats.org/markup-compatibility/2006" xmlns:a14="http://schemas.microsoft.com/office/drawing/2010/main">
        <mc:Choice Requires="a14">
          <p:sp>
            <p:nvSpPr>
              <p:cNvPr id="3" name="Symbol zastępczy zawartości 2"/>
              <p:cNvSpPr>
                <a:spLocks noGrp="1"/>
              </p:cNvSpPr>
              <p:nvPr>
                <p:ph idx="1"/>
              </p:nvPr>
            </p:nvSpPr>
            <p:spPr/>
            <p:txBody>
              <a:bodyPr>
                <a:normAutofit/>
              </a:bodyPr>
              <a:lstStyle/>
              <a:p>
                <a:pPr marL="36900" indent="0">
                  <a:buNone/>
                </a:pPr>
                <a:r>
                  <a:rPr lang="pl-PL" u="sng" dirty="0" smtClean="0"/>
                  <a:t>Instrukcja</a:t>
                </a:r>
                <a:r>
                  <a:rPr lang="pl-PL" dirty="0" smtClean="0"/>
                  <a:t> – polecenie przetworzenia tekstu z co najmniej jednym obowiązkowym argumentem wpisywanym w nawiasach klamrowych</a:t>
                </a:r>
              </a:p>
              <a:p>
                <a:pPr marL="36900" indent="0">
                  <a:buNone/>
                </a:pPr>
                <a:r>
                  <a:rPr lang="pl-PL" dirty="0" smtClean="0"/>
                  <a:t>Np. \</a:t>
                </a:r>
                <a:r>
                  <a:rPr lang="pl-PL" dirty="0" err="1" smtClean="0"/>
                  <a:t>frame</a:t>
                </a:r>
                <a:r>
                  <a:rPr lang="pl-PL" dirty="0" smtClean="0"/>
                  <a:t>{tekst}</a:t>
                </a:r>
              </a:p>
              <a:p>
                <a:pPr marL="36900" indent="0">
                  <a:buNone/>
                </a:pPr>
                <a:r>
                  <a:rPr lang="pl-PL" dirty="0"/>
                  <a:t>W przypadku </a:t>
                </a:r>
                <a:r>
                  <a:rPr lang="pl-PL" dirty="0" smtClean="0"/>
                  <a:t>większej </a:t>
                </a:r>
                <a:r>
                  <a:rPr lang="pl-PL" dirty="0"/>
                  <a:t>liczby argumentów podaje </a:t>
                </a:r>
                <a:r>
                  <a:rPr lang="pl-PL" dirty="0" smtClean="0"/>
                  <a:t>się </a:t>
                </a:r>
                <a:r>
                  <a:rPr lang="pl-PL" dirty="0"/>
                  <a:t>je w kolejnych nawiasach </a:t>
                </a:r>
                <a:r>
                  <a:rPr lang="pl-PL" dirty="0" smtClean="0"/>
                  <a:t>klamrowych (np</a:t>
                </a:r>
                <a:r>
                  <a:rPr lang="pl-PL" dirty="0"/>
                  <a:t>. polecenie \</a:t>
                </a:r>
                <a:r>
                  <a:rPr lang="pl-PL" dirty="0" err="1"/>
                  <a:t>frac</a:t>
                </a:r>
                <a:r>
                  <a:rPr lang="pl-PL" dirty="0"/>
                  <a:t>{a}{b} powoduje wstawienie ułamka </a:t>
                </a:r>
                <a14:m>
                  <m:oMath xmlns:m="http://schemas.openxmlformats.org/officeDocument/2006/math">
                    <m:f>
                      <m:fPr>
                        <m:ctrlPr>
                          <a:rPr lang="pl-PL" i="1" dirty="0" smtClean="0">
                            <a:latin typeface="Cambria Math" panose="02040503050406030204" pitchFamily="18" charset="0"/>
                          </a:rPr>
                        </m:ctrlPr>
                      </m:fPr>
                      <m:num>
                        <m:r>
                          <a:rPr lang="pl-PL" b="0" i="1" dirty="0" smtClean="0">
                            <a:latin typeface="Cambria Math" panose="02040503050406030204" pitchFamily="18" charset="0"/>
                          </a:rPr>
                          <m:t>𝑎</m:t>
                        </m:r>
                      </m:num>
                      <m:den>
                        <m:r>
                          <a:rPr lang="pl-PL" b="0" i="1" dirty="0" smtClean="0">
                            <a:latin typeface="Cambria Math" panose="02040503050406030204" pitchFamily="18" charset="0"/>
                          </a:rPr>
                          <m:t>𝑏</m:t>
                        </m:r>
                      </m:den>
                    </m:f>
                  </m:oMath>
                </a14:m>
                <a:r>
                  <a:rPr lang="pl-PL" i="1" dirty="0" smtClean="0"/>
                  <a:t> </a:t>
                </a:r>
                <a:r>
                  <a:rPr lang="pl-PL" dirty="0"/>
                  <a:t>; argumenty </a:t>
                </a:r>
                <a:r>
                  <a:rPr lang="pl-PL" dirty="0" smtClean="0"/>
                  <a:t>są </a:t>
                </a:r>
                <a:r>
                  <a:rPr lang="pl-PL" dirty="0"/>
                  <a:t>tu dwa, a ich </a:t>
                </a:r>
                <a:r>
                  <a:rPr lang="pl-PL" dirty="0" smtClean="0"/>
                  <a:t>kolejność oczywiście </a:t>
                </a:r>
                <a:r>
                  <a:rPr lang="pl-PL" dirty="0"/>
                  <a:t>istotna</a:t>
                </a:r>
                <a:r>
                  <a:rPr lang="pl-PL" dirty="0" smtClean="0"/>
                  <a:t>)</a:t>
                </a:r>
              </a:p>
              <a:p>
                <a:pPr marL="36900" indent="0">
                  <a:buNone/>
                </a:pPr>
                <a:r>
                  <a:rPr lang="pl-PL" dirty="0" smtClean="0"/>
                  <a:t>Instrukcja może też posiadać parametry opcjonalne zapisywane w nawiasach prostokątnych.</a:t>
                </a:r>
              </a:p>
              <a:p>
                <a:pPr marL="36900" indent="0">
                  <a:buNone/>
                </a:pPr>
                <a:r>
                  <a:rPr lang="pl-PL" u="sng" dirty="0" smtClean="0"/>
                  <a:t>Deklaracja</a:t>
                </a:r>
                <a:r>
                  <a:rPr lang="pl-PL" dirty="0" smtClean="0"/>
                  <a:t> – polecenie nie posiadające argumentów</a:t>
                </a:r>
              </a:p>
              <a:p>
                <a:pPr marL="36900" indent="0">
                  <a:buNone/>
                </a:pPr>
                <a:r>
                  <a:rPr lang="pl-PL" dirty="0" smtClean="0"/>
                  <a:t>Np. \</a:t>
                </a:r>
                <a:r>
                  <a:rPr lang="pl-PL" dirty="0" err="1" smtClean="0"/>
                  <a:t>bf</a:t>
                </a:r>
                <a:r>
                  <a:rPr lang="pl-PL" dirty="0" smtClean="0"/>
                  <a:t>    (tekst czcionką pogrubioną)</a:t>
                </a:r>
                <a:endParaRPr lang="pl-PL" dirty="0"/>
              </a:p>
            </p:txBody>
          </p:sp>
        </mc:Choice>
        <mc:Fallback xmlns="">
          <p:sp>
            <p:nvSpPr>
              <p:cNvPr id="3" name="Symbol zastępczy zawartości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47906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Struktura pliku</a:t>
            </a:r>
            <a:endParaRPr lang="pl-PL" dirty="0"/>
          </a:p>
        </p:txBody>
      </p:sp>
      <p:sp>
        <p:nvSpPr>
          <p:cNvPr id="3" name="Symbol zastępczy zawartości 2"/>
          <p:cNvSpPr>
            <a:spLocks noGrp="1"/>
          </p:cNvSpPr>
          <p:nvPr>
            <p:ph idx="1"/>
          </p:nvPr>
        </p:nvSpPr>
        <p:spPr/>
        <p:txBody>
          <a:bodyPr>
            <a:normAutofit fontScale="92500" lnSpcReduction="20000"/>
          </a:bodyPr>
          <a:lstStyle/>
          <a:p>
            <a:pPr marL="36900" indent="0">
              <a:buNone/>
            </a:pPr>
            <a:r>
              <a:rPr lang="pl-PL" dirty="0" smtClean="0"/>
              <a:t>Kod źródłowy dokumentu składa się z następujących elementów:</a:t>
            </a:r>
          </a:p>
          <a:p>
            <a:pPr marL="494100" indent="-457200">
              <a:buFont typeface="+mj-lt"/>
              <a:buAutoNum type="arabicPeriod"/>
            </a:pPr>
            <a:r>
              <a:rPr lang="pl-PL" dirty="0" smtClean="0"/>
              <a:t>Deklaracji klasy – określa ogólne zasady formatowania tekstu</a:t>
            </a:r>
          </a:p>
          <a:p>
            <a:pPr marL="494100" indent="-457200">
              <a:buFont typeface="+mj-lt"/>
              <a:buAutoNum type="arabicPeriod"/>
            </a:pPr>
            <a:r>
              <a:rPr lang="pl-PL" dirty="0" smtClean="0"/>
              <a:t>Preambuły – zawiera definicje dodatkowych instrukcji i modyfikacje parametrów stosowane w całym dokumencie</a:t>
            </a:r>
          </a:p>
          <a:p>
            <a:pPr marL="494100" indent="-457200">
              <a:buFont typeface="+mj-lt"/>
              <a:buAutoNum type="arabicPeriod"/>
            </a:pPr>
            <a:r>
              <a:rPr lang="pl-PL" dirty="0" smtClean="0"/>
              <a:t>Tekstu – wraz z instrukcjami formatującymi.</a:t>
            </a:r>
          </a:p>
          <a:p>
            <a:pPr marL="36900" indent="0">
              <a:buNone/>
            </a:pPr>
            <a:endParaRPr lang="pl-PL" dirty="0"/>
          </a:p>
          <a:p>
            <a:pPr marL="36900" indent="0">
              <a:buNone/>
            </a:pPr>
            <a:r>
              <a:rPr lang="pl-PL" dirty="0" smtClean="0"/>
              <a:t>\</a:t>
            </a:r>
            <a:r>
              <a:rPr lang="pl-PL" dirty="0" err="1" smtClean="0"/>
              <a:t>documentclass</a:t>
            </a:r>
            <a:r>
              <a:rPr lang="pl-PL" dirty="0" smtClean="0"/>
              <a:t>[opcje]{klasa}</a:t>
            </a:r>
          </a:p>
          <a:p>
            <a:pPr marL="36900" indent="0">
              <a:buNone/>
            </a:pPr>
            <a:r>
              <a:rPr lang="pl-PL" dirty="0" smtClean="0"/>
              <a:t>…preambuła…</a:t>
            </a:r>
          </a:p>
          <a:p>
            <a:pPr marL="36900" indent="0">
              <a:buNone/>
            </a:pPr>
            <a:r>
              <a:rPr lang="pl-PL" dirty="0" smtClean="0"/>
              <a:t>\</a:t>
            </a:r>
            <a:r>
              <a:rPr lang="pl-PL" dirty="0" err="1" smtClean="0"/>
              <a:t>begin</a:t>
            </a:r>
            <a:r>
              <a:rPr lang="pl-PL" dirty="0" smtClean="0"/>
              <a:t>{</a:t>
            </a:r>
            <a:r>
              <a:rPr lang="pl-PL" dirty="0" err="1" smtClean="0"/>
              <a:t>document</a:t>
            </a:r>
            <a:r>
              <a:rPr lang="pl-PL" dirty="0" smtClean="0"/>
              <a:t>}</a:t>
            </a:r>
          </a:p>
          <a:p>
            <a:pPr marL="36900" indent="0">
              <a:buNone/>
            </a:pPr>
            <a:r>
              <a:rPr lang="pl-PL" dirty="0" smtClean="0"/>
              <a:t>…</a:t>
            </a:r>
          </a:p>
          <a:p>
            <a:pPr marL="36900" indent="0">
              <a:buNone/>
            </a:pPr>
            <a:r>
              <a:rPr lang="pl-PL" dirty="0" smtClean="0"/>
              <a:t>\end{</a:t>
            </a:r>
            <a:r>
              <a:rPr lang="pl-PL" dirty="0" err="1" smtClean="0"/>
              <a:t>document</a:t>
            </a:r>
            <a:r>
              <a:rPr lang="pl-PL" dirty="0" smtClean="0"/>
              <a:t>}</a:t>
            </a:r>
            <a:endParaRPr lang="pl-PL" dirty="0"/>
          </a:p>
        </p:txBody>
      </p:sp>
    </p:spTree>
    <p:extLst>
      <p:ext uri="{BB962C8B-B14F-4D97-AF65-F5344CB8AC3E}">
        <p14:creationId xmlns:p14="http://schemas.microsoft.com/office/powerpoint/2010/main" val="209267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Standardowe klasy dokumentów</a:t>
            </a:r>
            <a:endParaRPr lang="pl-PL" dirty="0"/>
          </a:p>
        </p:txBody>
      </p:sp>
      <p:sp>
        <p:nvSpPr>
          <p:cNvPr id="3" name="Symbol zastępczy zawartości 2"/>
          <p:cNvSpPr>
            <a:spLocks noGrp="1"/>
          </p:cNvSpPr>
          <p:nvPr>
            <p:ph idx="1"/>
          </p:nvPr>
        </p:nvSpPr>
        <p:spPr/>
        <p:txBody>
          <a:bodyPr/>
          <a:lstStyle/>
          <a:p>
            <a:r>
              <a:rPr lang="pl-PL" dirty="0" err="1" smtClean="0"/>
              <a:t>Book</a:t>
            </a:r>
            <a:endParaRPr lang="pl-PL" dirty="0" smtClean="0"/>
          </a:p>
          <a:p>
            <a:r>
              <a:rPr lang="pl-PL" dirty="0" smtClean="0"/>
              <a:t>Report (dłuższe opracowania, dysertacje magisterskie i doktorskie)</a:t>
            </a:r>
          </a:p>
          <a:p>
            <a:r>
              <a:rPr lang="pl-PL" dirty="0" err="1" smtClean="0"/>
              <a:t>Article</a:t>
            </a:r>
            <a:r>
              <a:rPr lang="pl-PL" dirty="0" smtClean="0"/>
              <a:t> (artykuły, krótkie opracowania)</a:t>
            </a:r>
          </a:p>
          <a:p>
            <a:r>
              <a:rPr lang="pl-PL" dirty="0" err="1" smtClean="0"/>
              <a:t>Letter</a:t>
            </a:r>
            <a:r>
              <a:rPr lang="pl-PL" dirty="0" smtClean="0"/>
              <a:t> (listy)</a:t>
            </a:r>
            <a:endParaRPr lang="pl-PL" dirty="0"/>
          </a:p>
        </p:txBody>
      </p:sp>
    </p:spTree>
    <p:extLst>
      <p:ext uri="{BB962C8B-B14F-4D97-AF65-F5344CB8AC3E}">
        <p14:creationId xmlns:p14="http://schemas.microsoft.com/office/powerpoint/2010/main" val="163419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Parametry opcjonalne klasy dokumentu</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Rozmiar czcionki: 10pt, 11pt, 12 </a:t>
            </a:r>
            <a:r>
              <a:rPr lang="pl-PL" dirty="0" err="1" smtClean="0"/>
              <a:t>pt</a:t>
            </a:r>
            <a:r>
              <a:rPr lang="pl-PL" dirty="0" smtClean="0"/>
              <a:t> (wartość domyślna 10pt)</a:t>
            </a:r>
          </a:p>
          <a:p>
            <a:r>
              <a:rPr lang="pl-PL" dirty="0" smtClean="0"/>
              <a:t>Rozmiar papieru: a4 </a:t>
            </a:r>
            <a:r>
              <a:rPr lang="pl-PL" dirty="0" err="1" smtClean="0"/>
              <a:t>paper</a:t>
            </a:r>
            <a:r>
              <a:rPr lang="pl-PL" dirty="0" smtClean="0"/>
              <a:t>, a5paper, </a:t>
            </a:r>
            <a:r>
              <a:rPr lang="pl-PL" dirty="0" err="1" smtClean="0"/>
              <a:t>letterpaper</a:t>
            </a:r>
            <a:r>
              <a:rPr lang="pl-PL" dirty="0" smtClean="0"/>
              <a:t>, </a:t>
            </a:r>
            <a:r>
              <a:rPr lang="pl-PL" dirty="0" err="1" smtClean="0"/>
              <a:t>legalpaper</a:t>
            </a:r>
            <a:r>
              <a:rPr lang="pl-PL" dirty="0" smtClean="0"/>
              <a:t>, </a:t>
            </a:r>
            <a:r>
              <a:rPr lang="pl-PL" dirty="0" err="1" smtClean="0"/>
              <a:t>executivepaper</a:t>
            </a:r>
            <a:r>
              <a:rPr lang="pl-PL" dirty="0" smtClean="0"/>
              <a:t>, b5paper (wartość domyślna- </a:t>
            </a:r>
            <a:r>
              <a:rPr lang="pl-PL" dirty="0" err="1" smtClean="0"/>
              <a:t>letterpaper</a:t>
            </a:r>
            <a:r>
              <a:rPr lang="pl-PL" dirty="0" smtClean="0"/>
              <a:t>)</a:t>
            </a:r>
          </a:p>
          <a:p>
            <a:r>
              <a:rPr lang="pl-PL" dirty="0" smtClean="0"/>
              <a:t>Orientacja papieru: </a:t>
            </a:r>
            <a:r>
              <a:rPr lang="pl-PL" dirty="0" err="1" smtClean="0"/>
              <a:t>portrait</a:t>
            </a:r>
            <a:r>
              <a:rPr lang="pl-PL" dirty="0" smtClean="0"/>
              <a:t>, </a:t>
            </a:r>
            <a:r>
              <a:rPr lang="pl-PL" dirty="0" err="1" smtClean="0"/>
              <a:t>landscape</a:t>
            </a:r>
            <a:r>
              <a:rPr lang="pl-PL" dirty="0" smtClean="0"/>
              <a:t> (wartość domyślna- </a:t>
            </a:r>
            <a:r>
              <a:rPr lang="pl-PL" dirty="0" err="1" smtClean="0"/>
              <a:t>portrait</a:t>
            </a:r>
            <a:r>
              <a:rPr lang="pl-PL" dirty="0" smtClean="0"/>
              <a:t>)</a:t>
            </a:r>
          </a:p>
          <a:p>
            <a:r>
              <a:rPr lang="pl-PL" dirty="0" smtClean="0"/>
              <a:t>Numeracja równań: </a:t>
            </a:r>
            <a:r>
              <a:rPr lang="pl-PL" dirty="0" err="1" smtClean="0"/>
              <a:t>leqno</a:t>
            </a:r>
            <a:r>
              <a:rPr lang="pl-PL" dirty="0" smtClean="0"/>
              <a:t> (numeracja z lewej strony) (wartość domyślna- numeracja z prawej strony)</a:t>
            </a:r>
          </a:p>
          <a:p>
            <a:r>
              <a:rPr lang="pl-PL" dirty="0" smtClean="0"/>
              <a:t>Sposób umieszczania równań: </a:t>
            </a:r>
            <a:r>
              <a:rPr lang="pl-PL" dirty="0" err="1" smtClean="0"/>
              <a:t>fleqn</a:t>
            </a:r>
            <a:r>
              <a:rPr lang="pl-PL" dirty="0" smtClean="0"/>
              <a:t> (składanie wstawionych wzorów matem. z dosunięciem od lewego marginesu) (wartość domyślna- w środku kolumny)</a:t>
            </a:r>
          </a:p>
          <a:p>
            <a:r>
              <a:rPr lang="pl-PL" dirty="0" smtClean="0"/>
              <a:t>Sposób wydruku- </a:t>
            </a:r>
            <a:r>
              <a:rPr lang="pl-PL" dirty="0" err="1" smtClean="0"/>
              <a:t>oneside</a:t>
            </a:r>
            <a:r>
              <a:rPr lang="pl-PL" dirty="0" smtClean="0"/>
              <a:t>, </a:t>
            </a:r>
            <a:r>
              <a:rPr lang="pl-PL" dirty="0" err="1" smtClean="0"/>
              <a:t>twoside</a:t>
            </a:r>
            <a:r>
              <a:rPr lang="pl-PL" dirty="0" smtClean="0"/>
              <a:t> (wartość domyślna- </a:t>
            </a:r>
            <a:r>
              <a:rPr lang="pl-PL" dirty="0" err="1" smtClean="0"/>
              <a:t>oneside</a:t>
            </a:r>
            <a:r>
              <a:rPr lang="pl-PL" dirty="0" smtClean="0"/>
              <a:t>)</a:t>
            </a:r>
          </a:p>
          <a:p>
            <a:r>
              <a:rPr lang="pl-PL" dirty="0" smtClean="0"/>
              <a:t>Liczba kolumn: </a:t>
            </a:r>
            <a:r>
              <a:rPr lang="pl-PL" dirty="0" err="1" smtClean="0"/>
              <a:t>onecolumn</a:t>
            </a:r>
            <a:r>
              <a:rPr lang="pl-PL" dirty="0" smtClean="0"/>
              <a:t>, </a:t>
            </a:r>
            <a:r>
              <a:rPr lang="pl-PL" dirty="0" err="1" smtClean="0"/>
              <a:t>twocolumn</a:t>
            </a:r>
            <a:r>
              <a:rPr lang="pl-PL" dirty="0" smtClean="0"/>
              <a:t> (wartość domyślna- </a:t>
            </a:r>
            <a:r>
              <a:rPr lang="pl-PL" dirty="0" err="1" smtClean="0"/>
              <a:t>onecolumn</a:t>
            </a:r>
            <a:r>
              <a:rPr lang="pl-PL" dirty="0" smtClean="0"/>
              <a:t>)</a:t>
            </a:r>
          </a:p>
          <a:p>
            <a:r>
              <a:rPr lang="pl-PL" dirty="0" smtClean="0"/>
              <a:t>Istnienie osobnej strony tytułowej: </a:t>
            </a:r>
            <a:r>
              <a:rPr lang="pl-PL" dirty="0" err="1" smtClean="0"/>
              <a:t>titlepage</a:t>
            </a:r>
            <a:r>
              <a:rPr lang="pl-PL" dirty="0" smtClean="0"/>
              <a:t>, </a:t>
            </a:r>
            <a:r>
              <a:rPr lang="pl-PL" dirty="0" err="1" smtClean="0"/>
              <a:t>notitlepage</a:t>
            </a:r>
            <a:r>
              <a:rPr lang="pl-PL" dirty="0" smtClean="0"/>
              <a:t> (wartość domyślna – </a:t>
            </a:r>
            <a:r>
              <a:rPr lang="pl-PL" dirty="0" err="1" smtClean="0"/>
              <a:t>notitlepage</a:t>
            </a:r>
            <a:r>
              <a:rPr lang="pl-PL" dirty="0" smtClean="0"/>
              <a:t>)</a:t>
            </a:r>
          </a:p>
        </p:txBody>
      </p:sp>
    </p:spTree>
    <p:extLst>
      <p:ext uri="{BB962C8B-B14F-4D97-AF65-F5344CB8AC3E}">
        <p14:creationId xmlns:p14="http://schemas.microsoft.com/office/powerpoint/2010/main" val="1101285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emny błękit">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Ciemny błękit</Template>
  <TotalTime>472</TotalTime>
  <Words>1909</Words>
  <Application>Microsoft Office PowerPoint</Application>
  <PresentationFormat>Panoramiczny</PresentationFormat>
  <Paragraphs>180</Paragraphs>
  <Slides>28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28</vt:i4>
      </vt:variant>
    </vt:vector>
  </HeadingPairs>
  <TitlesOfParts>
    <vt:vector size="33" baseType="lpstr">
      <vt:lpstr>Calisto MT</vt:lpstr>
      <vt:lpstr>Cambria Math</vt:lpstr>
      <vt:lpstr>Trebuchet MS</vt:lpstr>
      <vt:lpstr>Wingdings 2</vt:lpstr>
      <vt:lpstr>Ciemny błękit</vt:lpstr>
      <vt:lpstr>LATEX</vt:lpstr>
      <vt:lpstr>LATEX</vt:lpstr>
      <vt:lpstr>Prezentacja programu PowerPoint</vt:lpstr>
      <vt:lpstr>Prezentacja programu PowerPoint</vt:lpstr>
      <vt:lpstr>Prezentacja programu PowerPoint</vt:lpstr>
      <vt:lpstr>Komendy</vt:lpstr>
      <vt:lpstr>Struktura pliku</vt:lpstr>
      <vt:lpstr>Standardowe klasy dokumentów</vt:lpstr>
      <vt:lpstr>Parametry opcjonalne klasy dokumentu</vt:lpstr>
      <vt:lpstr>Prezentacja programu PowerPoint</vt:lpstr>
      <vt:lpstr>Odstępy</vt:lpstr>
      <vt:lpstr>Prezentacja programu PowerPoint</vt:lpstr>
      <vt:lpstr>Znaki specjalne</vt:lpstr>
      <vt:lpstr>Polecenia LaTex-a</vt:lpstr>
      <vt:lpstr>Prezentacja programu PowerPoint</vt:lpstr>
      <vt:lpstr>Prezentacja programu PowerPoint</vt:lpstr>
      <vt:lpstr>Komentarze</vt:lpstr>
      <vt:lpstr>Pakiety</vt:lpstr>
      <vt:lpstr>Style strony</vt:lpstr>
      <vt:lpstr>Składanie akapitów</vt:lpstr>
      <vt:lpstr>Prezentacja programu PowerPoint</vt:lpstr>
      <vt:lpstr>Prezentacja programu PowerPoint</vt:lpstr>
      <vt:lpstr>Prezentacja programu PowerPoint</vt:lpstr>
      <vt:lpstr>Przenoszenie wyrazów</vt:lpstr>
      <vt:lpstr>Prezentacja programu PowerPoint</vt:lpstr>
      <vt:lpstr>Znaki specjalne</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LATEX</dc:title>
  <dc:creator>Patrycja</dc:creator>
  <cp:lastModifiedBy>student</cp:lastModifiedBy>
  <cp:revision>77</cp:revision>
  <dcterms:created xsi:type="dcterms:W3CDTF">2015-11-30T19:58:19Z</dcterms:created>
  <dcterms:modified xsi:type="dcterms:W3CDTF">2016-10-11T15:25:54Z</dcterms:modified>
</cp:coreProperties>
</file>