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58" r:id="rId4"/>
    <p:sldId id="289" r:id="rId5"/>
    <p:sldId id="290" r:id="rId6"/>
    <p:sldId id="292" r:id="rId7"/>
    <p:sldId id="293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27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tte" initials="J" lastIdx="1" clrIdx="0">
    <p:extLst>
      <p:ext uri="{19B8F6BF-5375-455C-9EA6-DF929625EA0E}">
        <p15:presenceInfo xmlns:p15="http://schemas.microsoft.com/office/powerpoint/2012/main" userId="Jo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absolwentów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C6-4935-AD1E-25455A0C5A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C6-4935-AD1E-25455A0C5A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C6-4935-AD1E-25455A0C5A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C6-4935-AD1E-25455A0C5A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C6-4935-AD1E-25455A0C5A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C6-4935-AD1E-25455A0C5A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AC6-4935-AD1E-25455A0C5A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AC6-4935-AD1E-25455A0C5A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AC6-4935-AD1E-25455A0C5AE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AC6-4935-AD1E-25455A0C5AE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AC6-4935-AD1E-25455A0C5AE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AC6-4935-AD1E-25455A0C5A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Arkusz1!$A$2:$A$13</c:f>
              <c:strCache>
                <c:ptCount val="12"/>
                <c:pt idx="0">
                  <c:v>Lublin 42%</c:v>
                </c:pt>
                <c:pt idx="1">
                  <c:v>Warszawa 32,4%</c:v>
                </c:pt>
                <c:pt idx="2">
                  <c:v>Kielce 12,4%</c:v>
                </c:pt>
                <c:pt idx="3">
                  <c:v>Kraków 3,4%</c:v>
                </c:pt>
                <c:pt idx="4">
                  <c:v>Rzeszów 2,8 %</c:v>
                </c:pt>
                <c:pt idx="5">
                  <c:v>Białystok 1,40%</c:v>
                </c:pt>
                <c:pt idx="6">
                  <c:v>Katowice 1,40%</c:v>
                </c:pt>
                <c:pt idx="7">
                  <c:v>Poznań 1,40%</c:v>
                </c:pt>
                <c:pt idx="8">
                  <c:v>Częstochowa 0,7%</c:v>
                </c:pt>
                <c:pt idx="9">
                  <c:v>Gdańsk 0,7%</c:v>
                </c:pt>
                <c:pt idx="10">
                  <c:v>Opole 0,7%</c:v>
                </c:pt>
                <c:pt idx="11">
                  <c:v>Wrocław 0,7%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61</c:v>
                </c:pt>
                <c:pt idx="1">
                  <c:v>47</c:v>
                </c:pt>
                <c:pt idx="2">
                  <c:v>18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B-4CC8-8F7B-691E03292B1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Procent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AC6-4935-AD1E-25455A0C5A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AC6-4935-AD1E-25455A0C5A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AC6-4935-AD1E-25455A0C5A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AC6-4935-AD1E-25455A0C5A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AC6-4935-AD1E-25455A0C5A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AAC6-4935-AD1E-25455A0C5A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AAC6-4935-AD1E-25455A0C5A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AAC6-4935-AD1E-25455A0C5A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AAC6-4935-AD1E-25455A0C5AE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AAC6-4935-AD1E-25455A0C5AE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AAC6-4935-AD1E-25455A0C5AE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AAC6-4935-AD1E-25455A0C5AE7}"/>
              </c:ext>
            </c:extLst>
          </c:dPt>
          <c:cat>
            <c:strRef>
              <c:f>Arkusz1!$A$2:$A$13</c:f>
              <c:strCache>
                <c:ptCount val="12"/>
                <c:pt idx="0">
                  <c:v>Lublin 42%</c:v>
                </c:pt>
                <c:pt idx="1">
                  <c:v>Warszawa 32,4%</c:v>
                </c:pt>
                <c:pt idx="2">
                  <c:v>Kielce 12,4%</c:v>
                </c:pt>
                <c:pt idx="3">
                  <c:v>Kraków 3,4%</c:v>
                </c:pt>
                <c:pt idx="4">
                  <c:v>Rzeszów 2,8 %</c:v>
                </c:pt>
                <c:pt idx="5">
                  <c:v>Białystok 1,40%</c:v>
                </c:pt>
                <c:pt idx="6">
                  <c:v>Katowice 1,40%</c:v>
                </c:pt>
                <c:pt idx="7">
                  <c:v>Poznań 1,40%</c:v>
                </c:pt>
                <c:pt idx="8">
                  <c:v>Częstochowa 0,7%</c:v>
                </c:pt>
                <c:pt idx="9">
                  <c:v>Gdańsk 0,7%</c:v>
                </c:pt>
                <c:pt idx="10">
                  <c:v>Opole 0,7%</c:v>
                </c:pt>
                <c:pt idx="11">
                  <c:v>Wrocław 0,7%</c:v>
                </c:pt>
              </c:strCache>
            </c:strRef>
          </c:cat>
          <c:val>
            <c:numRef>
              <c:f>Arkusz1!$C$2:$C$13</c:f>
              <c:numCache>
                <c:formatCode>0.00%</c:formatCode>
                <c:ptCount val="12"/>
                <c:pt idx="0" formatCode="0%">
                  <c:v>0.42</c:v>
                </c:pt>
                <c:pt idx="1">
                  <c:v>0.32400000000000001</c:v>
                </c:pt>
                <c:pt idx="2">
                  <c:v>0.124</c:v>
                </c:pt>
                <c:pt idx="3">
                  <c:v>3.4000000000000002E-2</c:v>
                </c:pt>
                <c:pt idx="4">
                  <c:v>2.8000000000000001E-2</c:v>
                </c:pt>
                <c:pt idx="5">
                  <c:v>1.4E-2</c:v>
                </c:pt>
                <c:pt idx="6">
                  <c:v>1.4E-2</c:v>
                </c:pt>
                <c:pt idx="7">
                  <c:v>1.4E-2</c:v>
                </c:pt>
                <c:pt idx="8">
                  <c:v>7.0000000000000001E-3</c:v>
                </c:pt>
                <c:pt idx="9">
                  <c:v>7.0000000000000001E-3</c:v>
                </c:pt>
                <c:pt idx="10">
                  <c:v>7.0000000000000001E-3</c:v>
                </c:pt>
                <c:pt idx="11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B-4CC8-8F7B-691E03292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34086787975938"/>
          <c:y val="0.8125710252073427"/>
          <c:w val="0.72112176028060371"/>
          <c:h val="0.15171277236240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3-01T18:44:38.610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 contextRef="#ctx0" brushRef="#br0">0 0 0,'0'0'93,"26"0"-93,-26 0 16,25 0-16,-25 0 16,26 0-16,-26 0 0,25 0 15,0 0-15,-25 0 16,26 0-16,-26 0 15,25 0-15,1 0 0,-26 0 0,25 0 0,-25 0 16,25 0-16,-25 0 0,26 0 0,-1 0 0,-25 0 0,26 0 0,-26 0 16,25 0-16,0 0 0,-25 0 0,26 0 0,-26 0 0,25 0 0,-25 0 15,26 0-15,-1 0 0,-25 0 0,25 0 0,-25 0 0,26 0 16,-1 0-16,-25 0 0,26 0 15,-26 0-15,25 0 0,-25 0 16,25 0-16,1 0 16,-26 0-16,25 0 0,-25 0 0,26 0 0,-1 0 0,-25 0 15,25 0-15,-25 0 0,26 0 0,-26 0 0,25 0 0,1 0 0,-26 0 16,25 0-16,-25 0 0,25 0 0,1 0 0,-26 0 0,25 0 0,-25 0 15,26 0-15,-26 0 0,25 0 0,0 0 0,-25 0 0,26 0 0,-26 0 0,25 0 16,1 0-16,-26 0 0,25 0 0,-25 0 0,25 0 0,-25 0 0,26 0 16,-1 0-16,-25 0 0,26 0 0,-26 0 15,25 0-15,0 0 0,-25 0 31,26 0-31,-26 0 16,25 0-16,-25 0 0,26 0 0,-1 0 16,-25 0-16,25 0 0,-25 0 0,26 0 0,-1 0 15,-25 0-15,26 0 0,-26 0 0,25 0 16,-25 0-16,25 0 15,1 0 1,-26 0 46,25 0-62,-25 0 16,26 0-16,-26 0 0,25 0 0,0 0 16,-25 0-16,26 0 0,-26 0 0,25 0 15,1 0-15,-26 0 0,25 0 47,-25 0 15,25 0-62,-25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3AF84-DB8B-4B84-A1BC-9744F3E09ACC}" type="datetimeFigureOut">
              <a:rPr lang="pl-PL" smtClean="0"/>
              <a:t>2019-03-03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28B35-B972-4398-9DF8-2A7C82D44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71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ymbol zastępczy obrazu slajdu 1">
            <a:extLst>
              <a:ext uri="{FF2B5EF4-FFF2-40B4-BE49-F238E27FC236}">
                <a16:creationId xmlns:a16="http://schemas.microsoft.com/office/drawing/2014/main" id="{169F4510-76CC-4442-A64F-E9F171D29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Symbol zastępczy notatek 2">
            <a:extLst>
              <a:ext uri="{FF2B5EF4-FFF2-40B4-BE49-F238E27FC236}">
                <a16:creationId xmlns:a16="http://schemas.microsoft.com/office/drawing/2014/main" id="{230AE3C6-1DD5-4FA7-BE6E-1B5472BC47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293892" name="Symbol zastępczy numeru slajdu 3">
            <a:extLst>
              <a:ext uri="{FF2B5EF4-FFF2-40B4-BE49-F238E27FC236}">
                <a16:creationId xmlns:a16="http://schemas.microsoft.com/office/drawing/2014/main" id="{C56F4F5B-824D-4A7B-BF4C-7BA81078C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B8FAD5-669C-467A-9CA4-CC4B48B85BBA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Obraz 36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1D8080-B2DD-467F-93C6-6A26CA40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B9CF-F44B-4FE1-AB13-282DFD6686DD}" type="datetimeFigureOut">
              <a:rPr lang="pl-PL"/>
              <a:pPr>
                <a:defRPr/>
              </a:pPr>
              <a:t>2019-03-03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C1D3E5-07DD-4B1A-B867-BE435433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54E7E8-E7A6-46B9-95CB-19C0FDE2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FE14-D2DF-42D3-8624-F7D6087434B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229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13377C20-F4F8-47A2-905C-C23D729634AC}" type="slidenum"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5" descr="PREZENTACJA_siw"/>
          <p:cNvPicPr/>
          <p:nvPr/>
        </p:nvPicPr>
        <p:blipFill>
          <a:blip r:embed="rId2"/>
          <a:stretch/>
        </p:blipFill>
        <p:spPr>
          <a:xfrm>
            <a:off x="0" y="-22320"/>
            <a:ext cx="9828360" cy="688032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324000" y="6308640"/>
            <a:ext cx="22334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41" name="Picture 18" descr="SIW_KUL_logo_pl"/>
          <p:cNvPicPr/>
          <p:nvPr/>
        </p:nvPicPr>
        <p:blipFill>
          <a:blip r:embed="rId3"/>
          <a:stretch/>
        </p:blipFill>
        <p:spPr>
          <a:xfrm>
            <a:off x="395280" y="33336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42" name="CustomShape 2"/>
          <p:cNvSpPr/>
          <p:nvPr/>
        </p:nvSpPr>
        <p:spPr>
          <a:xfrm>
            <a:off x="3275856" y="3861048"/>
            <a:ext cx="6840536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l-PL" sz="3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Analiza wyników naboru absolwentów </a:t>
            </a:r>
            <a:r>
              <a:rPr lang="pl-PL" sz="38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WPPKiA</a:t>
            </a:r>
            <a:endParaRPr lang="pl-PL" sz="38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3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na aplikacje korporacyjne</a:t>
            </a:r>
          </a:p>
          <a:p>
            <a:pPr>
              <a:lnSpc>
                <a:spcPct val="100000"/>
              </a:lnSpc>
            </a:pPr>
            <a:r>
              <a:rPr lang="pl-PL" sz="3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 2018 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24000" y="6308640"/>
            <a:ext cx="22334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l-PL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62" name="Picture 18" descr="SIW_KUL_logo_pl"/>
          <p:cNvPicPr/>
          <p:nvPr/>
        </p:nvPicPr>
        <p:blipFill>
          <a:blip r:embed="rId2"/>
          <a:stretch/>
        </p:blipFill>
        <p:spPr>
          <a:xfrm>
            <a:off x="324000" y="18900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F26251B-B087-425C-BA6E-A791729E1A26}"/>
              </a:ext>
            </a:extLst>
          </p:cNvPr>
          <p:cNvSpPr/>
          <p:nvPr/>
        </p:nvSpPr>
        <p:spPr>
          <a:xfrm>
            <a:off x="617963" y="1433897"/>
            <a:ext cx="7763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Zdawalność absolwentów </a:t>
            </a:r>
            <a:r>
              <a:rPr lang="pl-PL" sz="2000" b="1" spc="-1" dirty="0" err="1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WPPKiA</a:t>
            </a:r>
            <a:r>
              <a:rPr lang="pl-PL" sz="20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KUL z podziałem na oceny</a:t>
            </a:r>
            <a:endParaRPr lang="pl-PL" sz="20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40F2DA0-7026-4644-9A0E-373F68F0D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40566"/>
              </p:ext>
            </p:extLst>
          </p:nvPr>
        </p:nvGraphicFramePr>
        <p:xfrm>
          <a:off x="179511" y="2132856"/>
          <a:ext cx="8640489" cy="421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71">
                  <a:extLst>
                    <a:ext uri="{9D8B030D-6E8A-4147-A177-3AD203B41FA5}">
                      <a16:colId xmlns:a16="http://schemas.microsoft.com/office/drawing/2014/main" val="3935385659"/>
                    </a:ext>
                  </a:extLst>
                </a:gridCol>
                <a:gridCol w="1000618">
                  <a:extLst>
                    <a:ext uri="{9D8B030D-6E8A-4147-A177-3AD203B41FA5}">
                      <a16:colId xmlns:a16="http://schemas.microsoft.com/office/drawing/2014/main" val="2263013657"/>
                    </a:ext>
                  </a:extLst>
                </a:gridCol>
                <a:gridCol w="533034">
                  <a:extLst>
                    <a:ext uri="{9D8B030D-6E8A-4147-A177-3AD203B41FA5}">
                      <a16:colId xmlns:a16="http://schemas.microsoft.com/office/drawing/2014/main" val="3586211337"/>
                    </a:ext>
                  </a:extLst>
                </a:gridCol>
                <a:gridCol w="1033904">
                  <a:extLst>
                    <a:ext uri="{9D8B030D-6E8A-4147-A177-3AD203B41FA5}">
                      <a16:colId xmlns:a16="http://schemas.microsoft.com/office/drawing/2014/main" val="3650381279"/>
                    </a:ext>
                  </a:extLst>
                </a:gridCol>
                <a:gridCol w="608376">
                  <a:extLst>
                    <a:ext uri="{9D8B030D-6E8A-4147-A177-3AD203B41FA5}">
                      <a16:colId xmlns:a16="http://schemas.microsoft.com/office/drawing/2014/main" val="1678345828"/>
                    </a:ext>
                  </a:extLst>
                </a:gridCol>
                <a:gridCol w="909660">
                  <a:extLst>
                    <a:ext uri="{9D8B030D-6E8A-4147-A177-3AD203B41FA5}">
                      <a16:colId xmlns:a16="http://schemas.microsoft.com/office/drawing/2014/main" val="1874084338"/>
                    </a:ext>
                  </a:extLst>
                </a:gridCol>
                <a:gridCol w="843237">
                  <a:extLst>
                    <a:ext uri="{9D8B030D-6E8A-4147-A177-3AD203B41FA5}">
                      <a16:colId xmlns:a16="http://schemas.microsoft.com/office/drawing/2014/main" val="737547076"/>
                    </a:ext>
                  </a:extLst>
                </a:gridCol>
                <a:gridCol w="961989">
                  <a:extLst>
                    <a:ext uri="{9D8B030D-6E8A-4147-A177-3AD203B41FA5}">
                      <a16:colId xmlns:a16="http://schemas.microsoft.com/office/drawing/2014/main" val="774170047"/>
                    </a:ext>
                  </a:extLst>
                </a:gridCol>
                <a:gridCol w="733807">
                  <a:extLst>
                    <a:ext uri="{9D8B030D-6E8A-4147-A177-3AD203B41FA5}">
                      <a16:colId xmlns:a16="http://schemas.microsoft.com/office/drawing/2014/main" val="2238207335"/>
                    </a:ext>
                  </a:extLst>
                </a:gridCol>
                <a:gridCol w="916926">
                  <a:extLst>
                    <a:ext uri="{9D8B030D-6E8A-4147-A177-3AD203B41FA5}">
                      <a16:colId xmlns:a16="http://schemas.microsoft.com/office/drawing/2014/main" val="1840889947"/>
                    </a:ext>
                  </a:extLst>
                </a:gridCol>
                <a:gridCol w="565267">
                  <a:extLst>
                    <a:ext uri="{9D8B030D-6E8A-4147-A177-3AD203B41FA5}">
                      <a16:colId xmlns:a16="http://schemas.microsoft.com/office/drawing/2014/main" val="1719888207"/>
                    </a:ext>
                  </a:extLst>
                </a:gridCol>
              </a:tblGrid>
              <a:tr h="1054665">
                <a:tc>
                  <a:txBody>
                    <a:bodyPr/>
                    <a:lstStyle/>
                    <a:p>
                      <a:r>
                        <a:rPr lang="pl-PL" sz="1200" dirty="0"/>
                        <a:t>Rok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Bardzo dobry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Dobry plus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Dobry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Dostateczny plus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Dostateczny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53897181"/>
                  </a:ext>
                </a:extLst>
              </a:tr>
              <a:tr h="1054665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Zdali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Zdali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Zdali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Zdali</a:t>
                      </a:r>
                      <a:endParaRPr lang="pl-PL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Zdali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81371836"/>
                  </a:ext>
                </a:extLst>
              </a:tr>
              <a:tr h="527333">
                <a:tc rowSpan="2">
                  <a:txBody>
                    <a:bodyPr/>
                    <a:lstStyle/>
                    <a:p>
                      <a:r>
                        <a:rPr lang="pl-PL" sz="1400" b="1" dirty="0"/>
                        <a:t>2018</a:t>
                      </a:r>
                    </a:p>
                  </a:txBody>
                  <a:tcPr vert="wordArtVert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60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85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136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86636593"/>
                  </a:ext>
                </a:extLst>
              </a:tr>
              <a:tr h="52733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80%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57,6%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36%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22,2%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0%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64495733"/>
                  </a:ext>
                </a:extLst>
              </a:tr>
              <a:tr h="527333">
                <a:tc rowSpan="2">
                  <a:txBody>
                    <a:bodyPr/>
                    <a:lstStyle/>
                    <a:p>
                      <a:r>
                        <a:rPr lang="pl-PL" sz="1400" b="1" dirty="0"/>
                        <a:t>2017</a:t>
                      </a:r>
                    </a:p>
                  </a:txBody>
                  <a:tcPr vert="wordArtVert"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50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18486202"/>
                  </a:ext>
                </a:extLst>
              </a:tr>
              <a:tr h="52733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93,6%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82%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39%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0%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-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98521404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40F8B441-8C3F-4CB8-8AD8-F1CFC65D96D0}"/>
              </a:ext>
            </a:extLst>
          </p:cNvPr>
          <p:cNvSpPr txBox="1"/>
          <p:nvPr/>
        </p:nvSpPr>
        <p:spPr>
          <a:xfrm>
            <a:off x="3707904" y="6352745"/>
            <a:ext cx="439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Brak danych: 2018 r. – 2 osoby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9381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24000" y="6308640"/>
            <a:ext cx="22334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l-PL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62" name="Picture 18" descr="SIW_KUL_logo_pl"/>
          <p:cNvPicPr/>
          <p:nvPr/>
        </p:nvPicPr>
        <p:blipFill>
          <a:blip r:embed="rId2"/>
          <a:stretch/>
        </p:blipFill>
        <p:spPr>
          <a:xfrm>
            <a:off x="324000" y="18900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F26251B-B087-425C-BA6E-A791729E1A26}"/>
              </a:ext>
            </a:extLst>
          </p:cNvPr>
          <p:cNvSpPr/>
          <p:nvPr/>
        </p:nvSpPr>
        <p:spPr>
          <a:xfrm>
            <a:off x="542635" y="1535712"/>
            <a:ext cx="8058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Zdawalność absolwentów </a:t>
            </a:r>
            <a:r>
              <a:rPr lang="pl-PL" sz="2000" b="1" spc="-1" dirty="0" err="1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WPPKiA</a:t>
            </a:r>
            <a:r>
              <a:rPr lang="pl-PL" sz="20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KUL z podziałem na formę studiów</a:t>
            </a:r>
            <a:endParaRPr lang="pl-PL" sz="20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40F2DA0-7026-4644-9A0E-373F68F0D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78762"/>
              </p:ext>
            </p:extLst>
          </p:nvPr>
        </p:nvGraphicFramePr>
        <p:xfrm>
          <a:off x="827820" y="2348880"/>
          <a:ext cx="7488359" cy="350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75">
                  <a:extLst>
                    <a:ext uri="{9D8B030D-6E8A-4147-A177-3AD203B41FA5}">
                      <a16:colId xmlns:a16="http://schemas.microsoft.com/office/drawing/2014/main" val="3935385659"/>
                    </a:ext>
                  </a:extLst>
                </a:gridCol>
                <a:gridCol w="1855799">
                  <a:extLst>
                    <a:ext uri="{9D8B030D-6E8A-4147-A177-3AD203B41FA5}">
                      <a16:colId xmlns:a16="http://schemas.microsoft.com/office/drawing/2014/main" val="2263013657"/>
                    </a:ext>
                  </a:extLst>
                </a:gridCol>
                <a:gridCol w="1198138">
                  <a:extLst>
                    <a:ext uri="{9D8B030D-6E8A-4147-A177-3AD203B41FA5}">
                      <a16:colId xmlns:a16="http://schemas.microsoft.com/office/drawing/2014/main" val="3586211337"/>
                    </a:ext>
                  </a:extLst>
                </a:gridCol>
                <a:gridCol w="2246509">
                  <a:extLst>
                    <a:ext uri="{9D8B030D-6E8A-4147-A177-3AD203B41FA5}">
                      <a16:colId xmlns:a16="http://schemas.microsoft.com/office/drawing/2014/main" val="3650381279"/>
                    </a:ext>
                  </a:extLst>
                </a:gridCol>
                <a:gridCol w="1198138">
                  <a:extLst>
                    <a:ext uri="{9D8B030D-6E8A-4147-A177-3AD203B41FA5}">
                      <a16:colId xmlns:a16="http://schemas.microsoft.com/office/drawing/2014/main" val="1227543921"/>
                    </a:ext>
                  </a:extLst>
                </a:gridCol>
              </a:tblGrid>
              <a:tr h="999239">
                <a:tc>
                  <a:txBody>
                    <a:bodyPr/>
                    <a:lstStyle/>
                    <a:p>
                      <a:r>
                        <a:rPr lang="pl-PL" sz="1600" dirty="0"/>
                        <a:t>Rok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Studia stacjonarne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Studia niestacjonarne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97181"/>
                  </a:ext>
                </a:extLst>
              </a:tr>
              <a:tr h="511565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Zdali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Zdali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81371836"/>
                  </a:ext>
                </a:extLst>
              </a:tr>
              <a:tr h="499620">
                <a:tc rowSpan="2">
                  <a:txBody>
                    <a:bodyPr/>
                    <a:lstStyle/>
                    <a:p>
                      <a:r>
                        <a:rPr lang="pl-PL" sz="1800" b="1" dirty="0"/>
                        <a:t>2018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254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131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47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86636593"/>
                  </a:ext>
                </a:extLst>
              </a:tr>
              <a:tr h="4996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b="1" dirty="0"/>
                        <a:t>51,6%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pl-PL" sz="1800" b="1" dirty="0"/>
                        <a:t>38,3%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64495733"/>
                  </a:ext>
                </a:extLst>
              </a:tr>
              <a:tr h="499620">
                <a:tc rowSpan="2">
                  <a:txBody>
                    <a:bodyPr/>
                    <a:lstStyle/>
                    <a:p>
                      <a:r>
                        <a:rPr lang="pl-PL" sz="1800" b="1" dirty="0"/>
                        <a:t>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269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158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64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18486202"/>
                  </a:ext>
                </a:extLst>
              </a:tr>
              <a:tr h="4996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b="1" dirty="0"/>
                        <a:t>58,74%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pl-PL" sz="1800" b="1" dirty="0"/>
                        <a:t>39,06%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98521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6637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4FA9407-A648-4741-A40F-1E23AF36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9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3B9686F-6446-413A-8943-0FC5630D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9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39A5B77-307B-42F4-BD4E-506E54643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9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5" descr="PREZENTACJA_siw"/>
          <p:cNvPicPr/>
          <p:nvPr/>
        </p:nvPicPr>
        <p:blipFill>
          <a:blip r:embed="rId2"/>
          <a:stretch/>
        </p:blipFill>
        <p:spPr>
          <a:xfrm>
            <a:off x="0" y="-22320"/>
            <a:ext cx="9828360" cy="688032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324000" y="6308640"/>
            <a:ext cx="22334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148" name="Picture 18" descr="SIW_KUL_logo_pl"/>
          <p:cNvPicPr/>
          <p:nvPr/>
        </p:nvPicPr>
        <p:blipFill>
          <a:blip r:embed="rId3"/>
          <a:stretch/>
        </p:blipFill>
        <p:spPr>
          <a:xfrm>
            <a:off x="395280" y="33336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2339752" y="4293096"/>
            <a:ext cx="7843905" cy="13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l-PL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Dziękuję za uwagę</a:t>
            </a:r>
            <a:endParaRPr lang="pl-PL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95280" y="6308640"/>
            <a:ext cx="2233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pl-PL" sz="3400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50" name="Picture 18" descr="SIW_KUL_logo_pl"/>
          <p:cNvPicPr/>
          <p:nvPr/>
        </p:nvPicPr>
        <p:blipFill>
          <a:blip r:embed="rId2"/>
          <a:stretch/>
        </p:blipFill>
        <p:spPr>
          <a:xfrm>
            <a:off x="367342" y="67544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D82DBC-65D3-4DB5-94D0-7556C5A5902F}"/>
              </a:ext>
            </a:extLst>
          </p:cNvPr>
          <p:cNvSpPr/>
          <p:nvPr/>
        </p:nvSpPr>
        <p:spPr>
          <a:xfrm>
            <a:off x="215516" y="117516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Zestawienie pozycji wyników osiąganych przez absolwentów </a:t>
            </a: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 poszczególnych latach wg absolwentów z danego roku</a:t>
            </a:r>
            <a:endParaRPr lang="pl-PL" sz="2400" b="1" spc="-1" dirty="0"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06166"/>
            <a:ext cx="7992888" cy="3891422"/>
          </a:xfrm>
          <a:prstGeom prst="rect">
            <a:avLst/>
          </a:prstGeom>
        </p:spPr>
      </p:pic>
      <p:sp>
        <p:nvSpPr>
          <p:cNvPr id="4" name="Schemat blokowy: proces 3"/>
          <p:cNvSpPr/>
          <p:nvPr/>
        </p:nvSpPr>
        <p:spPr>
          <a:xfrm rot="10800000">
            <a:off x="7112976" y="2180882"/>
            <a:ext cx="747345" cy="412775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112975" y="3212976"/>
            <a:ext cx="12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6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454458" y="3212976"/>
            <a:ext cx="12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6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283716" y="2975291"/>
            <a:ext cx="12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5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590819" y="2987119"/>
            <a:ext cx="12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5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706055" y="3741904"/>
            <a:ext cx="12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81313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95280" y="6308640"/>
            <a:ext cx="2233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pl-PL" sz="3400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50" name="Picture 18" descr="SIW_KUL_logo_pl"/>
          <p:cNvPicPr/>
          <p:nvPr/>
        </p:nvPicPr>
        <p:blipFill>
          <a:blip r:embed="rId2"/>
          <a:stretch/>
        </p:blipFill>
        <p:spPr>
          <a:xfrm>
            <a:off x="395280" y="33336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D82DBC-65D3-4DB5-94D0-7556C5A5902F}"/>
              </a:ext>
            </a:extLst>
          </p:cNvPr>
          <p:cNvSpPr/>
          <p:nvPr/>
        </p:nvSpPr>
        <p:spPr>
          <a:xfrm>
            <a:off x="1043608" y="1916832"/>
            <a:ext cx="727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Absolwenci </a:t>
            </a:r>
            <a:r>
              <a:rPr lang="pl-PL" sz="2400" spc="-1" dirty="0" err="1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WPPKiA</a:t>
            </a:r>
            <a:r>
              <a:rPr lang="pl-PL" sz="2400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KUL przystępujący do egzaminów wstępnych na aplikacje korporacyjne w 2018 r.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84084"/>
              </p:ext>
            </p:extLst>
          </p:nvPr>
        </p:nvGraphicFramePr>
        <p:xfrm>
          <a:off x="971600" y="3501008"/>
          <a:ext cx="727280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95265753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612695338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364948923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Absolwenci</a:t>
                      </a:r>
                    </a:p>
                    <a:p>
                      <a:pPr algn="ctr"/>
                      <a:r>
                        <a:rPr lang="pl-P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Absolwenci</a:t>
                      </a:r>
                      <a:r>
                        <a:rPr lang="pl-PL" baseline="0" dirty="0"/>
                        <a:t> 2018 przystępujący do egzaminu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Absolwenci z lat poprzedzających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56229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1442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95280" y="6308640"/>
            <a:ext cx="2233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pl-PL" sz="3400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50" name="Picture 18" descr="SIW_KUL_logo_pl"/>
          <p:cNvPicPr/>
          <p:nvPr/>
        </p:nvPicPr>
        <p:blipFill>
          <a:blip r:embed="rId2"/>
          <a:stretch/>
        </p:blipFill>
        <p:spPr>
          <a:xfrm>
            <a:off x="395280" y="33336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D82DBC-65D3-4DB5-94D0-7556C5A5902F}"/>
              </a:ext>
            </a:extLst>
          </p:cNvPr>
          <p:cNvSpPr/>
          <p:nvPr/>
        </p:nvSpPr>
        <p:spPr>
          <a:xfrm>
            <a:off x="791578" y="1931711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Zainteresowanie absolwentów </a:t>
            </a:r>
            <a:r>
              <a:rPr lang="pl-PL" sz="2400" spc="-1" dirty="0" err="1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WPPKiA</a:t>
            </a:r>
            <a:r>
              <a:rPr lang="pl-PL" sz="2400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KUL 2018 wg aplikacji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60595"/>
              </p:ext>
            </p:extLst>
          </p:nvPr>
        </p:nvGraphicFramePr>
        <p:xfrm>
          <a:off x="1043606" y="3263448"/>
          <a:ext cx="727280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9526575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5910941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12695338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3364948923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Aplikacja</a:t>
                      </a:r>
                      <a:r>
                        <a:rPr lang="pl-PL" baseline="0" dirty="0"/>
                        <a:t> adwokacka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Aplikacja radcowska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Aplikacja notarialna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Aplikacja komornicza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3556229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14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271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95280" y="6308640"/>
            <a:ext cx="223380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pl-PL" sz="3400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50" name="Picture 18" descr="SIW_KUL_logo_pl"/>
          <p:cNvPicPr/>
          <p:nvPr/>
        </p:nvPicPr>
        <p:blipFill>
          <a:blip r:embed="rId2"/>
          <a:stretch/>
        </p:blipFill>
        <p:spPr>
          <a:xfrm>
            <a:off x="395280" y="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D82DBC-65D3-4DB5-94D0-7556C5A5902F}"/>
              </a:ext>
            </a:extLst>
          </p:cNvPr>
          <p:cNvSpPr/>
          <p:nvPr/>
        </p:nvSpPr>
        <p:spPr>
          <a:xfrm>
            <a:off x="724933" y="1165205"/>
            <a:ext cx="8053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Absolwenci </a:t>
            </a:r>
            <a:r>
              <a:rPr lang="pl-PL" sz="2400" spc="-1" dirty="0" err="1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WPPKiA</a:t>
            </a:r>
            <a:r>
              <a:rPr lang="pl-PL" sz="2400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KUL 2018 wg miejsca przystąpienia do egzaminu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673854061"/>
              </p:ext>
            </p:extLst>
          </p:nvPr>
        </p:nvGraphicFramePr>
        <p:xfrm>
          <a:off x="713955" y="2060143"/>
          <a:ext cx="8064896" cy="426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56123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8" descr="SIW_KUL_logo_pl"/>
          <p:cNvPicPr/>
          <p:nvPr/>
        </p:nvPicPr>
        <p:blipFill>
          <a:blip r:embed="rId2"/>
          <a:stretch/>
        </p:blipFill>
        <p:spPr>
          <a:xfrm>
            <a:off x="107504" y="-10248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D82DBC-65D3-4DB5-94D0-7556C5A5902F}"/>
              </a:ext>
            </a:extLst>
          </p:cNvPr>
          <p:cNvSpPr/>
          <p:nvPr/>
        </p:nvSpPr>
        <p:spPr>
          <a:xfrm>
            <a:off x="2195736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Wyniki egzaminów wstępnych na aplikacje</a:t>
            </a:r>
          </a:p>
          <a:p>
            <a:pPr algn="ctr"/>
            <a:r>
              <a:rPr lang="pl-PL" sz="16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korporacyjne w 2018 r. (wg ogólnej liczby zdających)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40436"/>
              </p:ext>
            </p:extLst>
          </p:nvPr>
        </p:nvGraphicFramePr>
        <p:xfrm>
          <a:off x="539552" y="1124067"/>
          <a:ext cx="8352928" cy="5184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807">
                  <a:extLst>
                    <a:ext uri="{9D8B030D-6E8A-4147-A177-3AD203B41FA5}">
                      <a16:colId xmlns:a16="http://schemas.microsoft.com/office/drawing/2014/main" val="2444556239"/>
                    </a:ext>
                  </a:extLst>
                </a:gridCol>
                <a:gridCol w="2816658">
                  <a:extLst>
                    <a:ext uri="{9D8B030D-6E8A-4147-A177-3AD203B41FA5}">
                      <a16:colId xmlns:a16="http://schemas.microsoft.com/office/drawing/2014/main" val="1442276995"/>
                    </a:ext>
                  </a:extLst>
                </a:gridCol>
                <a:gridCol w="1669541">
                  <a:extLst>
                    <a:ext uri="{9D8B030D-6E8A-4147-A177-3AD203B41FA5}">
                      <a16:colId xmlns:a16="http://schemas.microsoft.com/office/drawing/2014/main" val="906297748"/>
                    </a:ext>
                  </a:extLst>
                </a:gridCol>
                <a:gridCol w="1670461">
                  <a:extLst>
                    <a:ext uri="{9D8B030D-6E8A-4147-A177-3AD203B41FA5}">
                      <a16:colId xmlns:a16="http://schemas.microsoft.com/office/drawing/2014/main" val="4275100391"/>
                    </a:ext>
                  </a:extLst>
                </a:gridCol>
                <a:gridCol w="1670461">
                  <a:extLst>
                    <a:ext uri="{9D8B030D-6E8A-4147-A177-3AD203B41FA5}">
                      <a16:colId xmlns:a16="http://schemas.microsoft.com/office/drawing/2014/main" val="900911540"/>
                    </a:ext>
                  </a:extLst>
                </a:gridCol>
              </a:tblGrid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L.p.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Uczelnia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Przystąpili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Zdali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Procent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3580070423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Jagielloński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532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388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72,93%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3116318468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Łódzki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266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169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63,53%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1082265142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im Adama Mickiewicza w Poznaniu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402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251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62,43%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2329392210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Warszawski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729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423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58,02%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257009716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Gdański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348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195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56,03%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28514177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Szczeciński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254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142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55,90%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3784904193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Śląski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435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241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55,40%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3281905588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Wrocławski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596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319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53,52%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122936335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Kardynała Stefana Wyszyńskiego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326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162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49,69%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2015153760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Katolicki Uniwersytet Lubelski Jana Pawła II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302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150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49,66%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550735252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Marii Curie-Skłodowskiej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327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162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49,54%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3923258723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w Białymstoku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214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49,53%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2919276284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Warmińsko-Mazurski w Olsztynie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247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49,39%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1855000612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Mikołaja Kopernika w Toruniu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299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143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47,82%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1253973965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Uniwersytet Opolski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166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45,18%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209273781"/>
                  </a:ext>
                </a:extLst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Uniwersytet Rzeszowski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196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43,36%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954437381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Akademia Leona Koźmińskiego w Warszawie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223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37,21%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1978272608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Uczelnia Łazarskiego w Warszawie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250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32,8%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96" marR="61796" marT="0" marB="0" anchor="ctr" anchorCtr="1"/>
                </a:tc>
                <a:extLst>
                  <a:ext uri="{0D108BD9-81ED-4DB2-BD59-A6C34878D82A}">
                    <a16:rowId xmlns:a16="http://schemas.microsoft.com/office/drawing/2014/main" val="3728031041"/>
                  </a:ext>
                </a:extLst>
              </a:tr>
            </a:tbl>
          </a:graphicData>
        </a:graphic>
      </p:graphicFrame>
      <p:sp>
        <p:nvSpPr>
          <p:cNvPr id="7" name="CustomShape 1">
            <a:extLst>
              <a:ext uri="{FF2B5EF4-FFF2-40B4-BE49-F238E27FC236}">
                <a16:creationId xmlns:a16="http://schemas.microsoft.com/office/drawing/2014/main" id="{79DD2EF0-E02E-4F29-A6A8-75976C95EAEE}"/>
              </a:ext>
            </a:extLst>
          </p:cNvPr>
          <p:cNvSpPr/>
          <p:nvPr/>
        </p:nvSpPr>
        <p:spPr>
          <a:xfrm>
            <a:off x="0" y="6407104"/>
            <a:ext cx="22334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l-PL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70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8" descr="SIW_KUL_logo_pl"/>
          <p:cNvPicPr/>
          <p:nvPr/>
        </p:nvPicPr>
        <p:blipFill>
          <a:blip r:embed="rId2"/>
          <a:stretch/>
        </p:blipFill>
        <p:spPr>
          <a:xfrm>
            <a:off x="0" y="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D82DBC-65D3-4DB5-94D0-7556C5A5902F}"/>
              </a:ext>
            </a:extLst>
          </p:cNvPr>
          <p:cNvSpPr/>
          <p:nvPr/>
        </p:nvSpPr>
        <p:spPr>
          <a:xfrm>
            <a:off x="2123728" y="242601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Wyniki egzaminów wstępnych na aplikacje</a:t>
            </a:r>
          </a:p>
          <a:p>
            <a:pPr algn="ctr"/>
            <a:r>
              <a:rPr lang="pl-PL" sz="16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korporacyjne w 2018 r. (wg rocznika 2018) 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9BF2ED4F-F884-4B37-9093-49DE01BA6268}"/>
              </a:ext>
            </a:extLst>
          </p:cNvPr>
          <p:cNvSpPr txBox="1">
            <a:spLocks/>
          </p:cNvSpPr>
          <p:nvPr/>
        </p:nvSpPr>
        <p:spPr>
          <a:xfrm>
            <a:off x="1042914" y="2124994"/>
            <a:ext cx="6812836" cy="3229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3" name="Symbol zastępczy zawartości 4">
            <a:extLst>
              <a:ext uri="{FF2B5EF4-FFF2-40B4-BE49-F238E27FC236}">
                <a16:creationId xmlns:a16="http://schemas.microsoft.com/office/drawing/2014/main" id="{8AD61878-86CA-4FEC-A90D-FCB61A3C4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081560"/>
              </p:ext>
            </p:extLst>
          </p:nvPr>
        </p:nvGraphicFramePr>
        <p:xfrm>
          <a:off x="413793" y="1049321"/>
          <a:ext cx="8316414" cy="514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813"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09" marB="4570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przystąpili</a:t>
                      </a:r>
                    </a:p>
                  </a:txBody>
                  <a:tcPr marL="91447" marR="91447" marT="45709" marB="4570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zdali</a:t>
                      </a:r>
                    </a:p>
                  </a:txBody>
                  <a:tcPr marL="91447" marR="91447" marT="45709" marB="4570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zdawalności</a:t>
                      </a:r>
                    </a:p>
                  </a:txBody>
                  <a:tcPr marL="91447" marR="91447" marT="45709" marB="4570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Jagielloński w Krakowie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im. Adama Mickiewicza w Poznaniu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Gdański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Łódzki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Śląski w Katowicach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Warszawski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Szczeciński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4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Wrocławski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1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Katolicki Uniwersytet Lubelski Jana Pawła II </a:t>
                      </a:r>
                    </a:p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Lublinie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Marii Curie-Skłodowskiej w Lublinie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81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Kardynała Stefana Wyszyńskiego </a:t>
                      </a:r>
                    </a:p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Warszawie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Mikołaja Kopernika w Toruniu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Uniwersytet Warmińsko-Mazurski w Olsztynie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</a:p>
                  </a:txBody>
                  <a:tcPr marL="9526" marR="9526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CustomShape 1">
            <a:extLst>
              <a:ext uri="{FF2B5EF4-FFF2-40B4-BE49-F238E27FC236}">
                <a16:creationId xmlns:a16="http://schemas.microsoft.com/office/drawing/2014/main" id="{84BEA26E-AADD-4945-93F5-B771BA54292D}"/>
              </a:ext>
            </a:extLst>
          </p:cNvPr>
          <p:cNvSpPr/>
          <p:nvPr/>
        </p:nvSpPr>
        <p:spPr>
          <a:xfrm>
            <a:off x="324000" y="6308640"/>
            <a:ext cx="22334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l-PL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EFD01863-82F0-45D3-BCCA-7A80F80359B0}"/>
                  </a:ext>
                </a:extLst>
              </p14:cNvPr>
              <p14:cNvContentPartPr/>
              <p14:nvPr/>
            </p14:nvContentPartPr>
            <p14:xfrm>
              <a:off x="7589376" y="4370976"/>
              <a:ext cx="640440" cy="360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EFD01863-82F0-45D3-BCCA-7A80F8035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6376" y="4307976"/>
                <a:ext cx="76608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5175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C25F2-ECAC-4F8D-AC34-841C7FFB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4313"/>
            <a:ext cx="8229600" cy="7921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Statystyka zdawalności absolwentów 2018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A74A233-8B92-44B8-BD56-ED268E6CE95F}"/>
              </a:ext>
            </a:extLst>
          </p:cNvPr>
          <p:cNvSpPr txBox="1">
            <a:spLocks/>
          </p:cNvSpPr>
          <p:nvPr/>
        </p:nvSpPr>
        <p:spPr>
          <a:xfrm>
            <a:off x="466725" y="1484313"/>
            <a:ext cx="8229600" cy="4373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92869" name="Symbol zastępczy zawartości 2">
            <a:extLst>
              <a:ext uri="{FF2B5EF4-FFF2-40B4-BE49-F238E27FC236}">
                <a16:creationId xmlns:a16="http://schemas.microsoft.com/office/drawing/2014/main" id="{FEE941C2-0B70-496F-B958-4BC8291E0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8072"/>
            <a:ext cx="8229600" cy="363056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do egzaminów wstępnych w 2018 r. przystąpiło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3 034 </a:t>
            </a:r>
            <a:r>
              <a:rPr lang="pl-PL" altLang="pl-PL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absolwentów rocznika 2018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z </a:t>
            </a:r>
            <a:r>
              <a:rPr lang="pl-PL" altLang="pl-PL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36</a:t>
            </a:r>
            <a:r>
              <a:rPr lang="pl-PL" altLang="pl-PL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polskich uczelni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altLang="pl-PL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1 873 </a:t>
            </a:r>
            <a:r>
              <a:rPr lang="pl-PL" altLang="pl-PL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z nich uzyskało wynik pozytywny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altLang="pl-PL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średnia zdawalność wyniosła </a:t>
            </a:r>
            <a:r>
              <a:rPr lang="pl-PL" altLang="pl-PL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61,7%</a:t>
            </a:r>
          </a:p>
          <a:p>
            <a:pPr algn="ctr"/>
            <a:endParaRPr lang="pl-PL" altLang="pl-PL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altLang="pl-PL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ogólna zdawalność wyniosła  </a:t>
            </a:r>
            <a:r>
              <a:rPr lang="pl-PL" altLang="pl-PL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51,1%</a:t>
            </a: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D439C920-4D77-4AD4-B52C-91492B2C8F93}"/>
              </a:ext>
            </a:extLst>
          </p:cNvPr>
          <p:cNvSpPr/>
          <p:nvPr/>
        </p:nvSpPr>
        <p:spPr>
          <a:xfrm>
            <a:off x="324000" y="6308640"/>
            <a:ext cx="22334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l-PL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8" name="Picture 18" descr="SIW_KUL_logo_pl">
            <a:extLst>
              <a:ext uri="{FF2B5EF4-FFF2-40B4-BE49-F238E27FC236}">
                <a16:creationId xmlns:a16="http://schemas.microsoft.com/office/drawing/2014/main" id="{75875D7D-98A8-48FC-B332-966A80C60F4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95280" y="333360"/>
            <a:ext cx="3672000" cy="140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24000" y="6308640"/>
            <a:ext cx="22334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pl-PL" b="1" strike="noStrike" spc="-1" dirty="0">
                <a:solidFill>
                  <a:srgbClr val="003055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www.kul.pl</a:t>
            </a:r>
            <a:endParaRPr lang="pl-PL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pic>
        <p:nvPicPr>
          <p:cNvPr id="62" name="Picture 18" descr="SIW_KUL_logo_pl"/>
          <p:cNvPicPr/>
          <p:nvPr/>
        </p:nvPicPr>
        <p:blipFill>
          <a:blip r:embed="rId2"/>
          <a:stretch/>
        </p:blipFill>
        <p:spPr>
          <a:xfrm>
            <a:off x="324000" y="189000"/>
            <a:ext cx="3672000" cy="1409760"/>
          </a:xfrm>
          <a:prstGeom prst="rect">
            <a:avLst/>
          </a:prstGeom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F26251B-B087-425C-BA6E-A791729E1A26}"/>
              </a:ext>
            </a:extLst>
          </p:cNvPr>
          <p:cNvSpPr/>
          <p:nvPr/>
        </p:nvSpPr>
        <p:spPr>
          <a:xfrm>
            <a:off x="690208" y="1628800"/>
            <a:ext cx="7763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Zdawalność absolwentów </a:t>
            </a:r>
            <a:r>
              <a:rPr lang="pl-PL" sz="2000" b="1" spc="-1" dirty="0" err="1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WPPKiA</a:t>
            </a:r>
            <a:r>
              <a:rPr lang="pl-PL" sz="2000" b="1" spc="-1" dirty="0"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KUL z podziałem na aplikacje</a:t>
            </a:r>
            <a:endParaRPr lang="pl-PL" sz="20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40F2DA0-7026-4644-9A0E-373F68F0D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96472"/>
              </p:ext>
            </p:extLst>
          </p:nvPr>
        </p:nvGraphicFramePr>
        <p:xfrm>
          <a:off x="359530" y="2376444"/>
          <a:ext cx="8424937" cy="321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692">
                  <a:extLst>
                    <a:ext uri="{9D8B030D-6E8A-4147-A177-3AD203B41FA5}">
                      <a16:colId xmlns:a16="http://schemas.microsoft.com/office/drawing/2014/main" val="3935385659"/>
                    </a:ext>
                  </a:extLst>
                </a:gridCol>
                <a:gridCol w="1122530">
                  <a:extLst>
                    <a:ext uri="{9D8B030D-6E8A-4147-A177-3AD203B41FA5}">
                      <a16:colId xmlns:a16="http://schemas.microsoft.com/office/drawing/2014/main" val="2263013657"/>
                    </a:ext>
                  </a:extLst>
                </a:gridCol>
                <a:gridCol w="724726">
                  <a:extLst>
                    <a:ext uri="{9D8B030D-6E8A-4147-A177-3AD203B41FA5}">
                      <a16:colId xmlns:a16="http://schemas.microsoft.com/office/drawing/2014/main" val="3586211337"/>
                    </a:ext>
                  </a:extLst>
                </a:gridCol>
                <a:gridCol w="1358861">
                  <a:extLst>
                    <a:ext uri="{9D8B030D-6E8A-4147-A177-3AD203B41FA5}">
                      <a16:colId xmlns:a16="http://schemas.microsoft.com/office/drawing/2014/main" val="3650381279"/>
                    </a:ext>
                  </a:extLst>
                </a:gridCol>
                <a:gridCol w="724726">
                  <a:extLst>
                    <a:ext uri="{9D8B030D-6E8A-4147-A177-3AD203B41FA5}">
                      <a16:colId xmlns:a16="http://schemas.microsoft.com/office/drawing/2014/main" val="1227543921"/>
                    </a:ext>
                  </a:extLst>
                </a:gridCol>
                <a:gridCol w="1358861">
                  <a:extLst>
                    <a:ext uri="{9D8B030D-6E8A-4147-A177-3AD203B41FA5}">
                      <a16:colId xmlns:a16="http://schemas.microsoft.com/office/drawing/2014/main" val="1874084338"/>
                    </a:ext>
                  </a:extLst>
                </a:gridCol>
                <a:gridCol w="724726">
                  <a:extLst>
                    <a:ext uri="{9D8B030D-6E8A-4147-A177-3AD203B41FA5}">
                      <a16:colId xmlns:a16="http://schemas.microsoft.com/office/drawing/2014/main" val="2888709108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774170047"/>
                    </a:ext>
                  </a:extLst>
                </a:gridCol>
                <a:gridCol w="634136">
                  <a:extLst>
                    <a:ext uri="{9D8B030D-6E8A-4147-A177-3AD203B41FA5}">
                      <a16:colId xmlns:a16="http://schemas.microsoft.com/office/drawing/2014/main" val="394109561"/>
                    </a:ext>
                  </a:extLst>
                </a:gridCol>
              </a:tblGrid>
              <a:tr h="1070565">
                <a:tc>
                  <a:txBody>
                    <a:bodyPr/>
                    <a:lstStyle/>
                    <a:p>
                      <a:r>
                        <a:rPr lang="pl-PL" sz="1200" dirty="0"/>
                        <a:t>Rok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Aplikacja adwokacka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Aplikacja radcowska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Aplikacja notarialna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Aplikacja komornicza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897181"/>
                  </a:ext>
                </a:extLst>
              </a:tr>
              <a:tr h="1070565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Zdali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Zdali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Zdali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Przystąpili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Zdali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81371836"/>
                  </a:ext>
                </a:extLst>
              </a:tr>
              <a:tr h="535283">
                <a:tc rowSpan="2">
                  <a:txBody>
                    <a:bodyPr/>
                    <a:lstStyle/>
                    <a:p>
                      <a:r>
                        <a:rPr lang="pl-PL" sz="1400" b="1" dirty="0"/>
                        <a:t>2018</a:t>
                      </a:r>
                    </a:p>
                  </a:txBody>
                  <a:tcPr vert="wordArtVert"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103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55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166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86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86636593"/>
                  </a:ext>
                </a:extLst>
              </a:tr>
              <a:tr h="5352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b="1" dirty="0"/>
                        <a:t>53,4%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pl-PL" sz="1800" b="1" dirty="0"/>
                        <a:t>51,8%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pl-PL" sz="1800" b="1" dirty="0"/>
                        <a:t>25,9%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pl-PL" sz="1800" b="1" dirty="0"/>
                        <a:t>33.3%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64495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0193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632</Words>
  <Application>Microsoft Office PowerPoint</Application>
  <PresentationFormat>Pokaz na ekranie (4:3)</PresentationFormat>
  <Paragraphs>319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Garamond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Statystyka zdawalności absolwentów 2018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Anna Kowalczyk</dc:creator>
  <cp:lastModifiedBy>Jotte</cp:lastModifiedBy>
  <cp:revision>119</cp:revision>
  <dcterms:created xsi:type="dcterms:W3CDTF">2016-06-16T15:44:39Z</dcterms:created>
  <dcterms:modified xsi:type="dcterms:W3CDTF">2019-03-03T20:36:42Z</dcterms:modified>
  <dc:language>pl-PL</dc:language>
</cp:coreProperties>
</file>