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txBox="1">
            <a:spLocks noGrp="1"/>
          </p:cNvSpPr>
          <p:nvPr>
            <p:ph type="ctrTitle"/>
          </p:nvPr>
        </p:nvSpPr>
        <p:spPr>
          <a:xfrm>
            <a:off x="685800" y="2130423"/>
            <a:ext cx="7772400" cy="1470026"/>
          </a:xfrm>
        </p:spPr>
        <p:txBody>
          <a:bodyPr/>
          <a:lstStyle>
            <a:lvl1pPr>
              <a:defRPr/>
            </a:lvl1pPr>
          </a:lstStyle>
          <a:p>
            <a:pPr lvl="0"/>
            <a:r>
              <a:rPr lang="pl-PL"/>
              <a:t>Kliknij, aby edytować styl</a:t>
            </a:r>
          </a:p>
        </p:txBody>
      </p:sp>
      <p:sp>
        <p:nvSpPr>
          <p:cNvPr id="3" name="Podtytuł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pl-PL"/>
              <a:t>Kliknij, aby edytować styl wzorca podtytułu</a:t>
            </a:r>
          </a:p>
        </p:txBody>
      </p:sp>
      <p:sp>
        <p:nvSpPr>
          <p:cNvPr id="4" name="Symbol zastępczy daty 3"/>
          <p:cNvSpPr txBox="1">
            <a:spLocks noGrp="1"/>
          </p:cNvSpPr>
          <p:nvPr>
            <p:ph type="dt" sz="half" idx="7"/>
          </p:nvPr>
        </p:nvSpPr>
        <p:spPr/>
        <p:txBody>
          <a:bodyPr/>
          <a:lstStyle>
            <a:lvl1pPr>
              <a:defRPr/>
            </a:lvl1pPr>
          </a:lstStyle>
          <a:p>
            <a:pPr lvl="0"/>
            <a:fld id="{E41070CF-0E96-4034-B094-A5F74B312DBA}" type="datetime1">
              <a:rPr lang="pl-PL"/>
              <a:pPr lvl="0"/>
              <a:t>29.05.2020</a:t>
            </a:fld>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1C047F2B-85D1-4E26-924B-8469364632AD}" type="slidenum">
              <a:rPr/>
              <a:pPr lvl="0"/>
              <a:t>‹#›</a:t>
            </a:fld>
            <a:endParaRPr lang="pl-PL"/>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fld id="{DD02FE77-67D4-4B7E-92A1-004757648AC2}" type="datetime1">
              <a:rPr lang="pl-PL"/>
              <a:pPr lvl="0"/>
              <a:t>29.05.2020</a:t>
            </a:fld>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839EF2AE-C28C-42C9-9D78-0A7E25EAE834}" type="slidenum">
              <a:rPr/>
              <a:pPr lvl="0"/>
              <a:t>‹#›</a:t>
            </a:fld>
            <a:endParaRPr lang="pl-P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txBox="1">
            <a:spLocks noGrp="1"/>
          </p:cNvSpPr>
          <p:nvPr>
            <p:ph type="title" orient="vert"/>
          </p:nvPr>
        </p:nvSpPr>
        <p:spPr>
          <a:xfrm>
            <a:off x="6629400" y="274640"/>
            <a:ext cx="2057400" cy="5851529"/>
          </a:xfrm>
        </p:spPr>
        <p:txBody>
          <a:bodyPr vert="eaVert"/>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fld id="{C6C77AA6-197E-4AF6-BA07-7F672EAA3AC2}" type="datetime1">
              <a:rPr lang="pl-PL"/>
              <a:pPr lvl="0"/>
              <a:t>29.05.2020</a:t>
            </a:fld>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CB65FDCA-CA0C-49B6-9F62-C4D8F7D5FC94}" type="slidenum">
              <a:rPr/>
              <a:pPr lvl="0"/>
              <a:t>‹#›</a:t>
            </a:fld>
            <a:endParaRPr lang="pl-P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fld id="{9DD3C83B-0E37-47DC-AA41-C6A7A85269EA}" type="datetime1">
              <a:rPr lang="pl-PL"/>
              <a:pPr lvl="0"/>
              <a:t>29.05.2020</a:t>
            </a:fld>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14ADC4B7-CF41-4F81-8783-DC0B8CFEB95A}" type="slidenum">
              <a:rPr/>
              <a:pPr lvl="0"/>
              <a:t>‹#›</a:t>
            </a:fld>
            <a:endParaRPr lang="pl-PL"/>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txBox="1">
            <a:spLocks noGrp="1"/>
          </p:cNvSpPr>
          <p:nvPr>
            <p:ph type="title"/>
          </p:nvPr>
        </p:nvSpPr>
        <p:spPr>
          <a:xfrm>
            <a:off x="722311" y="4406895"/>
            <a:ext cx="7772400" cy="1362071"/>
          </a:xfrm>
        </p:spPr>
        <p:txBody>
          <a:bodyPr anchor="t" anchorCtr="0"/>
          <a:lstStyle>
            <a:lvl1pPr algn="l">
              <a:defRPr sz="4000" b="1" cap="all"/>
            </a:lvl1pPr>
          </a:lstStyle>
          <a:p>
            <a:pPr lvl="0"/>
            <a:r>
              <a:rPr lang="pl-PL"/>
              <a:t>Kliknij, aby edytować styl</a:t>
            </a:r>
          </a:p>
        </p:txBody>
      </p:sp>
      <p:sp>
        <p:nvSpPr>
          <p:cNvPr id="3" name="Symbol zastępczy tekstu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pl-PL"/>
              <a:t>Kliknij, aby edytować style wzorca tekstu</a:t>
            </a:r>
          </a:p>
        </p:txBody>
      </p:sp>
      <p:sp>
        <p:nvSpPr>
          <p:cNvPr id="4" name="Symbol zastępczy daty 3"/>
          <p:cNvSpPr txBox="1">
            <a:spLocks noGrp="1"/>
          </p:cNvSpPr>
          <p:nvPr>
            <p:ph type="dt" sz="half" idx="7"/>
          </p:nvPr>
        </p:nvSpPr>
        <p:spPr/>
        <p:txBody>
          <a:bodyPr/>
          <a:lstStyle>
            <a:lvl1pPr>
              <a:defRPr/>
            </a:lvl1pPr>
          </a:lstStyle>
          <a:p>
            <a:pPr lvl="0"/>
            <a:fld id="{BCBFCA66-AF39-4D4E-A869-F3A940B632FC}" type="datetime1">
              <a:rPr lang="pl-PL"/>
              <a:pPr lvl="0"/>
              <a:t>29.05.2020</a:t>
            </a:fld>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65F759EE-8FE7-4DAA-B827-D59B058A0EAC}" type="slidenum">
              <a:rPr/>
              <a:pPr lvl="0"/>
              <a:t>‹#›</a:t>
            </a:fld>
            <a:endParaRPr lang="pl-PL"/>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txBox="1">
            <a:spLocks noGrp="1"/>
          </p:cNvSpPr>
          <p:nvPr>
            <p:ph type="dt" sz="half" idx="7"/>
          </p:nvPr>
        </p:nvSpPr>
        <p:spPr/>
        <p:txBody>
          <a:bodyPr/>
          <a:lstStyle>
            <a:lvl1pPr>
              <a:defRPr/>
            </a:lvl1pPr>
          </a:lstStyle>
          <a:p>
            <a:pPr lvl="0"/>
            <a:fld id="{C45C4FBB-BF89-4DFB-A6B6-5AA3F0BDA36C}" type="datetime1">
              <a:rPr lang="pl-PL"/>
              <a:pPr lvl="0"/>
              <a:t>29.05.2020</a:t>
            </a:fld>
            <a:endParaRPr lang="pl-PL"/>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3BDBA2A4-EF18-4679-A097-88DEF5AE3BDD}" type="slidenum">
              <a:rPr/>
              <a:pPr lvl="0"/>
              <a:t>‹#›</a:t>
            </a:fld>
            <a:endParaRPr lang="pl-P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tekstu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pl-PL"/>
              <a:t>Kliknij, aby edytować style wzorca tekstu</a:t>
            </a:r>
          </a:p>
        </p:txBody>
      </p:sp>
      <p:sp>
        <p:nvSpPr>
          <p:cNvPr id="4" name="Symbol zastępczy zawartości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pl-PL"/>
              <a:t>Kliknij, aby edytować style wzorca tekstu</a:t>
            </a:r>
          </a:p>
        </p:txBody>
      </p:sp>
      <p:sp>
        <p:nvSpPr>
          <p:cNvPr id="6" name="Symbol zastępczy zawartości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txBox="1">
            <a:spLocks noGrp="1"/>
          </p:cNvSpPr>
          <p:nvPr>
            <p:ph type="dt" sz="half" idx="7"/>
          </p:nvPr>
        </p:nvSpPr>
        <p:spPr/>
        <p:txBody>
          <a:bodyPr/>
          <a:lstStyle>
            <a:lvl1pPr>
              <a:defRPr/>
            </a:lvl1pPr>
          </a:lstStyle>
          <a:p>
            <a:pPr lvl="0"/>
            <a:fld id="{E338E012-75B9-4D9F-AAB7-9202D08E2D50}" type="datetime1">
              <a:rPr lang="pl-PL"/>
              <a:pPr lvl="0"/>
              <a:t>29.05.2020</a:t>
            </a:fld>
            <a:endParaRPr lang="pl-PL"/>
          </a:p>
        </p:txBody>
      </p:sp>
      <p:sp>
        <p:nvSpPr>
          <p:cNvPr id="8" name="Symbol zastępczy stopki 7"/>
          <p:cNvSpPr txBox="1">
            <a:spLocks noGrp="1"/>
          </p:cNvSpPr>
          <p:nvPr>
            <p:ph type="ftr" sz="quarter" idx="9"/>
          </p:nvPr>
        </p:nvSpPr>
        <p:spPr/>
        <p:txBody>
          <a:bodyPr/>
          <a:lstStyle>
            <a:lvl1pPr>
              <a:defRPr/>
            </a:lvl1pPr>
          </a:lstStyle>
          <a:p>
            <a:pPr lvl="0"/>
            <a:endParaRPr lang="pl-PL"/>
          </a:p>
        </p:txBody>
      </p:sp>
      <p:sp>
        <p:nvSpPr>
          <p:cNvPr id="9" name="Symbol zastępczy numeru slajdu 8"/>
          <p:cNvSpPr txBox="1">
            <a:spLocks noGrp="1"/>
          </p:cNvSpPr>
          <p:nvPr>
            <p:ph type="sldNum" sz="quarter" idx="8"/>
          </p:nvPr>
        </p:nvSpPr>
        <p:spPr/>
        <p:txBody>
          <a:bodyPr/>
          <a:lstStyle>
            <a:lvl1pPr>
              <a:defRPr/>
            </a:lvl1pPr>
          </a:lstStyle>
          <a:p>
            <a:pPr lvl="0"/>
            <a:fld id="{CB7E4A27-2456-422C-8665-9016C130BEB8}" type="slidenum">
              <a:rPr/>
              <a:pPr lvl="0"/>
              <a:t>‹#›</a:t>
            </a:fld>
            <a:endParaRPr lang="pl-P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daty 2"/>
          <p:cNvSpPr txBox="1">
            <a:spLocks noGrp="1"/>
          </p:cNvSpPr>
          <p:nvPr>
            <p:ph type="dt" sz="half" idx="7"/>
          </p:nvPr>
        </p:nvSpPr>
        <p:spPr/>
        <p:txBody>
          <a:bodyPr/>
          <a:lstStyle>
            <a:lvl1pPr>
              <a:defRPr/>
            </a:lvl1pPr>
          </a:lstStyle>
          <a:p>
            <a:pPr lvl="0"/>
            <a:fld id="{4D61C86A-518A-4C23-9764-31085FC37F81}" type="datetime1">
              <a:rPr lang="pl-PL"/>
              <a:pPr lvl="0"/>
              <a:t>29.05.2020</a:t>
            </a:fld>
            <a:endParaRPr lang="pl-PL"/>
          </a:p>
        </p:txBody>
      </p:sp>
      <p:sp>
        <p:nvSpPr>
          <p:cNvPr id="4" name="Symbol zastępczy stopki 3"/>
          <p:cNvSpPr txBox="1">
            <a:spLocks noGrp="1"/>
          </p:cNvSpPr>
          <p:nvPr>
            <p:ph type="ftr" sz="quarter" idx="9"/>
          </p:nvPr>
        </p:nvSpPr>
        <p:spPr/>
        <p:txBody>
          <a:bodyPr/>
          <a:lstStyle>
            <a:lvl1pPr>
              <a:defRPr/>
            </a:lvl1pPr>
          </a:lstStyle>
          <a:p>
            <a:pPr lvl="0"/>
            <a:endParaRPr lang="pl-PL"/>
          </a:p>
        </p:txBody>
      </p:sp>
      <p:sp>
        <p:nvSpPr>
          <p:cNvPr id="5" name="Symbol zastępczy numeru slajdu 4"/>
          <p:cNvSpPr txBox="1">
            <a:spLocks noGrp="1"/>
          </p:cNvSpPr>
          <p:nvPr>
            <p:ph type="sldNum" sz="quarter" idx="8"/>
          </p:nvPr>
        </p:nvSpPr>
        <p:spPr/>
        <p:txBody>
          <a:bodyPr/>
          <a:lstStyle>
            <a:lvl1pPr>
              <a:defRPr/>
            </a:lvl1pPr>
          </a:lstStyle>
          <a:p>
            <a:pPr lvl="0"/>
            <a:fld id="{8FE227A5-30CD-4918-8205-E7CDC24AFEB2}" type="slidenum">
              <a:rPr/>
              <a:pPr lvl="0"/>
              <a:t>‹#›</a:t>
            </a:fld>
            <a:endParaRPr lang="pl-P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txBox="1">
            <a:spLocks noGrp="1"/>
          </p:cNvSpPr>
          <p:nvPr>
            <p:ph type="dt" sz="half" idx="7"/>
          </p:nvPr>
        </p:nvSpPr>
        <p:spPr/>
        <p:txBody>
          <a:bodyPr/>
          <a:lstStyle>
            <a:lvl1pPr>
              <a:defRPr/>
            </a:lvl1pPr>
          </a:lstStyle>
          <a:p>
            <a:pPr lvl="0"/>
            <a:fld id="{350F67D4-8097-4157-9CB0-AA0EE313120C}" type="datetime1">
              <a:rPr lang="pl-PL"/>
              <a:pPr lvl="0"/>
              <a:t>29.05.2020</a:t>
            </a:fld>
            <a:endParaRPr lang="pl-PL"/>
          </a:p>
        </p:txBody>
      </p:sp>
      <p:sp>
        <p:nvSpPr>
          <p:cNvPr id="3" name="Symbol zastępczy stopki 2"/>
          <p:cNvSpPr txBox="1">
            <a:spLocks noGrp="1"/>
          </p:cNvSpPr>
          <p:nvPr>
            <p:ph type="ftr" sz="quarter" idx="9"/>
          </p:nvPr>
        </p:nvSpPr>
        <p:spPr/>
        <p:txBody>
          <a:bodyPr/>
          <a:lstStyle>
            <a:lvl1pPr>
              <a:defRPr/>
            </a:lvl1pPr>
          </a:lstStyle>
          <a:p>
            <a:pPr lvl="0"/>
            <a:endParaRPr lang="pl-PL"/>
          </a:p>
        </p:txBody>
      </p:sp>
      <p:sp>
        <p:nvSpPr>
          <p:cNvPr id="4" name="Symbol zastępczy numeru slajdu 3"/>
          <p:cNvSpPr txBox="1">
            <a:spLocks noGrp="1"/>
          </p:cNvSpPr>
          <p:nvPr>
            <p:ph type="sldNum" sz="quarter" idx="8"/>
          </p:nvPr>
        </p:nvSpPr>
        <p:spPr/>
        <p:txBody>
          <a:bodyPr/>
          <a:lstStyle>
            <a:lvl1pPr>
              <a:defRPr/>
            </a:lvl1pPr>
          </a:lstStyle>
          <a:p>
            <a:pPr lvl="0"/>
            <a:fld id="{F49E8CC4-45D5-472A-BD69-B911C359568A}" type="slidenum">
              <a:rPr/>
              <a:pPr lvl="0"/>
              <a:t>‹#›</a:t>
            </a:fld>
            <a:endParaRPr lang="pl-P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48"/>
            <a:ext cx="3008311" cy="1162046"/>
          </a:xfrm>
        </p:spPr>
        <p:txBody>
          <a:bodyPr anchor="b" anchorCtr="0"/>
          <a:lstStyle>
            <a:lvl1pPr algn="l">
              <a:defRPr sz="2000" b="1"/>
            </a:lvl1pPr>
          </a:lstStyle>
          <a:p>
            <a:pPr lvl="0"/>
            <a:r>
              <a:rPr lang="pl-PL"/>
              <a:t>Kliknij, aby edytować styl</a:t>
            </a:r>
          </a:p>
        </p:txBody>
      </p:sp>
      <p:sp>
        <p:nvSpPr>
          <p:cNvPr id="3" name="Symbol zastępczy zawartości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pl-PL"/>
              <a:t>Kliknij, aby edytować style wzorca tekstu</a:t>
            </a:r>
          </a:p>
        </p:txBody>
      </p:sp>
      <p:sp>
        <p:nvSpPr>
          <p:cNvPr id="5" name="Symbol zastępczy daty 4"/>
          <p:cNvSpPr txBox="1">
            <a:spLocks noGrp="1"/>
          </p:cNvSpPr>
          <p:nvPr>
            <p:ph type="dt" sz="half" idx="7"/>
          </p:nvPr>
        </p:nvSpPr>
        <p:spPr/>
        <p:txBody>
          <a:bodyPr/>
          <a:lstStyle>
            <a:lvl1pPr>
              <a:defRPr/>
            </a:lvl1pPr>
          </a:lstStyle>
          <a:p>
            <a:pPr lvl="0"/>
            <a:fld id="{25CD044D-19F8-44F7-9349-8643A4CC1EC0}" type="datetime1">
              <a:rPr lang="pl-PL"/>
              <a:pPr lvl="0"/>
              <a:t>29.05.2020</a:t>
            </a:fld>
            <a:endParaRPr lang="pl-PL"/>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19D510E6-46AB-4DA6-881B-16193F7DF532}" type="slidenum">
              <a:rPr/>
              <a:pPr lvl="0"/>
              <a:t>‹#›</a:t>
            </a:fld>
            <a:endParaRPr lang="pl-PL"/>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1792288" y="4800600"/>
            <a:ext cx="5486400" cy="566735"/>
          </a:xfrm>
        </p:spPr>
        <p:txBody>
          <a:bodyPr anchor="b" anchorCtr="0"/>
          <a:lstStyle>
            <a:lvl1pPr algn="l">
              <a:defRPr sz="2000" b="1"/>
            </a:lvl1pPr>
          </a:lstStyle>
          <a:p>
            <a:pPr lvl="0"/>
            <a:r>
              <a:rPr lang="pl-PL"/>
              <a:t>Kliknij, aby edytować styl</a:t>
            </a:r>
          </a:p>
        </p:txBody>
      </p:sp>
      <p:sp>
        <p:nvSpPr>
          <p:cNvPr id="3" name="Symbol zastępczy obrazu 2"/>
          <p:cNvSpPr txBox="1">
            <a:spLocks noGrp="1"/>
          </p:cNvSpPr>
          <p:nvPr>
            <p:ph type="pic" idx="1"/>
          </p:nvPr>
        </p:nvSpPr>
        <p:spPr>
          <a:xfrm>
            <a:off x="1792288" y="612776"/>
            <a:ext cx="5486400" cy="4114800"/>
          </a:xfrm>
        </p:spPr>
        <p:txBody>
          <a:bodyPr/>
          <a:lstStyle>
            <a:lvl1pPr marL="0" indent="0">
              <a:buNone/>
              <a:defRPr/>
            </a:lvl1pPr>
          </a:lstStyle>
          <a:p>
            <a:pPr lvl="0"/>
            <a:endParaRPr lang="pl-PL"/>
          </a:p>
        </p:txBody>
      </p:sp>
      <p:sp>
        <p:nvSpPr>
          <p:cNvPr id="4" name="Symbol zastępczy tekstu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pl-PL"/>
              <a:t>Kliknij, aby edytować style wzorca tekstu</a:t>
            </a:r>
          </a:p>
        </p:txBody>
      </p:sp>
      <p:sp>
        <p:nvSpPr>
          <p:cNvPr id="5" name="Symbol zastępczy daty 4"/>
          <p:cNvSpPr txBox="1">
            <a:spLocks noGrp="1"/>
          </p:cNvSpPr>
          <p:nvPr>
            <p:ph type="dt" sz="half" idx="7"/>
          </p:nvPr>
        </p:nvSpPr>
        <p:spPr/>
        <p:txBody>
          <a:bodyPr/>
          <a:lstStyle>
            <a:lvl1pPr>
              <a:defRPr/>
            </a:lvl1pPr>
          </a:lstStyle>
          <a:p>
            <a:pPr lvl="0"/>
            <a:fld id="{CBD5EBC7-F37A-4C14-8546-020DB085CA5F}" type="datetime1">
              <a:rPr lang="pl-PL"/>
              <a:pPr lvl="0"/>
              <a:t>29.05.2020</a:t>
            </a:fld>
            <a:endParaRPr lang="pl-PL"/>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09EC605E-8ABE-4476-ABC1-9ED3529975E2}" type="slidenum">
              <a:rPr/>
              <a:pPr lvl="0"/>
              <a:t>‹#›</a:t>
            </a:fld>
            <a:endParaRPr lang="pl-PL"/>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ymbol zastępczy tytułu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pl-PL"/>
              <a:t>Kliknij, aby edytować styl</a:t>
            </a:r>
          </a:p>
        </p:txBody>
      </p:sp>
      <p:sp>
        <p:nvSpPr>
          <p:cNvPr id="3" name="Symbol zastępczy tekstu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pl-PL" sz="1200" b="0" i="0" u="none" strike="noStrike" kern="1200" cap="none" spc="0" baseline="0">
                <a:solidFill>
                  <a:srgbClr val="898989"/>
                </a:solidFill>
                <a:uFillTx/>
                <a:latin typeface="Calibri"/>
              </a:defRPr>
            </a:lvl1pPr>
          </a:lstStyle>
          <a:p>
            <a:pPr lvl="0"/>
            <a:fld id="{B54367B9-A0E7-4EDC-9666-B47DD7137D3B}" type="datetime1">
              <a:rPr lang="pl-PL"/>
              <a:pPr lvl="0"/>
              <a:t>29.05.2020</a:t>
            </a:fld>
            <a:endParaRPr lang="pl-PL"/>
          </a:p>
        </p:txBody>
      </p:sp>
      <p:sp>
        <p:nvSpPr>
          <p:cNvPr id="5" name="Symbol zastępczy stopki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pl-PL" sz="1200" b="0" i="0" u="none" strike="noStrike" kern="1200" cap="none" spc="0" baseline="0">
                <a:solidFill>
                  <a:srgbClr val="898989"/>
                </a:solidFill>
                <a:uFillTx/>
                <a:latin typeface="Calibri"/>
              </a:defRPr>
            </a:lvl1pPr>
          </a:lstStyle>
          <a:p>
            <a:pPr lvl="0"/>
            <a:endParaRPr lang="pl-PL"/>
          </a:p>
        </p:txBody>
      </p:sp>
      <p:sp>
        <p:nvSpPr>
          <p:cNvPr id="6" name="Symbol zastępczy numeru slajdu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pl-PL" sz="1200" b="0" i="0" u="none" strike="noStrike" kern="1200" cap="none" spc="0" baseline="0">
                <a:solidFill>
                  <a:srgbClr val="898989"/>
                </a:solidFill>
                <a:uFillTx/>
                <a:latin typeface="Calibri"/>
              </a:defRPr>
            </a:lvl1pPr>
          </a:lstStyle>
          <a:p>
            <a:pPr lvl="0"/>
            <a:fld id="{324657DC-3C27-4514-9229-97854144B2C6}" type="slidenum">
              <a:rPr/>
              <a:pPr lvl="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ctr" defTabSz="914400" rtl="0" fontAlgn="auto" hangingPunct="1">
        <a:lnSpc>
          <a:spcPct val="100000"/>
        </a:lnSpc>
        <a:spcBef>
          <a:spcPts val="0"/>
        </a:spcBef>
        <a:spcAft>
          <a:spcPts val="0"/>
        </a:spcAft>
        <a:buNone/>
        <a:tabLst/>
        <a:defRPr lang="pl-PL"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pl-PL"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pl-PL"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pl-PL"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pl-PL"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pl-PL"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ip.legalis.pl/document-view.seam?documentId=mrswglrsgi2tiojtgmzta" TargetMode="External"/><Relationship Id="rId2" Type="http://schemas.openxmlformats.org/officeDocument/2006/relationships/hyperlink" Target="https://sip.legalis.pl/document-view.seam?documentId=mrswglrwguytanjyhay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lex.online.wolterskluwer.pl/WKPLOnline/index.rp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4640"/>
            <a:ext cx="8229600" cy="130027"/>
          </a:xfrm>
        </p:spPr>
        <p:txBody>
          <a:bodyPr/>
          <a:lstStyle/>
          <a:p>
            <a:pPr lvl="0"/>
            <a:r>
              <a:rPr lang="pl-PL" sz="4000"/>
              <a:t>Kazusy </a:t>
            </a:r>
          </a:p>
        </p:txBody>
      </p:sp>
      <p:sp>
        <p:nvSpPr>
          <p:cNvPr id="3" name="Symbol zastępczy zawartości 2"/>
          <p:cNvSpPr txBox="1">
            <a:spLocks noGrp="1"/>
          </p:cNvSpPr>
          <p:nvPr>
            <p:ph idx="1"/>
          </p:nvPr>
        </p:nvSpPr>
        <p:spPr>
          <a:xfrm>
            <a:off x="179515" y="548676"/>
            <a:ext cx="8856988" cy="5976664"/>
          </a:xfrm>
        </p:spPr>
        <p:txBody>
          <a:bodyPr/>
          <a:lstStyle/>
          <a:p>
            <a:pPr lvl="0" algn="just">
              <a:spcBef>
                <a:spcPts val="600"/>
              </a:spcBef>
            </a:pPr>
            <a:r>
              <a:rPr lang="pl-PL" sz="2400" dirty="0"/>
              <a:t>1) Krzysztof K. spieszył się do pracy. Postanowił wziąć rower sąsiada, choć nie uzyskał jego zgody. Jadąc rowerem, drogą podporządkowaną, Krzysztof K wymusił pierwszeństwo na skrzyżowaniu. Poruszający się samochodem osobowym, drogą główną, Adam S. został zmuszony do ostrego hamowania. Na szczęście nie doszło do zderzenia. Policjanci zatrzymali Krzysztofa K. i okazało się, że miał on we krwi 0,2 promila alkoholu. </a:t>
            </a:r>
            <a:r>
              <a:rPr lang="pl-PL" sz="2400" b="1" dirty="0"/>
              <a:t>Dokonaj prawno – karnej oceny zachowania Krzysztofa K.</a:t>
            </a:r>
          </a:p>
          <a:p>
            <a:pPr lvl="0" algn="just">
              <a:spcBef>
                <a:spcPts val="600"/>
              </a:spcBef>
            </a:pPr>
            <a:r>
              <a:rPr lang="pl-PL" sz="2400" dirty="0"/>
              <a:t> </a:t>
            </a:r>
          </a:p>
          <a:p>
            <a:pPr marL="0" lvl="0" indent="0" algn="just">
              <a:spcBef>
                <a:spcPts val="600"/>
              </a:spcBef>
              <a:buNone/>
            </a:pPr>
            <a:r>
              <a:rPr lang="pl-PL" sz="2400" b="1" dirty="0"/>
              <a:t>                          </a:t>
            </a:r>
            <a:endParaRPr lang="pl-PL"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4640"/>
            <a:ext cx="8229600" cy="562072"/>
          </a:xfrm>
        </p:spPr>
        <p:txBody>
          <a:bodyPr/>
          <a:lstStyle/>
          <a:p>
            <a:r>
              <a:rPr lang="pl-PL" dirty="0" smtClean="0"/>
              <a:t>Kazus 1 </a:t>
            </a:r>
            <a:endParaRPr lang="pl-PL" dirty="0"/>
          </a:p>
        </p:txBody>
      </p:sp>
      <p:sp>
        <p:nvSpPr>
          <p:cNvPr id="3" name="Symbol zastępczy zawartości 2"/>
          <p:cNvSpPr txBox="1">
            <a:spLocks noGrp="1"/>
          </p:cNvSpPr>
          <p:nvPr>
            <p:ph idx="1"/>
          </p:nvPr>
        </p:nvSpPr>
        <p:spPr>
          <a:xfrm>
            <a:off x="179512" y="980728"/>
            <a:ext cx="8784976" cy="5616624"/>
          </a:xfrm>
        </p:spPr>
        <p:txBody>
          <a:bodyPr/>
          <a:lstStyle/>
          <a:p>
            <a:r>
              <a:rPr lang="pl-PL" sz="1800" dirty="0" smtClean="0"/>
              <a:t>„postanowił wziąć rower sąsiada”  - 127 KW</a:t>
            </a:r>
          </a:p>
          <a:p>
            <a:r>
              <a:rPr lang="pl-PL" sz="1800" dirty="0"/>
              <a:t> </a:t>
            </a:r>
            <a:r>
              <a:rPr lang="pl-PL" sz="1800" b="1" dirty="0"/>
              <a:t>W przypadku wykroczenia unormowanego w tym przepisie sprawca używa cudzej rzeczy z zamiarem jej oddania, a więc nie ma na celu jej przywłaszczenia</a:t>
            </a:r>
            <a:r>
              <a:rPr lang="pl-PL" sz="1800" dirty="0"/>
              <a:t> (tak </a:t>
            </a:r>
            <a:r>
              <a:rPr lang="pl-PL" sz="1800" i="1" dirty="0"/>
              <a:t>M. Bojarski</a:t>
            </a:r>
            <a:r>
              <a:rPr lang="pl-PL" sz="1800" dirty="0"/>
              <a:t>, w: </a:t>
            </a:r>
            <a:r>
              <a:rPr lang="pl-PL" sz="1800" i="1" dirty="0"/>
              <a:t>M. Bojarski, W. Radecki</a:t>
            </a:r>
            <a:r>
              <a:rPr lang="pl-PL" sz="1800" dirty="0"/>
              <a:t>, Kodeks wykroczeń, 2016, s. 921; </a:t>
            </a:r>
            <a:r>
              <a:rPr lang="pl-PL" sz="1800" i="1" dirty="0"/>
              <a:t>M. Zbrojewska</a:t>
            </a:r>
            <a:r>
              <a:rPr lang="pl-PL" sz="1800" dirty="0"/>
              <a:t>, w: </a:t>
            </a:r>
            <a:r>
              <a:rPr lang="pl-PL" sz="1800" i="1" dirty="0"/>
              <a:t>T. Grzegorczyk</a:t>
            </a:r>
            <a:r>
              <a:rPr lang="pl-PL" sz="1800" dirty="0"/>
              <a:t>, Kodeks wykroczeń, 2013, s. 586; SN w wyr. z 23.11.2006 r., </a:t>
            </a:r>
            <a:r>
              <a:rPr lang="pl-PL" sz="1800" dirty="0">
                <a:hlinkClick r:id="rId2"/>
              </a:rPr>
              <a:t>II KK 186/06</a:t>
            </a:r>
            <a:r>
              <a:rPr lang="pl-PL" sz="1800" dirty="0"/>
              <a:t>, </a:t>
            </a:r>
            <a:r>
              <a:rPr lang="pl-PL" sz="1800" dirty="0" err="1"/>
              <a:t>OSNwSK</a:t>
            </a:r>
            <a:r>
              <a:rPr lang="pl-PL" sz="1800" dirty="0"/>
              <a:t> 2006, poz. 2247). Jeżeli sprawca, który obejmuje bezprawnie cudze mienie ruchome we własne faktyczne władanie i posługuje się nim jak własnym, nie działa w zamiarze przywłaszczenia tego mienia, lecz w innym zamiarze, to – zależnie od okoliczności sprawy – może odpowiadać na podstawie art. 127 § 1 KW, a o tym, w jakim zamiarze działa sprawca zaboru innej osobie cudzego mienia ruchomego, decydują wszystkie okoliczności danego wypadku w ich wzajemnym powiązaniu (tak SN w wyr. z 17.5.1962 r., </a:t>
            </a:r>
            <a:r>
              <a:rPr lang="pl-PL" sz="1800" dirty="0">
                <a:hlinkClick r:id="rId3"/>
              </a:rPr>
              <a:t>V K 162/62</a:t>
            </a:r>
            <a:r>
              <a:rPr lang="pl-PL" sz="1800" dirty="0"/>
              <a:t>, OSNKW 1963, Nr 5, poz. 85). W orzecznictwie trafnie wskazuje się, że za samowolnym użyciem rzeczy, a nie jej przywłaszczeniem, mogą przemawiać zabór rzeczy w rodzinie wspólnie zamieszkującej, jeżeli sprawca wyjaśnił, że zamierzał tę rzecz oddać po jej wykorzystaniu (zob. wyr. SA w Krakowie z 20.12.2001 r., II </a:t>
            </a:r>
            <a:r>
              <a:rPr lang="pl-PL" sz="1800" dirty="0" err="1"/>
              <a:t>AKa</a:t>
            </a:r>
            <a:r>
              <a:rPr lang="pl-PL" sz="1800" dirty="0"/>
              <a:t> 284/01, KZS 2002, Nr 1, poz. 16).</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600200"/>
            <a:ext cx="8229600" cy="4925144"/>
          </a:xfrm>
        </p:spPr>
        <p:txBody>
          <a:bodyPr/>
          <a:lstStyle/>
          <a:p>
            <a:r>
              <a:rPr lang="pl-PL" sz="2400" b="1" dirty="0"/>
              <a:t>Samowolność.</a:t>
            </a:r>
            <a:r>
              <a:rPr lang="pl-PL" sz="2400" dirty="0"/>
              <a:t> Wykroczenie unormowane w art. 127 § 1 KW polega na użyciu cudzej rzeczy ruchomej samowolnie. </a:t>
            </a:r>
            <a:r>
              <a:rPr lang="pl-PL" sz="2400" b="1" dirty="0"/>
              <a:t>Aby przyjąć, że w danym przypadku sprawca używa cudzej rzeczy w opisany sposób, osoba uprawniona nie może wyrazić na to zgody.</a:t>
            </a:r>
            <a:r>
              <a:rPr lang="pl-PL" sz="2400" dirty="0"/>
              <a:t> Wymienione pojęcie oznacza zatem użycie rzeczy bez wiedzy i zgody jej właściciela (tak </a:t>
            </a:r>
            <a:r>
              <a:rPr lang="pl-PL" sz="2400" i="1" dirty="0"/>
              <a:t>M. Bojarski</a:t>
            </a:r>
            <a:r>
              <a:rPr lang="pl-PL" sz="2400" dirty="0"/>
              <a:t>, w: </a:t>
            </a:r>
            <a:r>
              <a:rPr lang="pl-PL" sz="2400" i="1" dirty="0"/>
              <a:t>M. Bojarski, W. Radecki</a:t>
            </a:r>
            <a:r>
              <a:rPr lang="pl-PL" sz="2400" dirty="0"/>
              <a:t>, Kodeks wykroczeń, 2016, s. 921), a zgoda właściciela wyłącza odpowiedzialność za popełnienie wykroczenia określonego w art. 127 § 1 KW (tak </a:t>
            </a:r>
            <a:r>
              <a:rPr lang="pl-PL" sz="2400" i="1" dirty="0"/>
              <a:t>M. </a:t>
            </a:r>
            <a:r>
              <a:rPr lang="pl-PL" sz="2400" i="1" dirty="0" err="1"/>
              <a:t>Szwarczyk</a:t>
            </a:r>
            <a:r>
              <a:rPr lang="pl-PL" sz="2400" dirty="0"/>
              <a:t>, w: </a:t>
            </a:r>
            <a:r>
              <a:rPr lang="pl-PL" sz="2400" i="1" dirty="0"/>
              <a:t>T. Bojarski</a:t>
            </a:r>
            <a:r>
              <a:rPr lang="pl-PL" sz="2400" dirty="0"/>
              <a:t>, Kodeks wykroczeń, 2015, s. 499)</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40"/>
            <a:ext cx="8229600" cy="706088"/>
          </a:xfrm>
        </p:spPr>
        <p:txBody>
          <a:bodyPr/>
          <a:lstStyle/>
          <a:p>
            <a:r>
              <a:rPr lang="pl-PL" sz="3200" dirty="0" smtClean="0"/>
              <a:t/>
            </a:r>
            <a:br>
              <a:rPr lang="pl-PL" sz="3200" dirty="0" smtClean="0"/>
            </a:br>
            <a:r>
              <a:rPr lang="pl-PL" sz="3200" dirty="0" smtClean="0"/>
              <a:t>Wymusił pierwszeństwo … zmuszając Adama do gwałtownego hamowania – </a:t>
            </a:r>
            <a:br>
              <a:rPr lang="pl-PL" sz="3200" dirty="0" smtClean="0"/>
            </a:br>
            <a:endParaRPr lang="pl-PL" sz="3200" dirty="0"/>
          </a:p>
        </p:txBody>
      </p:sp>
      <p:sp>
        <p:nvSpPr>
          <p:cNvPr id="3" name="Symbol zastępczy zawartości 2"/>
          <p:cNvSpPr>
            <a:spLocks noGrp="1"/>
          </p:cNvSpPr>
          <p:nvPr>
            <p:ph idx="1"/>
          </p:nvPr>
        </p:nvSpPr>
        <p:spPr>
          <a:xfrm>
            <a:off x="179512" y="1196752"/>
            <a:ext cx="8784976" cy="5472608"/>
          </a:xfrm>
        </p:spPr>
        <p:txBody>
          <a:bodyPr/>
          <a:lstStyle/>
          <a:p>
            <a:r>
              <a:rPr lang="pl-PL" sz="2000" dirty="0" smtClean="0"/>
              <a:t>Od </a:t>
            </a:r>
            <a:r>
              <a:rPr lang="pl-PL" sz="2000" dirty="0"/>
              <a:t>nieudzielenia pierwszeństwa należy odróżnić wymuszenie pierwszeństwa, chociaż zachowanie zewnętrzne jest tożsame. Na różnice między tymi pojęciami zwrócił uwagę Sąd Najwyższy, wyjaśniając, że "nie każde nieudzielenie pierwszeństwa przejazdu ma postać wymuszenia, to ostatnie bowiem oznacza świadome wchodzenie w konflikt z zasadami ruchu drogowego, jest więc następstwem co najmniej nieumyślności, podczas gdy w konkretnym wypadku można mówić tylko o nieświadomym zajechaniu przez oskarżonego drogi motorowerowi, aczkolwiek zawinionym, bo wynikłym z niedostatecznego upewnienia się, czy droga jest wolna. Inaczej mówiąc, brak jest podstaw do przyjęcia, że oskarżony widział nadjeżdżającego motorowerzystę i nie udzielił mu świadomie pierwszeństwa przejazdu, chcąc go w ten sposób zmusić do zrezygnowania z tego pierwszeństwa albo licząc lekkomyślnie, że uda mu się przed nim przejechać, z prawidłowych natomiast ustaleń (...) wynika, że oskarżony przystąpił do skrętu i przecinania drogi mającej pierwszeństwo przejazdu bez dostatecznego upewnienia się, że nie nadjeżdża żaden pojazd" (wyr. SN z 16 lipca 1980 r. (w:) R.A. Stefański, </a:t>
            </a:r>
            <a:r>
              <a:rPr lang="pl-PL" sz="2000" i="1" dirty="0"/>
              <a:t>Przestępstwa </a:t>
            </a:r>
            <a:r>
              <a:rPr lang="pl-PL" sz="2000" i="1" dirty="0" err="1"/>
              <a:t>iwykroczenia</a:t>
            </a:r>
            <a:r>
              <a:rPr lang="pl-PL" sz="2000" i="1" dirty="0"/>
              <a:t>...</a:t>
            </a:r>
            <a:r>
              <a:rPr lang="pl-PL" sz="2000" dirty="0"/>
              <a:t>, poz. 282; wyr. SN z dnia 17 grudnia 1964 r., </a:t>
            </a:r>
            <a:r>
              <a:rPr lang="pl-PL" sz="2000" u="sng" dirty="0">
                <a:hlinkClick r:id="rId2"/>
              </a:rPr>
              <a:t>V K 773/64</a:t>
            </a:r>
            <a:r>
              <a:rPr lang="pl-PL" sz="2000" dirty="0"/>
              <a:t>, OSNKW 1965, nr 7, poz. 75, z glosą A. </a:t>
            </a:r>
            <a:r>
              <a:rPr lang="pl-PL" sz="2000" dirty="0" err="1"/>
              <a:t>Bachracha</a:t>
            </a:r>
            <a:r>
              <a:rPr lang="pl-PL" sz="2000" dirty="0"/>
              <a:t>, </a:t>
            </a:r>
            <a:r>
              <a:rPr lang="pl-PL" sz="2000" dirty="0" err="1"/>
              <a:t>OSPiKA</a:t>
            </a:r>
            <a:r>
              <a:rPr lang="pl-PL" sz="2000" dirty="0"/>
              <a:t> 1966, z. 7-8, poz. 182).</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sz="3600" dirty="0"/>
          </a:p>
        </p:txBody>
      </p:sp>
      <p:sp>
        <p:nvSpPr>
          <p:cNvPr id="3" name="Symbol zastępczy zawartości 2"/>
          <p:cNvSpPr>
            <a:spLocks noGrp="1"/>
          </p:cNvSpPr>
          <p:nvPr>
            <p:ph idx="1"/>
          </p:nvPr>
        </p:nvSpPr>
        <p:spPr/>
        <p:txBody>
          <a:bodyPr/>
          <a:lstStyle/>
          <a:p>
            <a:r>
              <a:rPr lang="pl-PL" dirty="0" smtClean="0"/>
              <a:t>Wymusił pierwszeństwo … zmuszając Adama do gwałtownego hamowania – 86  §  2 KW </a:t>
            </a:r>
          </a:p>
          <a:p>
            <a:r>
              <a:rPr lang="pl-PL" dirty="0" smtClean="0"/>
              <a:t>Prowadzenie roweru w stanie po użyciu alkoholu – 87  § 2 KW </a:t>
            </a:r>
            <a:endParaRPr lang="pl-PL" dirty="0"/>
          </a:p>
        </p:txBody>
      </p:sp>
    </p:spTree>
  </p:cSld>
  <p:clrMapOvr>
    <a:masterClrMapping/>
  </p:clrMapOvr>
  <p:transition/>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127</Words>
  <Application>Microsoft Office PowerPoint</Application>
  <PresentationFormat>Pokaz na ekranie (4:3)</PresentationFormat>
  <Paragraphs>12</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Motyw pakietu Office</vt:lpstr>
      <vt:lpstr>Kazusy </vt:lpstr>
      <vt:lpstr>Kazus 1 </vt:lpstr>
      <vt:lpstr>Slajd 3</vt:lpstr>
      <vt:lpstr> Wymusił pierwszeństwo … zmuszając Adama do gwałtownego hamowania –  </vt:lpstr>
      <vt:lpstr>Slajd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Kazusy</dc:title>
  <dc:creator>katedra</dc:creator>
  <cp:lastModifiedBy>48503599519</cp:lastModifiedBy>
  <cp:revision>3</cp:revision>
  <dcterms:created xsi:type="dcterms:W3CDTF">2018-05-17T07:49:14Z</dcterms:created>
  <dcterms:modified xsi:type="dcterms:W3CDTF">2020-05-29T15:19:37Z</dcterms:modified>
</cp:coreProperties>
</file>