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drawings/drawing9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drawings/drawing10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drawings/drawing11.xml" ContentType="application/vnd.openxmlformats-officedocument.drawingml.chartshapes+xml"/>
  <Override PartName="/ppt/charts/chart14.xml" ContentType="application/vnd.openxmlformats-officedocument.drawingml.chart+xml"/>
  <Override PartName="/ppt/drawings/drawing12.xml" ContentType="application/vnd.openxmlformats-officedocument.drawingml.chartshapes+xml"/>
  <Override PartName="/ppt/charts/chart15.xml" ContentType="application/vnd.openxmlformats-officedocument.drawingml.chart+xml"/>
  <Override PartName="/ppt/drawings/drawing13.xml" ContentType="application/vnd.openxmlformats-officedocument.drawingml.chartshapes+xml"/>
  <Override PartName="/ppt/charts/chart16.xml" ContentType="application/vnd.openxmlformats-officedocument.drawingml.chart+xml"/>
  <Override PartName="/ppt/drawings/drawing14.xml" ContentType="application/vnd.openxmlformats-officedocument.drawingml.chartshapes+xml"/>
  <Override PartName="/ppt/charts/chart17.xml" ContentType="application/vnd.openxmlformats-officedocument.drawingml.chart+xml"/>
  <Override PartName="/ppt/drawings/drawing15.xml" ContentType="application/vnd.openxmlformats-officedocument.drawingml.chartshapes+xml"/>
  <Override PartName="/ppt/charts/chart18.xml" ContentType="application/vnd.openxmlformats-officedocument.drawingml.chart+xml"/>
  <Override PartName="/ppt/drawings/drawing16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9.xml" ContentType="application/vnd.openxmlformats-officedocument.presentationml.notesSlide+xml"/>
  <Override PartName="/ppt/charts/chart22.xml" ContentType="application/vnd.openxmlformats-officedocument.drawingml.chart+xml"/>
  <Override PartName="/ppt/notesSlides/notesSlide10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drawings/drawing17.xml" ContentType="application/vnd.openxmlformats-officedocument.drawingml.chartshapes+xml"/>
  <Override PartName="/ppt/charts/chart26.xml" ContentType="application/vnd.openxmlformats-officedocument.drawingml.chart+xml"/>
  <Override PartName="/ppt/notesSlides/notesSlide11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12.xml" ContentType="application/vnd.openxmlformats-officedocument.presentationml.notesSl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drawings/drawing18.xml" ContentType="application/vnd.openxmlformats-officedocument.drawingml.chartshapes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drawings/drawing19.xml" ContentType="application/vnd.openxmlformats-officedocument.drawingml.chartshapes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drawings/drawing20.xml" ContentType="application/vnd.openxmlformats-officedocument.drawingml.chartshapes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drawings/drawing21.xml" ContentType="application/vnd.openxmlformats-officedocument.drawingml.chartshapes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drawings/drawing22.xml" ContentType="application/vnd.openxmlformats-officedocument.drawingml.chartshapes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9"/>
  </p:notesMasterIdLst>
  <p:handoutMasterIdLst>
    <p:handoutMasterId r:id="rId170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7" r:id="rId8"/>
    <p:sldId id="453" r:id="rId9"/>
    <p:sldId id="268" r:id="rId10"/>
    <p:sldId id="270" r:id="rId11"/>
    <p:sldId id="271" r:id="rId12"/>
    <p:sldId id="272" r:id="rId13"/>
    <p:sldId id="381" r:id="rId14"/>
    <p:sldId id="273" r:id="rId15"/>
    <p:sldId id="416" r:id="rId16"/>
    <p:sldId id="275" r:id="rId17"/>
    <p:sldId id="417" r:id="rId18"/>
    <p:sldId id="348" r:id="rId19"/>
    <p:sldId id="349" r:id="rId20"/>
    <p:sldId id="351" r:id="rId21"/>
    <p:sldId id="352" r:id="rId22"/>
    <p:sldId id="353" r:id="rId23"/>
    <p:sldId id="354" r:id="rId24"/>
    <p:sldId id="355" r:id="rId25"/>
    <p:sldId id="356" r:id="rId26"/>
    <p:sldId id="383" r:id="rId27"/>
    <p:sldId id="388" r:id="rId28"/>
    <p:sldId id="387" r:id="rId29"/>
    <p:sldId id="386" r:id="rId30"/>
    <p:sldId id="385" r:id="rId31"/>
    <p:sldId id="413" r:id="rId32"/>
    <p:sldId id="357" r:id="rId33"/>
    <p:sldId id="460" r:id="rId34"/>
    <p:sldId id="384" r:id="rId35"/>
    <p:sldId id="412" r:id="rId36"/>
    <p:sldId id="392" r:id="rId37"/>
    <p:sldId id="393" r:id="rId38"/>
    <p:sldId id="358" r:id="rId39"/>
    <p:sldId id="399" r:id="rId40"/>
    <p:sldId id="401" r:id="rId41"/>
    <p:sldId id="501" r:id="rId42"/>
    <p:sldId id="359" r:id="rId43"/>
    <p:sldId id="279" r:id="rId44"/>
    <p:sldId id="280" r:id="rId45"/>
    <p:sldId id="281" r:id="rId46"/>
    <p:sldId id="282" r:id="rId47"/>
    <p:sldId id="418" r:id="rId48"/>
    <p:sldId id="283" r:id="rId49"/>
    <p:sldId id="284" r:id="rId50"/>
    <p:sldId id="496" r:id="rId51"/>
    <p:sldId id="497" r:id="rId52"/>
    <p:sldId id="449" r:id="rId53"/>
    <p:sldId id="452" r:id="rId54"/>
    <p:sldId id="285" r:id="rId55"/>
    <p:sldId id="391" r:id="rId56"/>
    <p:sldId id="464" r:id="rId57"/>
    <p:sldId id="287" r:id="rId58"/>
    <p:sldId id="288" r:id="rId59"/>
    <p:sldId id="289" r:id="rId60"/>
    <p:sldId id="290" r:id="rId61"/>
    <p:sldId id="493" r:id="rId62"/>
    <p:sldId id="450" r:id="rId63"/>
    <p:sldId id="291" r:id="rId64"/>
    <p:sldId id="292" r:id="rId65"/>
    <p:sldId id="293" r:id="rId66"/>
    <p:sldId id="294" r:id="rId67"/>
    <p:sldId id="295" r:id="rId68"/>
    <p:sldId id="296" r:id="rId69"/>
    <p:sldId id="451" r:id="rId70"/>
    <p:sldId id="300" r:id="rId71"/>
    <p:sldId id="301" r:id="rId72"/>
    <p:sldId id="302" r:id="rId73"/>
    <p:sldId id="303" r:id="rId74"/>
    <p:sldId id="304" r:id="rId75"/>
    <p:sldId id="456" r:id="rId76"/>
    <p:sldId id="305" r:id="rId77"/>
    <p:sldId id="306" r:id="rId78"/>
    <p:sldId id="307" r:id="rId79"/>
    <p:sldId id="309" r:id="rId80"/>
    <p:sldId id="422" r:id="rId81"/>
    <p:sldId id="310" r:id="rId82"/>
    <p:sldId id="457" r:id="rId83"/>
    <p:sldId id="311" r:id="rId84"/>
    <p:sldId id="423" r:id="rId85"/>
    <p:sldId id="424" r:id="rId86"/>
    <p:sldId id="425" r:id="rId87"/>
    <p:sldId id="426" r:id="rId88"/>
    <p:sldId id="427" r:id="rId89"/>
    <p:sldId id="317" r:id="rId90"/>
    <p:sldId id="458" r:id="rId91"/>
    <p:sldId id="318" r:id="rId92"/>
    <p:sldId id="428" r:id="rId93"/>
    <p:sldId id="429" r:id="rId94"/>
    <p:sldId id="430" r:id="rId95"/>
    <p:sldId id="431" r:id="rId96"/>
    <p:sldId id="432" r:id="rId97"/>
    <p:sldId id="324" r:id="rId98"/>
    <p:sldId id="325" r:id="rId99"/>
    <p:sldId id="459" r:id="rId100"/>
    <p:sldId id="433" r:id="rId101"/>
    <p:sldId id="434" r:id="rId102"/>
    <p:sldId id="331" r:id="rId103"/>
    <p:sldId id="332" r:id="rId104"/>
    <p:sldId id="466" r:id="rId105"/>
    <p:sldId id="333" r:id="rId106"/>
    <p:sldId id="334" r:id="rId107"/>
    <p:sldId id="338" r:id="rId108"/>
    <p:sldId id="467" r:id="rId109"/>
    <p:sldId id="435" r:id="rId110"/>
    <p:sldId id="337" r:id="rId111"/>
    <p:sldId id="436" r:id="rId112"/>
    <p:sldId id="468" r:id="rId113"/>
    <p:sldId id="437" r:id="rId114"/>
    <p:sldId id="469" r:id="rId115"/>
    <p:sldId id="471" r:id="rId116"/>
    <p:sldId id="375" r:id="rId117"/>
    <p:sldId id="444" r:id="rId118"/>
    <p:sldId id="474" r:id="rId119"/>
    <p:sldId id="445" r:id="rId120"/>
    <p:sldId id="446" r:id="rId121"/>
    <p:sldId id="475" r:id="rId122"/>
    <p:sldId id="447" r:id="rId123"/>
    <p:sldId id="448" r:id="rId124"/>
    <p:sldId id="476" r:id="rId125"/>
    <p:sldId id="438" r:id="rId126"/>
    <p:sldId id="439" r:id="rId127"/>
    <p:sldId id="440" r:id="rId128"/>
    <p:sldId id="442" r:id="rId129"/>
    <p:sldId id="378" r:id="rId130"/>
    <p:sldId id="377" r:id="rId131"/>
    <p:sldId id="379" r:id="rId132"/>
    <p:sldId id="376" r:id="rId133"/>
    <p:sldId id="483" r:id="rId134"/>
    <p:sldId id="484" r:id="rId135"/>
    <p:sldId id="485" r:id="rId136"/>
    <p:sldId id="488" r:id="rId137"/>
    <p:sldId id="373" r:id="rId138"/>
    <p:sldId id="489" r:id="rId139"/>
    <p:sldId id="487" r:id="rId140"/>
    <p:sldId id="346" r:id="rId141"/>
    <p:sldId id="370" r:id="rId142"/>
    <p:sldId id="365" r:id="rId143"/>
    <p:sldId id="369" r:id="rId144"/>
    <p:sldId id="366" r:id="rId145"/>
    <p:sldId id="371" r:id="rId146"/>
    <p:sldId id="367" r:id="rId147"/>
    <p:sldId id="372" r:id="rId148"/>
    <p:sldId id="368" r:id="rId149"/>
    <p:sldId id="506" r:id="rId150"/>
    <p:sldId id="507" r:id="rId151"/>
    <p:sldId id="502" r:id="rId152"/>
    <p:sldId id="503" r:id="rId153"/>
    <p:sldId id="504" r:id="rId154"/>
    <p:sldId id="505" r:id="rId155"/>
    <p:sldId id="454" r:id="rId156"/>
    <p:sldId id="455" r:id="rId157"/>
    <p:sldId id="362" r:id="rId158"/>
    <p:sldId id="364" r:id="rId159"/>
    <p:sldId id="363" r:id="rId160"/>
    <p:sldId id="360" r:id="rId161"/>
    <p:sldId id="389" r:id="rId162"/>
    <p:sldId id="361" r:id="rId163"/>
    <p:sldId id="477" r:id="rId164"/>
    <p:sldId id="478" r:id="rId165"/>
    <p:sldId id="479" r:id="rId166"/>
    <p:sldId id="480" r:id="rId167"/>
    <p:sldId id="257" r:id="rId168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6F1B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0" autoAdjust="0"/>
    <p:restoredTop sz="93185" autoAdjust="0"/>
  </p:normalViewPr>
  <p:slideViewPr>
    <p:cSldViewPr>
      <p:cViewPr>
        <p:scale>
          <a:sx n="100" d="100"/>
          <a:sy n="100" d="100"/>
        </p:scale>
        <p:origin x="-552" y="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0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Arkusz_programu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Arkusz_programu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Arkusz_programu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Arkusz_programu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Arkusz_programu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Arkusz_programu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Arkusz_programu_Microsoft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Arkusz_programu_Microsoft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Arkusz_programu_Microsoft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Arkusz_programu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Arkusz_programu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Arkusz_programu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Arkusz_programu_Microsoft_Excel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Arkusz_programu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5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Arkusz_programu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1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Arkusz_programu_Microsoft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7.xlsx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Arkusz_programu_Microsoft_Excel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1.xlsx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package" Target="../embeddings/Arkusz_programu_Microsoft_Excel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9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Arkusz_programu_Microsoft_Excel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9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Arkusz_programu_Microsoft_Excel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73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Arkusz_programu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Arkusz_programu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5432098765432098E-3"/>
                  <c:y val="-1.02925960133782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3971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Arkusz1!$B$2</c:f>
              <c:numCache>
                <c:formatCode>General</c:formatCode>
                <c:ptCount val="1"/>
                <c:pt idx="0">
                  <c:v>3971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2002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Arkusz1!$C$2</c:f>
              <c:numCache>
                <c:formatCode>General</c:formatCode>
                <c:ptCount val="1"/>
                <c:pt idx="0">
                  <c:v>4881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Arkusz1!$D$2</c:f>
              <c:numCache>
                <c:formatCode>General</c:formatCode>
                <c:ptCount val="1"/>
                <c:pt idx="0">
                  <c:v>4406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Arkusz1!$E$2</c:f>
              <c:numCache>
                <c:formatCode>General</c:formatCode>
                <c:ptCount val="1"/>
                <c:pt idx="0">
                  <c:v>3723</c:v>
                </c:pt>
              </c:numCache>
            </c:numRef>
          </c:val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Arkusz1!$F$2</c:f>
              <c:numCache>
                <c:formatCode>General</c:formatCode>
                <c:ptCount val="1"/>
                <c:pt idx="0">
                  <c:v>4995</c:v>
                </c:pt>
              </c:numCache>
            </c:numRef>
          </c:val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Arkusz1!$G$2</c:f>
              <c:numCache>
                <c:formatCode>General</c:formatCode>
                <c:ptCount val="1"/>
                <c:pt idx="0">
                  <c:v>7505</c:v>
                </c:pt>
              </c:numCache>
            </c:numRef>
          </c:val>
        </c:ser>
        <c:ser>
          <c:idx val="6"/>
          <c:order val="6"/>
          <c:tx>
            <c:strRef>
              <c:f>Arkusz1!$H$1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Arkusz1!$H$2</c:f>
              <c:numCache>
                <c:formatCode>General</c:formatCode>
                <c:ptCount val="1"/>
                <c:pt idx="0">
                  <c:v>9506</c:v>
                </c:pt>
              </c:numCache>
            </c:numRef>
          </c:val>
        </c:ser>
        <c:ser>
          <c:idx val="7"/>
          <c:order val="7"/>
          <c:tx>
            <c:strRef>
              <c:f>Arkusz1!$I$1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</c:dPt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Arkusz1!$I$2</c:f>
              <c:numCache>
                <c:formatCode>General</c:formatCode>
                <c:ptCount val="1"/>
                <c:pt idx="0">
                  <c:v>12691</c:v>
                </c:pt>
              </c:numCache>
            </c:numRef>
          </c:val>
        </c:ser>
        <c:ser>
          <c:idx val="8"/>
          <c:order val="8"/>
          <c:tx>
            <c:strRef>
              <c:f>Arkusz1!$J$1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Arkusz1!$J$2</c:f>
              <c:numCache>
                <c:formatCode>General</c:formatCode>
                <c:ptCount val="1"/>
                <c:pt idx="0">
                  <c:v>14183</c:v>
                </c:pt>
              </c:numCache>
            </c:numRef>
          </c:val>
        </c:ser>
        <c:ser>
          <c:idx val="9"/>
          <c:order val="9"/>
          <c:tx>
            <c:strRef>
              <c:f>Arkusz1!$K$1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Arkusz1!$K$2</c:f>
              <c:numCache>
                <c:formatCode>General</c:formatCode>
                <c:ptCount val="1"/>
                <c:pt idx="0">
                  <c:v>9765</c:v>
                </c:pt>
              </c:numCache>
            </c:numRef>
          </c:val>
        </c:ser>
        <c:ser>
          <c:idx val="10"/>
          <c:order val="10"/>
          <c:tx>
            <c:strRef>
              <c:f>Arkusz1!$L$1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1.0802469135802469E-2"/>
                  <c:y val="-1.1023080768803466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11544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Arkusz1!$L$2</c:f>
              <c:numCache>
                <c:formatCode>General</c:formatCode>
                <c:ptCount val="1"/>
                <c:pt idx="0">
                  <c:v>11544</c:v>
                </c:pt>
              </c:numCache>
            </c:numRef>
          </c:val>
        </c:ser>
        <c:ser>
          <c:idx val="11"/>
          <c:order val="11"/>
          <c:tx>
            <c:strRef>
              <c:f>Arkusz1!$M$1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Arkusz1!$M$2</c:f>
              <c:numCache>
                <c:formatCode>General</c:formatCode>
                <c:ptCount val="1"/>
                <c:pt idx="0">
                  <c:v>11656</c:v>
                </c:pt>
              </c:numCache>
            </c:numRef>
          </c:val>
        </c:ser>
        <c:ser>
          <c:idx val="12"/>
          <c:order val="12"/>
          <c:tx>
            <c:strRef>
              <c:f>Arkusz1!$N$1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Arkusz1!$N$2</c:f>
              <c:numCache>
                <c:formatCode>General</c:formatCode>
                <c:ptCount val="1"/>
                <c:pt idx="0">
                  <c:v>10731</c:v>
                </c:pt>
              </c:numCache>
            </c:numRef>
          </c:val>
        </c:ser>
        <c:ser>
          <c:idx val="13"/>
          <c:order val="13"/>
          <c:tx>
            <c:strRef>
              <c:f>Arkusz1!$O$1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Arkusz1!$O$2</c:f>
              <c:numCache>
                <c:formatCode>General</c:formatCode>
                <c:ptCount val="1"/>
                <c:pt idx="0">
                  <c:v>9773</c:v>
                </c:pt>
              </c:numCache>
            </c:numRef>
          </c:val>
        </c:ser>
        <c:ser>
          <c:idx val="14"/>
          <c:order val="14"/>
          <c:tx>
            <c:strRef>
              <c:f>Arkusz1!$P$1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Arkusz1!$P$2</c:f>
              <c:numCache>
                <c:formatCode>General</c:formatCode>
                <c:ptCount val="1"/>
                <c:pt idx="0">
                  <c:v>8931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25147264"/>
        <c:axId val="25148800"/>
      </c:barChart>
      <c:dateAx>
        <c:axId val="251472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5148800"/>
        <c:crosses val="autoZero"/>
        <c:auto val="0"/>
        <c:lblOffset val="100"/>
        <c:baseTimeUnit val="days"/>
      </c:dateAx>
      <c:valAx>
        <c:axId val="25148800"/>
        <c:scaling>
          <c:orientation val="minMax"/>
          <c:max val="160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5147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aseline="0"/>
      </a:pPr>
      <a:endParaRPr lang="pl-PL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991711004258308E-2"/>
          <c:y val="9.3366207368465015E-2"/>
          <c:w val="0.54216884323934711"/>
          <c:h val="0.81326758526306997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2734823266091938"/>
                  <c:y val="6.0405901576701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UNIWERSYTET SZCZECIŃSKI</a:t>
                    </a:r>
                    <a:endParaRPr lang="pl-PL" dirty="0" smtClean="0"/>
                  </a:p>
                  <a:p>
                    <a:r>
                      <a:rPr lang="en-US" dirty="0" smtClean="0"/>
                      <a:t> 35</a:t>
                    </a:r>
                    <a:r>
                      <a:rPr lang="pl-PL" dirty="0" smtClean="0"/>
                      <a:t> OSÓB – 26,5%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- </c:separator>
            </c:dLbl>
            <c:dLbl>
              <c:idx val="1"/>
              <c:layout>
                <c:manualLayout>
                  <c:x val="1.2883982511546741E-2"/>
                  <c:y val="0.21862586295576095"/>
                </c:manualLayout>
              </c:layout>
              <c:tx>
                <c:rich>
                  <a:bodyPr/>
                  <a:lstStyle/>
                  <a:p>
                    <a:r>
                      <a:rPr lang="pl-PL" sz="1400" dirty="0" smtClean="0"/>
                      <a:t>UNIWERSYTET</a:t>
                    </a:r>
                  </a:p>
                  <a:p>
                    <a:r>
                      <a:rPr lang="pl-PL" sz="1400" dirty="0" smtClean="0"/>
                      <a:t>IM. MICKIEWICZA W POZNANIU </a:t>
                    </a:r>
                  </a:p>
                  <a:p>
                    <a:r>
                      <a:rPr lang="pl-PL" sz="1400" dirty="0" smtClean="0"/>
                      <a:t>34 OSOBY – 25,7%</a:t>
                    </a:r>
                    <a:endParaRPr lang="pl-PL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- </c:separator>
            </c:dLbl>
            <c:dLbl>
              <c:idx val="2"/>
              <c:layout>
                <c:manualLayout>
                  <c:x val="3.1617207727544311E-2"/>
                  <c:y val="-4.77025552352063E-2"/>
                </c:manualLayout>
              </c:layout>
              <c:tx>
                <c:rich>
                  <a:bodyPr/>
                  <a:lstStyle/>
                  <a:p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UNIWERSYTET ŁÓDZKI </a:t>
                    </a:r>
                    <a:r>
                      <a:rPr lang="pl-PL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–</a:t>
                    </a:r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28</a:t>
                    </a:r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 – 21,2%</a:t>
                    </a:r>
                    <a:endPara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5706508853292362E-2"/>
                  <c:y val="-4.5529437343459614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WYŻSZA SZKOŁA UMIEJĘTNOŚCI SPOŁECZNYCH W POZNANIU </a:t>
                    </a:r>
                  </a:p>
                  <a:p>
                    <a:r>
                      <a:rPr lang="pl-PL" dirty="0" smtClean="0"/>
                      <a:t>7 OSÓB – 5,3%</a:t>
                    </a:r>
                    <a:endParaRPr lang="pl-PL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- </c:separator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Arkusz1!$A$2:$A$17</c:f>
              <c:strCache>
                <c:ptCount val="16"/>
                <c:pt idx="0">
                  <c:v>Uniwersytet Szczeciński</c:v>
                </c:pt>
                <c:pt idx="1">
                  <c:v>Uniwersytet im. A. Mickiewicza w Poznaniu</c:v>
                </c:pt>
                <c:pt idx="2">
                  <c:v>Uniwersytet Łódzki</c:v>
                </c:pt>
                <c:pt idx="3">
                  <c:v>Wyższa Szkoła Umiejętności Społecznych</c:v>
                </c:pt>
                <c:pt idx="4">
                  <c:v>Uniwersytet M. Kopernika w Toruniu</c:v>
                </c:pt>
                <c:pt idx="5">
                  <c:v>Uniwersytet Warmińsko - Mazurski w Olsztynie</c:v>
                </c:pt>
                <c:pt idx="6">
                  <c:v>Uniwersytet Warszawski</c:v>
                </c:pt>
                <c:pt idx="7">
                  <c:v>Europejska Wyższa Szkoła Prawa i Administracji</c:v>
                </c:pt>
                <c:pt idx="8">
                  <c:v>Uniwersytet Wrocławski</c:v>
                </c:pt>
                <c:pt idx="9">
                  <c:v>Wyższa Szkoła Pedagogiki i Administarcji im. Mieszka I w Poznaniu</c:v>
                </c:pt>
                <c:pt idx="10">
                  <c:v>Uniwersytet Gdański</c:v>
                </c:pt>
                <c:pt idx="11">
                  <c:v>Katolicki Uniwersytet Lubelski</c:v>
                </c:pt>
                <c:pt idx="12">
                  <c:v>SWPS Uniwersytet Humanistycznospołeczny z siedzibą w Warszawie</c:v>
                </c:pt>
                <c:pt idx="13">
                  <c:v>Uczelnia Łazarskiego </c:v>
                </c:pt>
                <c:pt idx="14">
                  <c:v>Uniwersytet Jagielloński w Krakowie</c:v>
                </c:pt>
                <c:pt idx="15">
                  <c:v>Akademia Leona Koźmińskiego</c:v>
                </c:pt>
              </c:strCache>
            </c:strRef>
          </c:cat>
          <c:val>
            <c:numRef>
              <c:f>Arkusz1!$B$2:$B$17</c:f>
              <c:numCache>
                <c:formatCode>General</c:formatCode>
                <c:ptCount val="16"/>
                <c:pt idx="0">
                  <c:v>35</c:v>
                </c:pt>
                <c:pt idx="1">
                  <c:v>34</c:v>
                </c:pt>
                <c:pt idx="2">
                  <c:v>28</c:v>
                </c:pt>
                <c:pt idx="3">
                  <c:v>7</c:v>
                </c:pt>
                <c:pt idx="4">
                  <c:v>6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839093147356384E-2"/>
          <c:y val="6.7373679467654851E-2"/>
          <c:w val="0.61969589050436436"/>
          <c:h val="0.927635124251868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UNIWERSYTET SZCZECIŃSKI</a:t>
                    </a:r>
                    <a:endParaRPr lang="pl-PL" dirty="0" smtClean="0"/>
                  </a:p>
                  <a:p>
                    <a:r>
                      <a:rPr lang="en-US" dirty="0" smtClean="0"/>
                      <a:t>16</a:t>
                    </a:r>
                    <a:r>
                      <a:rPr lang="pl-PL" dirty="0" smtClean="0"/>
                      <a:t> OSÓB – 24,6%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- 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pl-PL" dirty="0" smtClean="0"/>
                      <a:t>UNIWERSYTET IM. A. MICKIEWICZA</a:t>
                    </a:r>
                  </a:p>
                  <a:p>
                    <a:r>
                      <a:rPr lang="pl-PL" dirty="0" smtClean="0"/>
                      <a:t>W POZNANIU </a:t>
                    </a:r>
                  </a:p>
                  <a:p>
                    <a:r>
                      <a:rPr lang="pl-PL" dirty="0" smtClean="0"/>
                      <a:t>15 OSÓB – 23,1%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- </c:separator>
            </c:dLbl>
            <c:dLbl>
              <c:idx val="2"/>
              <c:layout>
                <c:manualLayout>
                  <c:x val="0.10761489090817866"/>
                  <c:y val="-3.7286100724866524E-3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WYŻSZA SZKOŁA UMIEJĘTNOŚCI SPOŁECZNYCH W POZNANIU</a:t>
                    </a:r>
                  </a:p>
                  <a:p>
                    <a:r>
                      <a:rPr lang="pl-PL" dirty="0" smtClean="0"/>
                      <a:t>7 OSÓB – 10,7%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- </c:separator>
            </c:dLbl>
            <c:dLbl>
              <c:idx val="3"/>
              <c:layout>
                <c:manualLayout>
                  <c:x val="-3.9047856689758485E-2"/>
                  <c:y val="-2.6566500266168483E-2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SWPS </a:t>
                    </a:r>
                    <a:endParaRPr lang="pl-PL" dirty="0" smtClean="0"/>
                  </a:p>
                  <a:p>
                    <a:r>
                      <a:rPr lang="pl-PL" dirty="0" smtClean="0"/>
                      <a:t>6 OSÓB – 9,2%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- </c:separator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Arkusz1!$A$2:$A$16</c:f>
              <c:strCache>
                <c:ptCount val="15"/>
                <c:pt idx="0">
                  <c:v>Uniwersytet Szczeciński</c:v>
                </c:pt>
                <c:pt idx="1">
                  <c:v>Uniwersytet im. A. Mickiewicza w Poznaniu</c:v>
                </c:pt>
                <c:pt idx="2">
                  <c:v>Wyższa Szkoła Umiejętności Społecznych</c:v>
                </c:pt>
                <c:pt idx="3">
                  <c:v>SWPS Uniwersytet Humanistycznospołeczny z siedzibą w Warszawie</c:v>
                </c:pt>
                <c:pt idx="4">
                  <c:v>Uniwersytet Wrocławski</c:v>
                </c:pt>
                <c:pt idx="5">
                  <c:v>Uniwersytet M. Kopernika w Toruniu</c:v>
                </c:pt>
                <c:pt idx="6">
                  <c:v>Wyższa Szkoła Pedagogiki i Administarcji im. Mieszka I w Poznaniu</c:v>
                </c:pt>
                <c:pt idx="7">
                  <c:v>Uniwersytet Gdański</c:v>
                </c:pt>
                <c:pt idx="8">
                  <c:v>Akademia Leona Koźmińskiego</c:v>
                </c:pt>
                <c:pt idx="9">
                  <c:v>Katolicki Uniwersytet Lubelski</c:v>
                </c:pt>
                <c:pt idx="10">
                  <c:v>KUL Wydz. Zam. Nauk Prawnych i Ekonomicznych w Tomaszowie Lub.</c:v>
                </c:pt>
                <c:pt idx="11">
                  <c:v>KUL Wydz. Zam. Prawa i Nauk o Gospodarce w Stalowej Woli</c:v>
                </c:pt>
                <c:pt idx="12">
                  <c:v>Krakowska Akademia im. A. Frycza-Modrzewskiego</c:v>
                </c:pt>
                <c:pt idx="13">
                  <c:v>Uczelnia Łazarskiego </c:v>
                </c:pt>
                <c:pt idx="14">
                  <c:v>Uniwersytet W BIAŁYMSTOKU</c:v>
                </c:pt>
              </c:strCache>
            </c:strRef>
          </c:cat>
          <c:val>
            <c:numRef>
              <c:f>Arkusz1!$B$2:$B$18</c:f>
              <c:numCache>
                <c:formatCode>General</c:formatCode>
                <c:ptCount val="17"/>
                <c:pt idx="0">
                  <c:v>16</c:v>
                </c:pt>
                <c:pt idx="1">
                  <c:v>15</c:v>
                </c:pt>
                <c:pt idx="2">
                  <c:v>7</c:v>
                </c:pt>
                <c:pt idx="3">
                  <c:v>6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829042398180867E-3"/>
          <c:y val="5.6976694324945648E-2"/>
          <c:w val="0.62965226085990444"/>
          <c:h val="0.94302336695249678"/>
        </c:manualLayout>
      </c:layout>
      <c:pie3DChart>
        <c:varyColors val="1"/>
        <c:ser>
          <c:idx val="0"/>
          <c:order val="0"/>
          <c:explosion val="24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.12644601133182795"/>
                  <c:y val="-0.279208162733045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UNIWERSYTET WARSZAWSKI</a:t>
                    </a:r>
                    <a:endParaRPr lang="pl-PL" dirty="0" smtClean="0"/>
                  </a:p>
                  <a:p>
                    <a:r>
                      <a:rPr lang="en-US" dirty="0" smtClean="0"/>
                      <a:t>393</a:t>
                    </a:r>
                    <a:r>
                      <a:rPr lang="pl-PL" dirty="0" smtClean="0"/>
                      <a:t> OSOBY – 35,9% 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394509570397071E-2"/>
                  <c:y val="2.4372597881700989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UKSW W WARSZAWIE</a:t>
                    </a:r>
                    <a:r>
                      <a:rPr lang="pl-PL" baseline="0" dirty="0" smtClean="0"/>
                      <a:t> </a:t>
                    </a:r>
                  </a:p>
                  <a:p>
                    <a:r>
                      <a:rPr lang="pl-PL" dirty="0" smtClean="0"/>
                      <a:t>157 OSÓB  - 14,5%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12092391901019E-2"/>
                  <c:y val="-1.69078583203239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UCZELNIA ŁAZARSKIEGO</a:t>
                    </a:r>
                    <a:endParaRPr lang="pl-PL" dirty="0" smtClean="0"/>
                  </a:p>
                  <a:p>
                    <a:r>
                      <a:rPr lang="en-US" dirty="0" smtClean="0"/>
                      <a:t>92</a:t>
                    </a:r>
                    <a:r>
                      <a:rPr lang="pl-PL" dirty="0" smtClean="0"/>
                      <a:t> OSOBY – 8,4%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6259495521987173E-3"/>
                  <c:y val="6.133288794999853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AKADEMIA LEONA KOŹMIŃSKIEGO</a:t>
                    </a:r>
                    <a:endParaRPr lang="pl-PL" dirty="0" smtClean="0"/>
                  </a:p>
                  <a:p>
                    <a:r>
                      <a:rPr lang="en-US" dirty="0" smtClean="0"/>
                      <a:t>88</a:t>
                    </a:r>
                    <a:r>
                      <a:rPr lang="pl-PL" dirty="0" smtClean="0"/>
                      <a:t> OSÓB</a:t>
                    </a:r>
                    <a:r>
                      <a:rPr lang="pl-PL" baseline="0" dirty="0" smtClean="0"/>
                      <a:t> – 8%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4144021894264966E-2"/>
                  <c:y val="-0.10489776122427681"/>
                </c:manualLayout>
              </c:layout>
              <c:tx>
                <c:rich>
                  <a:bodyPr/>
                  <a:lstStyle/>
                  <a:p>
                    <a:r>
                      <a:rPr lang="pl-PL" smtClean="0"/>
                      <a:t>UMSC W LUBLINIE</a:t>
                    </a:r>
                  </a:p>
                  <a:p>
                    <a:r>
                      <a:rPr lang="pl-PL" smtClean="0"/>
                      <a:t>58 OSÓB – 5,3%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8067831995243127E-2"/>
                  <c:y val="-1.7665806249242494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pl-PL" sz="1200" dirty="0" smtClean="0"/>
                      <a:t>UNIWERSYTET JAGIELLOŃSKI W KRAKOWIE</a:t>
                    </a:r>
                  </a:p>
                  <a:p>
                    <a:pPr>
                      <a:defRPr sz="1200"/>
                    </a:pPr>
                    <a:r>
                      <a:rPr lang="pl-PL" sz="1200" dirty="0" smtClean="0"/>
                      <a:t>54 OSOBY – 4,9%</a:t>
                    </a:r>
                    <a:endParaRPr lang="pl-PL" sz="12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delete val="1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delete val="1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Arkusz2!$A$2:$A$31</c:f>
              <c:strCache>
                <c:ptCount val="30"/>
                <c:pt idx="0">
                  <c:v>Uniwersytet Warszawski</c:v>
                </c:pt>
                <c:pt idx="1">
                  <c:v>Uniwersytet Kard. S. Wyszyńskiego w Warszawie</c:v>
                </c:pt>
                <c:pt idx="2">
                  <c:v>Uczelnia Łazarskiego </c:v>
                </c:pt>
                <c:pt idx="3">
                  <c:v>Akademia Leona Koźmińskiego</c:v>
                </c:pt>
                <c:pt idx="4">
                  <c:v>Uniwersytet Marii Curie-Skłodowskiej w Lublinie </c:v>
                </c:pt>
                <c:pt idx="5">
                  <c:v>Uniwersytet Jagielloński w Krakowie</c:v>
                </c:pt>
                <c:pt idx="6">
                  <c:v>Katolicki Uniwersytet Lubelski</c:v>
                </c:pt>
                <c:pt idx="7">
                  <c:v>Uniwersytet M. Kopernika w Toruniu</c:v>
                </c:pt>
                <c:pt idx="8">
                  <c:v>Uniwersytet w Białymstoku</c:v>
                </c:pt>
                <c:pt idx="9">
                  <c:v>Uniwersytet Łódzki</c:v>
                </c:pt>
                <c:pt idx="10">
                  <c:v>Uniwersytet im. A. Mickiewicza w Poznaniu</c:v>
                </c:pt>
                <c:pt idx="11">
                  <c:v>Europejska Wyższa Szkoła Prawa i Administracji</c:v>
                </c:pt>
                <c:pt idx="12">
                  <c:v>Uniwersytet Wrocławski</c:v>
                </c:pt>
                <c:pt idx="13">
                  <c:v>Uniwersytet Warmińsko - Mazurski w Olsztynie</c:v>
                </c:pt>
                <c:pt idx="14">
                  <c:v>Uczelnia Techniczno - Handlowa im. H. Chodkowskiej</c:v>
                </c:pt>
                <c:pt idx="15">
                  <c:v>Uniwersytet Gdański</c:v>
                </c:pt>
                <c:pt idx="16">
                  <c:v>Wyższa Szkoła Menedżerska w Warszawie</c:v>
                </c:pt>
                <c:pt idx="17">
                  <c:v>SWPS Uniwersytet Humanistycznospołeczny z siedzibą w Warszawie</c:v>
                </c:pt>
                <c:pt idx="18">
                  <c:v>Uniwersytet Rzeszowski</c:v>
                </c:pt>
                <c:pt idx="19">
                  <c:v>Uniwersytet Śląski w Katowicach</c:v>
                </c:pt>
                <c:pt idx="20">
                  <c:v>Krakowska Akademia im. A. Frycza-Modrzewskiego</c:v>
                </c:pt>
                <c:pt idx="21">
                  <c:v>Wyższa Szkoła Prawa i Administracji w Przemyślu</c:v>
                </c:pt>
                <c:pt idx="22">
                  <c:v>Prywatna Wyższa Szkoła Nauk Społecznych, Komputerowych i Medycznych z siedzibą w Warszawie</c:v>
                </c:pt>
                <c:pt idx="23">
                  <c:v>Wyższa Szkoła Finansów i Zarządzania w Warszawie</c:v>
                </c:pt>
                <c:pt idx="24">
                  <c:v>Uniwersytet Szczeciński</c:v>
                </c:pt>
                <c:pt idx="25">
                  <c:v>KUL Wydz. Zam. Nauk Prawnych i Ekonomicznych w Tomaszowie Lub.</c:v>
                </c:pt>
                <c:pt idx="26">
                  <c:v>KUL Wydz. Zam. Prawa i Nauk o Gospodarce w Stalowej Woli</c:v>
                </c:pt>
                <c:pt idx="27">
                  <c:v>Wyższa Szkoła Administracji i Biznesu im. E. Kwiatkowskiego w Gdyni</c:v>
                </c:pt>
                <c:pt idx="28">
                  <c:v>Wyższa Szkoła Ekonomii, Prawa i Nauk Medycznych im. prof. E. Lipińskiego w Kielcach</c:v>
                </c:pt>
                <c:pt idx="29">
                  <c:v>uczelnie zagraniczne</c:v>
                </c:pt>
              </c:strCache>
            </c:strRef>
          </c:cat>
          <c:val>
            <c:numRef>
              <c:f>Arkusz2!$B$2:$B$31</c:f>
              <c:numCache>
                <c:formatCode>General</c:formatCode>
                <c:ptCount val="30"/>
                <c:pt idx="0">
                  <c:v>393</c:v>
                </c:pt>
                <c:pt idx="1">
                  <c:v>157</c:v>
                </c:pt>
                <c:pt idx="2">
                  <c:v>92</c:v>
                </c:pt>
                <c:pt idx="3">
                  <c:v>88</c:v>
                </c:pt>
                <c:pt idx="4">
                  <c:v>58</c:v>
                </c:pt>
                <c:pt idx="5">
                  <c:v>54</c:v>
                </c:pt>
                <c:pt idx="6">
                  <c:v>28</c:v>
                </c:pt>
                <c:pt idx="7">
                  <c:v>26</c:v>
                </c:pt>
                <c:pt idx="8">
                  <c:v>24</c:v>
                </c:pt>
                <c:pt idx="9">
                  <c:v>20</c:v>
                </c:pt>
                <c:pt idx="10">
                  <c:v>20</c:v>
                </c:pt>
                <c:pt idx="11">
                  <c:v>19</c:v>
                </c:pt>
                <c:pt idx="12">
                  <c:v>18</c:v>
                </c:pt>
                <c:pt idx="13">
                  <c:v>17</c:v>
                </c:pt>
                <c:pt idx="14">
                  <c:v>15</c:v>
                </c:pt>
                <c:pt idx="15">
                  <c:v>15</c:v>
                </c:pt>
                <c:pt idx="16">
                  <c:v>8</c:v>
                </c:pt>
                <c:pt idx="17">
                  <c:v>7</c:v>
                </c:pt>
                <c:pt idx="18">
                  <c:v>5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3</c:v>
                </c:pt>
                <c:pt idx="23">
                  <c:v>3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1</c:v>
                </c:pt>
                <c:pt idx="29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543409155255152E-4"/>
          <c:y val="5.6976633047503243E-2"/>
          <c:w val="0.62965226085990444"/>
          <c:h val="0.94302336695249678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4.4227836691980459E-2"/>
                  <c:y val="-0.2538181798245656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UNIWERSYTET WARSZAWSKI</a:t>
                    </a:r>
                    <a:endParaRPr lang="pl-PL" dirty="0" smtClean="0"/>
                  </a:p>
                  <a:p>
                    <a:r>
                      <a:rPr lang="en-US" dirty="0" smtClean="0"/>
                      <a:t>394</a:t>
                    </a:r>
                    <a:r>
                      <a:rPr lang="pl-PL" dirty="0" smtClean="0"/>
                      <a:t> OSOBY – 30,7%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394905046392694E-2"/>
                  <c:y val="-0.11543129900056998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pl-PL" sz="1400" dirty="0" smtClean="0"/>
                      <a:t>UKSW
174 OSOBY – 13,6%</a:t>
                    </a:r>
                    <a:endParaRPr lang="pl-PL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2.499240675767209E-2"/>
                  <c:y val="3.50384975282987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UCZELNIA ŁAZARSKIEGO 
145</a:t>
                    </a:r>
                    <a:r>
                      <a:rPr lang="pl-PL" dirty="0" smtClean="0"/>
                      <a:t> OSÓB – 11,3%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3.4764058473789654E-2"/>
                  <c:y val="-1.45274984722581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AKADEMIA KOŹMIŃSKIEGO
69</a:t>
                    </a:r>
                    <a:r>
                      <a:rPr lang="pl-PL" dirty="0" smtClean="0"/>
                      <a:t> OSÓB – 5,4%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1.0378551128727633E-3"/>
                  <c:y val="-2.5471632168712042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KUL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63</a:t>
                    </a:r>
                    <a:r>
                      <a:rPr lang="pl-PL" dirty="0" smtClean="0"/>
                      <a:t> OSOBY</a:t>
                    </a:r>
                  </a:p>
                  <a:p>
                    <a:r>
                      <a:rPr lang="pl-PL" dirty="0" smtClean="0"/>
                      <a:t>4,9%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2.9363560858829307E-2"/>
                  <c:y val="-3.2552600626839186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UMCS </a:t>
                    </a:r>
                    <a:r>
                      <a:rPr lang="pl-PL" dirty="0"/>
                      <a:t>
</a:t>
                    </a:r>
                    <a:r>
                      <a:rPr lang="pl-PL" dirty="0" smtClean="0"/>
                      <a:t>57 OSÓB</a:t>
                    </a:r>
                  </a:p>
                  <a:p>
                    <a:r>
                      <a:rPr lang="pl-PL" dirty="0" smtClean="0"/>
                      <a:t>4,4%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2.9331530367593565E-2"/>
                  <c:y val="-2.6795642474924181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UJ</a:t>
                    </a:r>
                    <a:r>
                      <a:rPr lang="pl-PL" dirty="0"/>
                      <a:t>
</a:t>
                    </a:r>
                    <a:r>
                      <a:rPr lang="pl-PL" dirty="0" smtClean="0"/>
                      <a:t>55 OSÓB </a:t>
                    </a:r>
                  </a:p>
                  <a:p>
                    <a:r>
                      <a:rPr lang="pl-PL" dirty="0" smtClean="0"/>
                      <a:t>4,3%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1.4759000792026692E-2"/>
                  <c:y val="-1.4660251945729284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UMK</a:t>
                    </a:r>
                  </a:p>
                  <a:p>
                    <a:r>
                      <a:rPr lang="pl-PL" dirty="0" smtClean="0"/>
                      <a:t>49 OSÓB</a:t>
                    </a:r>
                  </a:p>
                  <a:p>
                    <a:r>
                      <a:rPr lang="pl-PL" dirty="0" smtClean="0"/>
                      <a:t>3,8%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Arkusz2!$A$2:$A$31</c:f>
              <c:strCache>
                <c:ptCount val="30"/>
                <c:pt idx="0">
                  <c:v>Uniwersytet Warszawski</c:v>
                </c:pt>
                <c:pt idx="1">
                  <c:v>Uniwersytet Kard. S. Wyszyńskiego w Warszawie</c:v>
                </c:pt>
                <c:pt idx="2">
                  <c:v>Uczelnia Łazarskiego </c:v>
                </c:pt>
                <c:pt idx="3">
                  <c:v>Akademia Leona Koźmińskiego</c:v>
                </c:pt>
                <c:pt idx="4">
                  <c:v>Katolicki Uniwersytet Lubelski</c:v>
                </c:pt>
                <c:pt idx="5">
                  <c:v>Uniwersytet Marii Curie-Skłodowskiej w Lublinie </c:v>
                </c:pt>
                <c:pt idx="6">
                  <c:v>Uniwersytet Jagielloński w Krakowie</c:v>
                </c:pt>
                <c:pt idx="7">
                  <c:v>Uniwersytet M. Kopernika w Toruniu</c:v>
                </c:pt>
                <c:pt idx="8">
                  <c:v>Europejska Wyższa Szkoła Prawa i Administracji</c:v>
                </c:pt>
                <c:pt idx="9">
                  <c:v>Uniwersytet w Białymstoku</c:v>
                </c:pt>
                <c:pt idx="10">
                  <c:v>Uniwersytet Łódzki</c:v>
                </c:pt>
                <c:pt idx="11">
                  <c:v>Uniwersytet Warmińsko - Mazurski w Olsztynie</c:v>
                </c:pt>
                <c:pt idx="12">
                  <c:v>SWPS Uniwersytet Humanistycznospołeczny z siedzibą w Warszawie</c:v>
                </c:pt>
                <c:pt idx="13">
                  <c:v>Uniwersytet im. A. Mickiewicza w Poznaniu</c:v>
                </c:pt>
                <c:pt idx="14">
                  <c:v>Uczelnia Techniczno - Handlowa im. H. Chodkowskiej</c:v>
                </c:pt>
                <c:pt idx="15">
                  <c:v>Uniwersytet Wrocławski</c:v>
                </c:pt>
                <c:pt idx="16">
                  <c:v>Uniwersytet Rzeszowski</c:v>
                </c:pt>
                <c:pt idx="17">
                  <c:v>Uniwersytet Szczeciński</c:v>
                </c:pt>
                <c:pt idx="18">
                  <c:v>Uniwersytet Śląski w Katowicach</c:v>
                </c:pt>
                <c:pt idx="19">
                  <c:v>Krakowska Akademia im. A. Frycza-Modrzewskiego</c:v>
                </c:pt>
                <c:pt idx="20">
                  <c:v>Uniwersytet Gdański</c:v>
                </c:pt>
                <c:pt idx="21">
                  <c:v>Wyższa Szkoła Menedżerska w Warszawie</c:v>
                </c:pt>
                <c:pt idx="22">
                  <c:v>Prywatna Wyższa Szkoła Nauk Społecznych, Komputerowych i Medycznych z siedzibą w Warszawie</c:v>
                </c:pt>
                <c:pt idx="23">
                  <c:v>KUL Wydz. Zam. Nauk Prawnych i Ekonomicznych w Tomaszowie Lub.</c:v>
                </c:pt>
                <c:pt idx="24">
                  <c:v>KUL Wydz. Zam. Prawa i Nauk o Gospodarce w Stalowej Woli</c:v>
                </c:pt>
                <c:pt idx="25">
                  <c:v>Wyższa Szkoła Finansów i Zarządzania w Warszawie</c:v>
                </c:pt>
                <c:pt idx="26">
                  <c:v>uczelnie zagraniczne</c:v>
                </c:pt>
                <c:pt idx="27">
                  <c:v>Wyższa Szkoła Ekonomii, Prawa i Nauk Medycznych im. prof. E. Lipińskiego w Kielcach</c:v>
                </c:pt>
                <c:pt idx="28">
                  <c:v>Uniwersytet Opolski</c:v>
                </c:pt>
                <c:pt idx="29">
                  <c:v>Wyższa Szkoła Prawa i Administracji w Przemyślu</c:v>
                </c:pt>
              </c:strCache>
            </c:strRef>
          </c:cat>
          <c:val>
            <c:numRef>
              <c:f>Arkusz2!$B$2:$B$31</c:f>
              <c:numCache>
                <c:formatCode>General</c:formatCode>
                <c:ptCount val="30"/>
                <c:pt idx="0">
                  <c:v>394</c:v>
                </c:pt>
                <c:pt idx="1">
                  <c:v>174</c:v>
                </c:pt>
                <c:pt idx="2">
                  <c:v>145</c:v>
                </c:pt>
                <c:pt idx="3">
                  <c:v>69</c:v>
                </c:pt>
                <c:pt idx="4">
                  <c:v>63</c:v>
                </c:pt>
                <c:pt idx="5">
                  <c:v>57</c:v>
                </c:pt>
                <c:pt idx="6">
                  <c:v>55</c:v>
                </c:pt>
                <c:pt idx="7">
                  <c:v>49</c:v>
                </c:pt>
                <c:pt idx="8">
                  <c:v>35</c:v>
                </c:pt>
                <c:pt idx="9">
                  <c:v>32</c:v>
                </c:pt>
                <c:pt idx="10">
                  <c:v>27</c:v>
                </c:pt>
                <c:pt idx="11">
                  <c:v>26</c:v>
                </c:pt>
                <c:pt idx="12">
                  <c:v>22</c:v>
                </c:pt>
                <c:pt idx="13">
                  <c:v>18</c:v>
                </c:pt>
                <c:pt idx="14">
                  <c:v>16</c:v>
                </c:pt>
                <c:pt idx="15">
                  <c:v>15</c:v>
                </c:pt>
                <c:pt idx="16">
                  <c:v>11</c:v>
                </c:pt>
                <c:pt idx="17">
                  <c:v>11</c:v>
                </c:pt>
                <c:pt idx="18">
                  <c:v>9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7</c:v>
                </c:pt>
                <c:pt idx="23">
                  <c:v>5</c:v>
                </c:pt>
                <c:pt idx="24">
                  <c:v>5</c:v>
                </c:pt>
                <c:pt idx="25">
                  <c:v>4</c:v>
                </c:pt>
                <c:pt idx="26">
                  <c:v>3</c:v>
                </c:pt>
                <c:pt idx="27">
                  <c:v>3</c:v>
                </c:pt>
                <c:pt idx="28">
                  <c:v>2</c:v>
                </c:pt>
                <c:pt idx="29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993620589093029"/>
          <c:y val="4.5116442843276261E-2"/>
          <c:w val="0.54753511713813552"/>
          <c:h val="0.94161401514399545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Lbls>
            <c:dLbl>
              <c:idx val="0"/>
              <c:layout>
                <c:manualLayout>
                  <c:x val="-1.5432098765432098E-2"/>
                  <c:y val="-1.5923659384439529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W</a:t>
                    </a:r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ARSZAWA</a:t>
                    </a:r>
                    <a:endParaRPr lang="pl-PL" sz="16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373 OSOBY </a:t>
                    </a:r>
                  </a:p>
                  <a:p>
                    <a:pPr>
                      <a:defRPr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96</a:t>
                    </a:r>
                    <a:r>
                      <a: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Arkusz1!$A$2:$A$12</c:f>
              <c:strCache>
                <c:ptCount val="11"/>
                <c:pt idx="0">
                  <c:v>WARSZAWA</c:v>
                </c:pt>
                <c:pt idx="1">
                  <c:v>POZNAŃ</c:v>
                </c:pt>
                <c:pt idx="2">
                  <c:v>KRAKÓW</c:v>
                </c:pt>
                <c:pt idx="3">
                  <c:v>BIAŁYSTOK</c:v>
                </c:pt>
                <c:pt idx="4">
                  <c:v>GDAŃSK</c:v>
                </c:pt>
                <c:pt idx="5">
                  <c:v>PŁOCK</c:v>
                </c:pt>
                <c:pt idx="6">
                  <c:v>KIELCE</c:v>
                </c:pt>
                <c:pt idx="7">
                  <c:v>ŁODŹ</c:v>
                </c:pt>
                <c:pt idx="8">
                  <c:v>WROCŁAW</c:v>
                </c:pt>
                <c:pt idx="9">
                  <c:v>SIEDLCE</c:v>
                </c:pt>
                <c:pt idx="10">
                  <c:v>SZCZECIN</c:v>
                </c:pt>
              </c:strCache>
            </c:strRef>
          </c:cat>
          <c:val>
            <c:numRef>
              <c:f>Arkusz1!$B$2:$B$12</c:f>
              <c:numCache>
                <c:formatCode>General</c:formatCode>
                <c:ptCount val="11"/>
                <c:pt idx="0">
                  <c:v>373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993620589093029"/>
          <c:y val="4.5116442843276261E-2"/>
          <c:w val="0.54753511713813552"/>
          <c:h val="0.94161401514399545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Lbls>
            <c:dLbl>
              <c:idx val="0"/>
              <c:layout>
                <c:manualLayout>
                  <c:x val="-0.12345679012345678"/>
                  <c:y val="7.4309017332947438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WROCŁAW </a:t>
                    </a:r>
                    <a:endParaRPr lang="pl-PL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281 OSÓB</a:t>
                    </a:r>
                  </a:p>
                  <a:p>
                    <a:pPr>
                      <a:defRPr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</a:t>
                    </a:r>
                    <a:r>
                      <a:rPr lang="pl-PL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7,8</a:t>
                    </a:r>
                    <a:r>
                      <a: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2151258870418976E-7"/>
                  <c:y val="2.9192992428002287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W</a:t>
                    </a:r>
                    <a:r>
                      <a: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AŁBRZYCH</a:t>
                    </a:r>
                    <a:endParaRPr lang="pl-PL" sz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27 OSÓB</a:t>
                    </a:r>
                  </a:p>
                  <a:p>
                    <a:pPr>
                      <a:defRPr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</a:t>
                    </a:r>
                    <a:r>
                      <a:rPr lang="pl-PL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,5</a:t>
                    </a:r>
                    <a:r>
                      <a: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6975430154564014E-2"/>
                  <c:y val="-2.9193201397167842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OPOLE</a:t>
                    </a:r>
                    <a:endParaRPr lang="pl-PL" sz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16 OSÓB</a:t>
                    </a:r>
                  </a:p>
                  <a:p>
                    <a:pPr>
                      <a:defRPr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r>
                      <a:rPr lang="pl-PL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,4</a:t>
                    </a:r>
                    <a:r>
                      <a: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Arkusz1!$A$2:$A$12</c:f>
              <c:strCache>
                <c:ptCount val="11"/>
                <c:pt idx="0">
                  <c:v>WROCŁAW</c:v>
                </c:pt>
                <c:pt idx="1">
                  <c:v>WAŁBRZYCH </c:v>
                </c:pt>
                <c:pt idx="2">
                  <c:v>OPOLE</c:v>
                </c:pt>
                <c:pt idx="3">
                  <c:v>WARSZAWA</c:v>
                </c:pt>
                <c:pt idx="4">
                  <c:v>POZNAŃ</c:v>
                </c:pt>
                <c:pt idx="5">
                  <c:v>KATOWICE</c:v>
                </c:pt>
                <c:pt idx="6">
                  <c:v>ZIELONA GÓRA </c:v>
                </c:pt>
                <c:pt idx="7">
                  <c:v>KRAKÓW</c:v>
                </c:pt>
                <c:pt idx="8">
                  <c:v>BIELSKO-BIAŁA</c:v>
                </c:pt>
                <c:pt idx="9">
                  <c:v>ŁODŹ</c:v>
                </c:pt>
                <c:pt idx="10">
                  <c:v>KIELCE</c:v>
                </c:pt>
              </c:strCache>
            </c:strRef>
          </c:cat>
          <c:val>
            <c:numRef>
              <c:f>Arkusz1!$B$2:$B$12</c:f>
              <c:numCache>
                <c:formatCode>General</c:formatCode>
                <c:ptCount val="11"/>
                <c:pt idx="0">
                  <c:v>281</c:v>
                </c:pt>
                <c:pt idx="1">
                  <c:v>27</c:v>
                </c:pt>
                <c:pt idx="2">
                  <c:v>16</c:v>
                </c:pt>
                <c:pt idx="3">
                  <c:v>10</c:v>
                </c:pt>
                <c:pt idx="4">
                  <c:v>8</c:v>
                </c:pt>
                <c:pt idx="5">
                  <c:v>6</c:v>
                </c:pt>
                <c:pt idx="6">
                  <c:v>6</c:v>
                </c:pt>
                <c:pt idx="7">
                  <c:v>4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067694663167104"/>
          <c:y val="4.5116442843276261E-2"/>
          <c:w val="0.54753511713813552"/>
          <c:h val="0.94161401514399545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Lbls>
            <c:dLbl>
              <c:idx val="0"/>
              <c:layout>
                <c:manualLayout>
                  <c:x val="-0.17438271604938271"/>
                  <c:y val="0.18311967977565069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KRAKÓW</a:t>
                    </a:r>
                    <a:endParaRPr lang="pl-PL" sz="14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233 OSOBY</a:t>
                    </a:r>
                  </a:p>
                  <a:p>
                    <a:pPr>
                      <a:defRPr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65</a:t>
                    </a:r>
                    <a:r>
                      <a:rPr lang="pl-PL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,5</a:t>
                    </a:r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W</a:t>
                    </a:r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ARSZAWA</a:t>
                    </a:r>
                    <a:endParaRPr lang="pl-PL" sz="14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71 OSÓB</a:t>
                    </a:r>
                  </a:p>
                  <a:p>
                    <a:pPr>
                      <a:defRPr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20%</a:t>
                    </a:r>
                    <a:endParaRPr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2151258870418976E-7"/>
                  <c:y val="5.3078168050913251E-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KATOWICE</a:t>
                    </a:r>
                    <a:endParaRPr lang="pl-PL" sz="14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26 OSÓB</a:t>
                    </a:r>
                  </a:p>
                  <a:p>
                    <a:pPr>
                      <a:defRPr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</a:t>
                    </a:r>
                    <a:r>
                      <a:rPr lang="pl-PL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,3</a:t>
                    </a:r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Arkusz1!$A$2:$A$19</c:f>
              <c:strCache>
                <c:ptCount val="18"/>
                <c:pt idx="0">
                  <c:v>KRAKÓW</c:v>
                </c:pt>
                <c:pt idx="1">
                  <c:v>WARSZAWA</c:v>
                </c:pt>
                <c:pt idx="2">
                  <c:v>KATOWICE</c:v>
                </c:pt>
                <c:pt idx="3">
                  <c:v>BIELSKO-BIAŁA</c:v>
                </c:pt>
                <c:pt idx="4">
                  <c:v>KIELCE</c:v>
                </c:pt>
                <c:pt idx="5">
                  <c:v>LUBLIN</c:v>
                </c:pt>
                <c:pt idx="6">
                  <c:v>WROCŁAW</c:v>
                </c:pt>
                <c:pt idx="7">
                  <c:v>RADOM</c:v>
                </c:pt>
                <c:pt idx="8">
                  <c:v>RZESZÓW</c:v>
                </c:pt>
                <c:pt idx="9">
                  <c:v>POZNAŃ</c:v>
                </c:pt>
                <c:pt idx="10">
                  <c:v>PŁOCK</c:v>
                </c:pt>
                <c:pt idx="11">
                  <c:v>BYDGOSZCZ</c:v>
                </c:pt>
                <c:pt idx="12">
                  <c:v>OLSZTYN</c:v>
                </c:pt>
                <c:pt idx="13">
                  <c:v>OPOLE</c:v>
                </c:pt>
                <c:pt idx="14">
                  <c:v>CZĘSTOCHOWA</c:v>
                </c:pt>
                <c:pt idx="15">
                  <c:v>KOSZALIN</c:v>
                </c:pt>
                <c:pt idx="16">
                  <c:v>SIEDLCE</c:v>
                </c:pt>
                <c:pt idx="17">
                  <c:v>SZCZECIN</c:v>
                </c:pt>
              </c:strCache>
            </c:strRef>
          </c:cat>
          <c:val>
            <c:numRef>
              <c:f>Arkusz1!$B$2:$B$19</c:f>
              <c:numCache>
                <c:formatCode>General</c:formatCode>
                <c:ptCount val="18"/>
                <c:pt idx="0">
                  <c:v>233</c:v>
                </c:pt>
                <c:pt idx="1">
                  <c:v>71</c:v>
                </c:pt>
                <c:pt idx="2">
                  <c:v>26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993620589093029"/>
          <c:y val="2.388517562291096E-2"/>
          <c:w val="0.55988079615048114"/>
          <c:h val="0.96284528236436073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pl-PL" smtClean="0"/>
                      <a:t>TORUŃ</a:t>
                    </a:r>
                  </a:p>
                  <a:p>
                    <a:r>
                      <a:rPr lang="pl-PL" smtClean="0"/>
                      <a:t>58</a:t>
                    </a:r>
                    <a:r>
                      <a:rPr lang="pl-PL" baseline="0" smtClean="0"/>
                      <a:t> OSÓB</a:t>
                    </a:r>
                    <a:r>
                      <a:rPr lang="pl-PL"/>
                      <a:t>
29%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pl-PL" smtClean="0"/>
                      <a:t>BYDGOSZCZ</a:t>
                    </a:r>
                  </a:p>
                  <a:p>
                    <a:r>
                      <a:rPr lang="pl-PL" smtClean="0"/>
                      <a:t>42 OSOBY</a:t>
                    </a:r>
                    <a:r>
                      <a:rPr lang="pl-PL"/>
                      <a:t>
21%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WARSZAWA</a:t>
                    </a:r>
                    <a:endParaRPr lang="pl-PL" dirty="0" smtClean="0"/>
                  </a:p>
                  <a:p>
                    <a:r>
                      <a:rPr lang="pl-PL" dirty="0" smtClean="0"/>
                      <a:t>35 OSÓB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17</a:t>
                    </a:r>
                    <a:r>
                      <a:rPr lang="pl-PL" dirty="0" smtClean="0"/>
                      <a:t>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GDAŃSK</a:t>
                    </a:r>
                    <a:endParaRPr lang="pl-PL" dirty="0" smtClean="0"/>
                  </a:p>
                  <a:p>
                    <a:r>
                      <a:rPr lang="pl-PL" dirty="0" smtClean="0"/>
                      <a:t>25 OSÓB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12</a:t>
                    </a:r>
                    <a:r>
                      <a:rPr lang="pl-PL" dirty="0" smtClean="0"/>
                      <a:t>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POZNAŃ</a:t>
                    </a:r>
                    <a:endParaRPr lang="pl-PL" dirty="0" smtClean="0"/>
                  </a:p>
                  <a:p>
                    <a:r>
                      <a:rPr lang="pl-PL" dirty="0" smtClean="0"/>
                      <a:t>19 OSÓB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9</a:t>
                    </a:r>
                    <a:r>
                      <a:rPr lang="pl-PL" dirty="0" smtClean="0"/>
                      <a:t>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Arkusz1!$A$2:$A$15</c:f>
              <c:strCache>
                <c:ptCount val="14"/>
                <c:pt idx="0">
                  <c:v>TORUN</c:v>
                </c:pt>
                <c:pt idx="1">
                  <c:v>BYDGOSZCZ</c:v>
                </c:pt>
                <c:pt idx="2">
                  <c:v>WARSZAWA</c:v>
                </c:pt>
                <c:pt idx="3">
                  <c:v>GDAŃSK</c:v>
                </c:pt>
                <c:pt idx="4">
                  <c:v>POZNAŃ</c:v>
                </c:pt>
                <c:pt idx="5">
                  <c:v>ŁÓDŹ</c:v>
                </c:pt>
                <c:pt idx="6">
                  <c:v>PŁOCK</c:v>
                </c:pt>
                <c:pt idx="7">
                  <c:v>KOSZALIN</c:v>
                </c:pt>
                <c:pt idx="8">
                  <c:v>SZCZECIN</c:v>
                </c:pt>
                <c:pt idx="9">
                  <c:v>WROCŁAW</c:v>
                </c:pt>
                <c:pt idx="10">
                  <c:v>KATOWICE</c:v>
                </c:pt>
                <c:pt idx="11">
                  <c:v>KRAKÓW</c:v>
                </c:pt>
                <c:pt idx="12">
                  <c:v>LUBLIN</c:v>
                </c:pt>
                <c:pt idx="13">
                  <c:v>OLSZTYN</c:v>
                </c:pt>
              </c:strCache>
            </c:strRef>
          </c:cat>
          <c:val>
            <c:numRef>
              <c:f>Arkusz1!$B$2:$B$15</c:f>
              <c:numCache>
                <c:formatCode>General</c:formatCode>
                <c:ptCount val="14"/>
                <c:pt idx="0">
                  <c:v>58</c:v>
                </c:pt>
                <c:pt idx="1">
                  <c:v>42</c:v>
                </c:pt>
                <c:pt idx="2">
                  <c:v>35</c:v>
                </c:pt>
                <c:pt idx="3">
                  <c:v>25</c:v>
                </c:pt>
                <c:pt idx="4">
                  <c:v>19</c:v>
                </c:pt>
                <c:pt idx="5">
                  <c:v>5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993620589093029"/>
          <c:y val="2.388517562291096E-2"/>
          <c:w val="0.55988079615048114"/>
          <c:h val="0.96284528236436073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WARSZAWA</a:t>
                    </a:r>
                    <a:endParaRPr lang="pl-PL" dirty="0" smtClean="0"/>
                  </a:p>
                  <a:p>
                    <a:r>
                      <a:rPr lang="pl-PL" dirty="0" smtClean="0"/>
                      <a:t>57 OSÓB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33</a:t>
                    </a:r>
                    <a:r>
                      <a:rPr lang="pl-PL" dirty="0" smtClean="0"/>
                      <a:t>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pl-PL" smtClean="0"/>
                      <a:t>LUBLIN</a:t>
                    </a:r>
                  </a:p>
                  <a:p>
                    <a:r>
                      <a:rPr lang="pl-PL" smtClean="0"/>
                      <a:t>53 OSOBY</a:t>
                    </a:r>
                    <a:r>
                      <a:rPr lang="pl-PL"/>
                      <a:t>
31%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pl-PL" smtClean="0"/>
                      <a:t>KRAKÓW</a:t>
                    </a:r>
                  </a:p>
                  <a:p>
                    <a:r>
                      <a:rPr lang="pl-PL" smtClean="0"/>
                      <a:t>19 OSÓB</a:t>
                    </a:r>
                    <a:r>
                      <a:rPr lang="pl-PL"/>
                      <a:t>
11%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3.0864197530864196E-3"/>
                  <c:y val="7.9617252076369868E-3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200" dirty="0" smtClean="0"/>
                      <a:t>ŁÓDŹ</a:t>
                    </a:r>
                    <a:endParaRPr lang="pl-PL" sz="1200" dirty="0" smtClean="0"/>
                  </a:p>
                  <a:p>
                    <a:pPr>
                      <a:defRPr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200" dirty="0" smtClean="0"/>
                      <a:t>10 OSÓB</a:t>
                    </a:r>
                    <a:r>
                      <a:rPr lang="en-US" sz="1200" dirty="0"/>
                      <a:t>
</a:t>
                    </a:r>
                    <a:r>
                      <a:rPr lang="pl-PL" sz="1200" dirty="0" smtClean="0"/>
                      <a:t>5,8</a:t>
                    </a:r>
                    <a:r>
                      <a:rPr lang="en-US" sz="1200" dirty="0" smtClean="0"/>
                      <a:t>%</a:t>
                    </a:r>
                    <a:endParaRPr lang="en-US" sz="120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9.2592592592592587E-3"/>
                  <c:y val="-1.3269542012728312E-2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200" dirty="0" smtClean="0"/>
                      <a:t>KATOWICE</a:t>
                    </a:r>
                    <a:endParaRPr lang="pl-PL" sz="1200" dirty="0" smtClean="0"/>
                  </a:p>
                  <a:p>
                    <a:pPr>
                      <a:defRPr sz="13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200" dirty="0" smtClean="0"/>
                      <a:t>9 OSÓB</a:t>
                    </a:r>
                    <a:r>
                      <a:rPr lang="en-US" sz="1200" dirty="0"/>
                      <a:t>
</a:t>
                    </a:r>
                    <a:r>
                      <a:rPr lang="en-US" sz="1200" dirty="0" smtClean="0"/>
                      <a:t>5</a:t>
                    </a:r>
                    <a:r>
                      <a:rPr lang="pl-PL" sz="1200" dirty="0" smtClean="0"/>
                      <a:t>,2</a:t>
                    </a:r>
                    <a:r>
                      <a:rPr lang="en-US" sz="1200" dirty="0" smtClean="0"/>
                      <a:t>%</a:t>
                    </a:r>
                    <a:endParaRPr lang="en-US" sz="120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Arkusz1!$A$2:$A$15</c:f>
              <c:strCache>
                <c:ptCount val="14"/>
                <c:pt idx="0">
                  <c:v>WARSZAWA</c:v>
                </c:pt>
                <c:pt idx="1">
                  <c:v>LUBLIN</c:v>
                </c:pt>
                <c:pt idx="2">
                  <c:v>KRAKÓW</c:v>
                </c:pt>
                <c:pt idx="3">
                  <c:v>ŁÓDŹ</c:v>
                </c:pt>
                <c:pt idx="4">
                  <c:v>KATOWICE</c:v>
                </c:pt>
                <c:pt idx="5">
                  <c:v>KIELCE</c:v>
                </c:pt>
                <c:pt idx="6">
                  <c:v>RZESZÓW</c:v>
                </c:pt>
                <c:pt idx="7">
                  <c:v>POZNAŃ</c:v>
                </c:pt>
                <c:pt idx="8">
                  <c:v>SIEDLCE</c:v>
                </c:pt>
                <c:pt idx="9">
                  <c:v>WROCŁAW</c:v>
                </c:pt>
                <c:pt idx="10">
                  <c:v>GDAŃSK</c:v>
                </c:pt>
                <c:pt idx="11">
                  <c:v>CZĘSTOCHOWA</c:v>
                </c:pt>
                <c:pt idx="12">
                  <c:v>PŁOCK</c:v>
                </c:pt>
                <c:pt idx="13">
                  <c:v>RADOM</c:v>
                </c:pt>
              </c:strCache>
            </c:strRef>
          </c:cat>
          <c:val>
            <c:numRef>
              <c:f>Arkusz1!$B$2:$B$15</c:f>
              <c:numCache>
                <c:formatCode>General</c:formatCode>
                <c:ptCount val="14"/>
                <c:pt idx="0">
                  <c:v>57</c:v>
                </c:pt>
                <c:pt idx="1">
                  <c:v>53</c:v>
                </c:pt>
                <c:pt idx="2">
                  <c:v>19</c:v>
                </c:pt>
                <c:pt idx="3">
                  <c:v>10</c:v>
                </c:pt>
                <c:pt idx="4">
                  <c:v>9</c:v>
                </c:pt>
                <c:pt idx="5">
                  <c:v>7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hPercent val="100"/>
      <c:rotY val="0"/>
      <c:depthPercent val="1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286343067390272"/>
          <c:y val="2.9394887719822745E-2"/>
          <c:w val="0.7100577184796345"/>
          <c:h val="0.96325639035022159"/>
        </c:manualLayout>
      </c:layout>
      <c:pie3DChart>
        <c:varyColors val="1"/>
        <c:ser>
          <c:idx val="0"/>
          <c:order val="0"/>
          <c:tx>
            <c:strRef>
              <c:f>Arkusz1!$A$2</c:f>
              <c:strCache>
                <c:ptCount val="1"/>
                <c:pt idx="0">
                  <c:v>1. kwartał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2.2835931395111204E-2"/>
                  <c:y val="-5.715222559226166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P. KARNE MATERIALNE 
</a:t>
                    </a:r>
                    <a:r>
                      <a:rPr lang="en-US" dirty="0" smtClean="0"/>
                      <a:t>10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1.3786516717563486E-2"/>
                  <c:y val="-1.340032693132995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pl-PL" dirty="0" smtClean="0"/>
                      <a:t> </a:t>
                    </a:r>
                    <a:r>
                      <a:rPr lang="en-US" dirty="0" smtClean="0"/>
                      <a:t>P</a:t>
                    </a:r>
                    <a:r>
                      <a:rPr lang="en-US" dirty="0"/>
                      <a:t>. KARNE </a:t>
                    </a:r>
                    <a:endParaRPr lang="pl-PL" dirty="0" smtClean="0"/>
                  </a:p>
                  <a:p>
                    <a:pPr>
                      <a:defRPr/>
                    </a:pPr>
                    <a:r>
                      <a:rPr lang="en-US" dirty="0" smtClean="0"/>
                      <a:t>PROCESOWE</a:t>
                    </a:r>
                    <a:r>
                      <a:rPr lang="pl-PL" dirty="0" smtClean="0"/>
                      <a:t> – </a:t>
                    </a:r>
                    <a:r>
                      <a:rPr lang="en-US" dirty="0" smtClean="0"/>
                      <a:t>13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pPr>
                <a:solidFill>
                  <a:schemeClr val="accent3">
                    <a:lumMod val="60000"/>
                    <a:lumOff val="4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7.8082477297107041E-3"/>
                  <c:y val="-1.228741025059913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P. </a:t>
                    </a:r>
                    <a:r>
                      <a:rPr lang="en-US"/>
                      <a:t>WYKROCZEŃ 
</a:t>
                    </a:r>
                    <a:r>
                      <a:rPr lang="en-US" smtClean="0"/>
                      <a:t>4</a:t>
                    </a:r>
                    <a:r>
                      <a:rPr lang="pl-PL" smtClean="0"/>
                      <a:t> PYT.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1.3338854039560605E-2"/>
                  <c:y val="4.124542513127884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P. KARNE </a:t>
                    </a:r>
                    <a:endParaRPr lang="pl-PL" dirty="0" smtClean="0"/>
                  </a:p>
                  <a:p>
                    <a:pPr>
                      <a:defRPr/>
                    </a:pPr>
                    <a:r>
                      <a:rPr lang="en-US" dirty="0" smtClean="0"/>
                      <a:t>SKARBOWE 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2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pPr>
                <a:solidFill>
                  <a:schemeClr val="accent2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7.046369264292763E-4"/>
                  <c:y val="0.152007445161850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P. CYWILNE MATERIALNE 
</a:t>
                    </a:r>
                    <a:r>
                      <a:rPr lang="en-US" dirty="0" smtClean="0"/>
                      <a:t>31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pPr>
                <a:solidFill>
                  <a:schemeClr val="accent3">
                    <a:lumMod val="60000"/>
                    <a:lumOff val="4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5.2974506100629343E-2"/>
                  <c:y val="3.47129706870862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P. CYWILNE PROCESOWE 
</a:t>
                    </a:r>
                    <a:r>
                      <a:rPr lang="en-US" dirty="0" smtClean="0"/>
                      <a:t>17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pPr>
                <a:solidFill>
                  <a:schemeClr val="accent3">
                    <a:lumMod val="60000"/>
                    <a:lumOff val="4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5.569578403520057E-2"/>
                  <c:y val="2.8915774195570513E-2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P. RODZINNE I OPIEKUŃCZE 
</a:t>
                    </a:r>
                    <a:r>
                      <a:rPr lang="pl-PL" dirty="0" smtClean="0"/>
                      <a:t>5 PYT.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1.6389227060672064E-2"/>
                  <c:y val="3.254673719639507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P. GOSPODARCZE 
</a:t>
                    </a:r>
                    <a:r>
                      <a:rPr lang="en-US" dirty="0" smtClean="0"/>
                      <a:t>9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-8.9525008425767813E-2"/>
                  <c:y val="8.595921555768794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SPÓŁKI PRAWA HANDLOWEGO 
</a:t>
                    </a:r>
                    <a:r>
                      <a:rPr lang="en-US" dirty="0" smtClean="0"/>
                      <a:t>9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-5.378942489116522E-2"/>
                  <c:y val="9.0684385894697246E-3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 </a:t>
                    </a:r>
                    <a:r>
                      <a:rPr lang="en-US" dirty="0" smtClean="0"/>
                      <a:t>P</a:t>
                    </a:r>
                    <a:r>
                      <a:rPr lang="en-US" dirty="0"/>
                      <a:t>. </a:t>
                    </a:r>
                    <a:r>
                      <a:rPr lang="en-US" dirty="0" smtClean="0"/>
                      <a:t>PRACY</a:t>
                    </a:r>
                    <a:r>
                      <a:rPr lang="pl-PL" dirty="0" smtClean="0"/>
                      <a:t> –  </a:t>
                    </a:r>
                    <a:r>
                      <a:rPr lang="en-US" dirty="0" smtClean="0"/>
                      <a:t>3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-0.12763626170388165"/>
                  <c:y val="-6.039222115602532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P.UBEZPIECZEŃ SPOŁECZNYCH 
</a:t>
                    </a:r>
                    <a:r>
                      <a:rPr lang="en-US" dirty="0" smtClean="0"/>
                      <a:t>2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pPr>
                <a:solidFill>
                  <a:schemeClr val="accent2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1"/>
              <c:layout>
                <c:manualLayout>
                  <c:x val="-7.9299662315765101E-2"/>
                  <c:y val="-0.1047019283162072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P. ADMINISTRACYJNE </a:t>
                    </a:r>
                    <a:r>
                      <a:rPr lang="en-US" dirty="0" smtClean="0"/>
                      <a:t>MATERIALNE</a:t>
                    </a:r>
                    <a:r>
                      <a:rPr lang="pl-PL" dirty="0" smtClean="0"/>
                      <a:t> – </a:t>
                    </a:r>
                    <a:r>
                      <a:rPr lang="en-US" dirty="0" smtClean="0"/>
                      <a:t>11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2"/>
              <c:layout>
                <c:manualLayout>
                  <c:x val="-0.10305600964972146"/>
                  <c:y val="-1.626073496863291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P. ADMINISTRACYJNE </a:t>
                    </a:r>
                    <a:r>
                      <a:rPr lang="en-US" dirty="0" smtClean="0"/>
                      <a:t>PROCESOWE</a:t>
                    </a:r>
                    <a:r>
                      <a:rPr lang="pl-PL" baseline="0" dirty="0" smtClean="0"/>
                      <a:t> – 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7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3"/>
              <c:layout>
                <c:manualLayout>
                  <c:x val="-0.12019276102841982"/>
                  <c:y val="-5.3493102134697615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/>
                      <a:t>POST. SĄDOWOADMINISTRACYJNE 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6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4"/>
              <c:layout>
                <c:manualLayout>
                  <c:x val="-0.18148695429732831"/>
                  <c:y val="-9.401426346421837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P. UNII EUROPEJSKIEJ 
</a:t>
                    </a:r>
                    <a:r>
                      <a:rPr lang="en-US" dirty="0" smtClean="0"/>
                      <a:t>4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5"/>
              <c:layout>
                <c:manualLayout>
                  <c:x val="-0.18739222719417731"/>
                  <c:y val="-0.1502933220177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PRAWO </a:t>
                    </a:r>
                    <a:r>
                      <a:rPr lang="en-US" dirty="0" smtClean="0"/>
                      <a:t>KONSTYTUCYJNE</a:t>
                    </a:r>
                    <a:r>
                      <a:rPr lang="pl-PL" dirty="0" smtClean="0"/>
                      <a:t>  </a:t>
                    </a:r>
                    <a:r>
                      <a:rPr lang="en-US" dirty="0" smtClean="0"/>
                      <a:t>4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6"/>
              <c:layout>
                <c:manualLayout>
                  <c:x val="3.1782066231669868E-2"/>
                  <c:y val="-1.9092542349095715E-2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P. O USTROJU SĄDÓW </a:t>
                    </a:r>
                    <a:endParaRPr lang="pl-PL" dirty="0" smtClean="0"/>
                  </a:p>
                  <a:p>
                    <a:r>
                      <a:rPr lang="pl-PL" dirty="0" smtClean="0"/>
                      <a:t>I </a:t>
                    </a:r>
                    <a:r>
                      <a:rPr lang="pl-PL" dirty="0"/>
                      <a:t>PROKURATUR 
</a:t>
                    </a:r>
                    <a:r>
                      <a:rPr lang="pl-PL" dirty="0" smtClean="0"/>
                      <a:t>6 PYT.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7"/>
              <c:layout>
                <c:manualLayout>
                  <c:x val="-5.3458929400001305E-2"/>
                  <c:y val="-0.1229369982282670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SAMORZĄD </a:t>
                    </a:r>
                    <a:endParaRPr lang="pl-PL" dirty="0" smtClean="0"/>
                  </a:p>
                  <a:p>
                    <a:r>
                      <a:rPr lang="en-US" dirty="0" smtClean="0"/>
                      <a:t>RADCOWSKI</a:t>
                    </a:r>
                    <a:r>
                      <a:rPr lang="pl-PL" baseline="0" dirty="0" smtClean="0"/>
                      <a:t> – </a:t>
                    </a:r>
                    <a:r>
                      <a:rPr lang="en-US" dirty="0" smtClean="0"/>
                      <a:t>3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8"/>
              <c:layout>
                <c:manualLayout>
                  <c:x val="8.2945965854400922E-2"/>
                  <c:y val="-0.1181866123062349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SAMORZĄD </a:t>
                    </a:r>
                    <a:endParaRPr lang="pl-PL" dirty="0" smtClean="0"/>
                  </a:p>
                  <a:p>
                    <a:r>
                      <a:rPr lang="en-US" dirty="0" smtClean="0"/>
                      <a:t>ADWOKACKI</a:t>
                    </a:r>
                    <a:r>
                      <a:rPr lang="pl-PL" baseline="0" dirty="0" smtClean="0"/>
                      <a:t> – </a:t>
                    </a:r>
                    <a:r>
                      <a:rPr lang="en-US" dirty="0" smtClean="0"/>
                      <a:t>3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9"/>
              <c:layout>
                <c:manualLayout>
                  <c:x val="0.1980294673140893"/>
                  <c:y val="-0.1187989346212993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pl-PL" dirty="0"/>
                      <a:t>INNE ORGANY </a:t>
                    </a:r>
                    <a:endParaRPr lang="pl-PL" dirty="0" smtClean="0"/>
                  </a:p>
                  <a:p>
                    <a:pPr>
                      <a:defRPr/>
                    </a:pPr>
                    <a:r>
                      <a:rPr lang="pl-PL" dirty="0" smtClean="0"/>
                      <a:t>OCHRONY PR.</a:t>
                    </a:r>
                    <a:r>
                      <a:rPr lang="pl-PL" baseline="0" dirty="0" smtClean="0"/>
                      <a:t> – </a:t>
                    </a:r>
                    <a:r>
                      <a:rPr lang="pl-PL" dirty="0" smtClean="0"/>
                      <a:t>1 PYT.</a:t>
                    </a:r>
                    <a:endParaRPr lang="pl-PL" dirty="0"/>
                  </a:p>
                </c:rich>
              </c:tx>
              <c:spPr>
                <a:solidFill>
                  <a:schemeClr val="accent2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Arkusz1!$B$1:$U$1</c:f>
              <c:strCache>
                <c:ptCount val="20"/>
                <c:pt idx="0">
                  <c:v>P. KARNE MATERIALNE </c:v>
                </c:pt>
                <c:pt idx="1">
                  <c:v>P. KARNE PROCESOWE </c:v>
                </c:pt>
                <c:pt idx="2">
                  <c:v>P. WYKROCZEŃ </c:v>
                </c:pt>
                <c:pt idx="3">
                  <c:v>P. KARNE SKARBOWE </c:v>
                </c:pt>
                <c:pt idx="4">
                  <c:v>P. CYWILNE MATERIALNE </c:v>
                </c:pt>
                <c:pt idx="5">
                  <c:v>P. CYWILNE PROCESOWE </c:v>
                </c:pt>
                <c:pt idx="6">
                  <c:v>P. RODZINNE I OPIEKUŃCZE </c:v>
                </c:pt>
                <c:pt idx="7">
                  <c:v>P. GOSPODARCZE </c:v>
                </c:pt>
                <c:pt idx="8">
                  <c:v>SPÓŁKI PRAWA HANDLOWEGO </c:v>
                </c:pt>
                <c:pt idx="9">
                  <c:v>P. PRACY </c:v>
                </c:pt>
                <c:pt idx="10">
                  <c:v>P.UBEZPIECZEŃ SPOŁECZNYCH </c:v>
                </c:pt>
                <c:pt idx="11">
                  <c:v>P. ADMINISTRACYJNE MATERIALNE </c:v>
                </c:pt>
                <c:pt idx="12">
                  <c:v>P. ADMINISTRACYJNE PROCESOWE </c:v>
                </c:pt>
                <c:pt idx="13">
                  <c:v>POST. SĄDOWOADMINISTRACYJNE </c:v>
                </c:pt>
                <c:pt idx="14">
                  <c:v>P. UNII EUROPEJSKIEJ </c:v>
                </c:pt>
                <c:pt idx="15">
                  <c:v>PRAWO KONSTYTUCYJNE </c:v>
                </c:pt>
                <c:pt idx="16">
                  <c:v>P. O USTROJU SĄDÓW I PROKURATUR </c:v>
                </c:pt>
                <c:pt idx="17">
                  <c:v>SAMORZĄD RADCOWSKI </c:v>
                </c:pt>
                <c:pt idx="18">
                  <c:v>SAMORZĄD ADWOKACKI</c:v>
                </c:pt>
                <c:pt idx="19">
                  <c:v>INNE ORGANY OCHRONY PR.  </c:v>
                </c:pt>
              </c:strCache>
            </c:strRef>
          </c:cat>
          <c:val>
            <c:numRef>
              <c:f>Arkusz1!$B$2:$U$2</c:f>
              <c:numCache>
                <c:formatCode>General</c:formatCode>
                <c:ptCount val="20"/>
                <c:pt idx="0">
                  <c:v>10</c:v>
                </c:pt>
                <c:pt idx="1">
                  <c:v>13</c:v>
                </c:pt>
                <c:pt idx="2">
                  <c:v>4</c:v>
                </c:pt>
                <c:pt idx="3">
                  <c:v>2</c:v>
                </c:pt>
                <c:pt idx="4">
                  <c:v>31</c:v>
                </c:pt>
                <c:pt idx="5">
                  <c:v>17</c:v>
                </c:pt>
                <c:pt idx="6">
                  <c:v>5</c:v>
                </c:pt>
                <c:pt idx="7">
                  <c:v>9</c:v>
                </c:pt>
                <c:pt idx="8">
                  <c:v>9</c:v>
                </c:pt>
                <c:pt idx="9">
                  <c:v>3</c:v>
                </c:pt>
                <c:pt idx="10">
                  <c:v>2</c:v>
                </c:pt>
                <c:pt idx="11">
                  <c:v>11</c:v>
                </c:pt>
                <c:pt idx="12">
                  <c:v>7</c:v>
                </c:pt>
                <c:pt idx="13">
                  <c:v>6</c:v>
                </c:pt>
                <c:pt idx="14">
                  <c:v>4</c:v>
                </c:pt>
                <c:pt idx="15">
                  <c:v>4</c:v>
                </c:pt>
                <c:pt idx="16">
                  <c:v>6</c:v>
                </c:pt>
                <c:pt idx="17">
                  <c:v>3</c:v>
                </c:pt>
                <c:pt idx="18">
                  <c:v>3</c:v>
                </c:pt>
                <c:pt idx="19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PRZYSTĄPIŁO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5432098765432098E-3"/>
                  <c:y val="-1.0292596013378282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34</a:t>
                    </a:r>
                    <a:r>
                      <a:rPr lang="pl-PL" sz="1600" dirty="0" smtClean="0"/>
                      <a:t> </a:t>
                    </a:r>
                    <a:r>
                      <a:rPr lang="en-US" sz="1600" dirty="0" smtClean="0"/>
                      <a:t>848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8147191476458205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58</a:t>
                    </a:r>
                    <a:r>
                      <a:rPr lang="pl-PL" sz="1600" dirty="0" smtClean="0"/>
                      <a:t> </a:t>
                    </a:r>
                    <a:r>
                      <a:rPr lang="en-US" sz="1600" dirty="0" smtClean="0"/>
                      <a:t>605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9</a:t>
                    </a:r>
                    <a:r>
                      <a:rPr lang="pl-PL" sz="1600" smtClean="0"/>
                      <a:t> </a:t>
                    </a:r>
                    <a:r>
                      <a:rPr lang="en-US" sz="1600" smtClean="0"/>
                      <a:t>146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3</a:t>
                    </a:r>
                    <a:r>
                      <a:rPr lang="pl-PL" sz="1600" smtClean="0"/>
                      <a:t> </a:t>
                    </a:r>
                    <a:r>
                      <a:rPr lang="en-US" sz="1600" smtClean="0"/>
                      <a:t>686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Arkusz1!$B$1:$E$1</c:f>
              <c:strCache>
                <c:ptCount val="4"/>
                <c:pt idx="0">
                  <c:v>APLIKACJA ADWOKACKA 47,6%</c:v>
                </c:pt>
                <c:pt idx="1">
                  <c:v>APLIKACJA RADCOWSKA 43,0%</c:v>
                </c:pt>
                <c:pt idx="2">
                  <c:v>APLIKACJA NOTARIALNA 36,1%</c:v>
                </c:pt>
                <c:pt idx="3">
                  <c:v>APLIKACJA KOMORNICZA 71,6%</c:v>
                </c:pt>
              </c:strCache>
            </c:strRef>
          </c:cat>
          <c:val>
            <c:numRef>
              <c:f>Arkusz1!$B$2:$E$2</c:f>
              <c:numCache>
                <c:formatCode>General</c:formatCode>
                <c:ptCount val="4"/>
                <c:pt idx="0">
                  <c:v>34848</c:v>
                </c:pt>
                <c:pt idx="1">
                  <c:v>58605</c:v>
                </c:pt>
                <c:pt idx="2">
                  <c:v>9146</c:v>
                </c:pt>
                <c:pt idx="3">
                  <c:v>3686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ZDAŁO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16</a:t>
                    </a:r>
                    <a:r>
                      <a:rPr lang="pl-PL" sz="1600" smtClean="0"/>
                      <a:t> </a:t>
                    </a:r>
                    <a:r>
                      <a:rPr lang="en-US" sz="1600" smtClean="0"/>
                      <a:t>590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25</a:t>
                    </a:r>
                    <a:r>
                      <a:rPr lang="pl-PL" sz="1600" smtClean="0"/>
                      <a:t> </a:t>
                    </a:r>
                    <a:r>
                      <a:rPr lang="en-US" sz="1600" smtClean="0"/>
                      <a:t>192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3</a:t>
                    </a:r>
                    <a:r>
                      <a:rPr lang="pl-PL" sz="1600" smtClean="0"/>
                      <a:t> </a:t>
                    </a:r>
                    <a:r>
                      <a:rPr lang="en-US" sz="1600" smtClean="0"/>
                      <a:t>302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2</a:t>
                    </a:r>
                    <a:r>
                      <a:rPr lang="pl-PL" sz="1600" smtClean="0"/>
                      <a:t> </a:t>
                    </a:r>
                    <a:r>
                      <a:rPr lang="en-US" sz="1600" smtClean="0"/>
                      <a:t>640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Arkusz1!$B$1:$E$1</c:f>
              <c:strCache>
                <c:ptCount val="4"/>
                <c:pt idx="0">
                  <c:v>APLIKACJA ADWOKACKA 47,6%</c:v>
                </c:pt>
                <c:pt idx="1">
                  <c:v>APLIKACJA RADCOWSKA 43,0%</c:v>
                </c:pt>
                <c:pt idx="2">
                  <c:v>APLIKACJA NOTARIALNA 36,1%</c:v>
                </c:pt>
                <c:pt idx="3">
                  <c:v>APLIKACJA KOMORNICZA 71,6%</c:v>
                </c:pt>
              </c:strCache>
            </c:strRef>
          </c:cat>
          <c:val>
            <c:numRef>
              <c:f>Arkusz1!$B$3:$E$3</c:f>
              <c:numCache>
                <c:formatCode>General</c:formatCode>
                <c:ptCount val="4"/>
                <c:pt idx="0">
                  <c:v>16590</c:v>
                </c:pt>
                <c:pt idx="1">
                  <c:v>25192</c:v>
                </c:pt>
                <c:pt idx="2">
                  <c:v>3302</c:v>
                </c:pt>
                <c:pt idx="3">
                  <c:v>2640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5191168"/>
        <c:axId val="25192704"/>
      </c:barChart>
      <c:dateAx>
        <c:axId val="2519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5192704"/>
        <c:crosses val="autoZero"/>
        <c:auto val="0"/>
        <c:lblOffset val="100"/>
        <c:baseTimeUnit val="days"/>
      </c:dateAx>
      <c:valAx>
        <c:axId val="25192704"/>
        <c:scaling>
          <c:orientation val="minMax"/>
          <c:max val="600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5191168"/>
        <c:crosses val="autoZero"/>
        <c:crossBetween val="between"/>
      </c:valAx>
      <c:spPr>
        <a:ln>
          <a:solidFill>
            <a:schemeClr val="accent1"/>
          </a:solidFill>
        </a:ln>
      </c:spPr>
    </c:plotArea>
    <c:legend>
      <c:legendPos val="t"/>
      <c:layout>
        <c:manualLayout>
          <c:xMode val="edge"/>
          <c:yMode val="edge"/>
          <c:x val="0.57610989598522411"/>
          <c:y val="0.14329479297105996"/>
          <c:w val="0.35703946728881114"/>
          <c:h val="6.024184018560625E-2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 baseline="0"/>
      </a:pPr>
      <a:endParaRPr lang="pl-PL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APL. ADWOKACKA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  </c:v>
                </c:pt>
                <c:pt idx="1">
                  <c:v>P. KARNE PROCESOWE</c:v>
                </c:pt>
                <c:pt idx="2">
                  <c:v>P. WYKROCZEŃ MATERIALNE</c:v>
                </c:pt>
                <c:pt idx="3">
                  <c:v>P. WYKROCZEŃ PROCESOWE</c:v>
                </c:pt>
                <c:pt idx="4">
                  <c:v>P. KARNE SKARBOWE</c:v>
                </c:pt>
                <c:pt idx="5">
                  <c:v>P. CYWILNE MATERIALNE </c:v>
                </c:pt>
                <c:pt idx="6">
                  <c:v>P. PROCESOWE CYWILNE</c:v>
                </c:pt>
                <c:pt idx="7">
                  <c:v>P. RODZINNE</c:v>
                </c:pt>
                <c:pt idx="8">
                  <c:v>P. GOSPODARCZE</c:v>
                </c:pt>
                <c:pt idx="9">
                  <c:v>KODEKS SPÓŁEK HANDLOWYCH</c:v>
                </c:pt>
                <c:pt idx="10">
                  <c:v>PRAWO PRACY</c:v>
                </c:pt>
                <c:pt idx="11">
                  <c:v>P. UBEZPIECZEŃ SPOŁECZNYCH</c:v>
                </c:pt>
                <c:pt idx="12">
                  <c:v>P. ADMINISTRACYJNE MATERIALNE</c:v>
                </c:pt>
                <c:pt idx="13">
                  <c:v>P. ADMINISTRACYJNE PROCESOWE </c:v>
                </c:pt>
                <c:pt idx="14">
                  <c:v>POST. SĄDOWOADM.</c:v>
                </c:pt>
                <c:pt idx="15">
                  <c:v>PRAWO UE</c:v>
                </c:pt>
                <c:pt idx="16">
                  <c:v>P. KONSTYTUCYJNE</c:v>
                </c:pt>
                <c:pt idx="17">
                  <c:v>USTRÓJ SĄDÓW I PROKURATURY</c:v>
                </c:pt>
              </c:strCache>
            </c:strRef>
          </c:cat>
          <c:val>
            <c:numRef>
              <c:f>Arkusz1!$B$2:$S$2</c:f>
              <c:numCache>
                <c:formatCode>0.00</c:formatCode>
                <c:ptCount val="18"/>
                <c:pt idx="0">
                  <c:v>65.813918618471405</c:v>
                </c:pt>
                <c:pt idx="1">
                  <c:v>69.274740192592574</c:v>
                </c:pt>
                <c:pt idx="2">
                  <c:v>65.950468690817743</c:v>
                </c:pt>
                <c:pt idx="3">
                  <c:v>61.855811918829389</c:v>
                </c:pt>
                <c:pt idx="4">
                  <c:v>47.376714617992832</c:v>
                </c:pt>
                <c:pt idx="5">
                  <c:v>63.584454200971436</c:v>
                </c:pt>
                <c:pt idx="6">
                  <c:v>62.220169191709815</c:v>
                </c:pt>
                <c:pt idx="7">
                  <c:v>60.631275822999548</c:v>
                </c:pt>
                <c:pt idx="8">
                  <c:v>59.957455250595068</c:v>
                </c:pt>
                <c:pt idx="9">
                  <c:v>50.100131750390311</c:v>
                </c:pt>
                <c:pt idx="10">
                  <c:v>58.758556292673283</c:v>
                </c:pt>
                <c:pt idx="11">
                  <c:v>38.236924592974404</c:v>
                </c:pt>
                <c:pt idx="12">
                  <c:v>54.867970304728395</c:v>
                </c:pt>
                <c:pt idx="13">
                  <c:v>51.920642190479079</c:v>
                </c:pt>
                <c:pt idx="14">
                  <c:v>64.833095231277539</c:v>
                </c:pt>
                <c:pt idx="15">
                  <c:v>53.903820189650482</c:v>
                </c:pt>
                <c:pt idx="16">
                  <c:v>53.019193424140155</c:v>
                </c:pt>
                <c:pt idx="17">
                  <c:v>69.47280676800797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APL. RADCOWSKA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c:spPr>
          <c:invertIfNegative val="0"/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  </c:v>
                </c:pt>
                <c:pt idx="1">
                  <c:v>P. KARNE PROCESOWE</c:v>
                </c:pt>
                <c:pt idx="2">
                  <c:v>P. WYKROCZEŃ MATERIALNE</c:v>
                </c:pt>
                <c:pt idx="3">
                  <c:v>P. WYKROCZEŃ PROCESOWE</c:v>
                </c:pt>
                <c:pt idx="4">
                  <c:v>P. KARNE SKARBOWE</c:v>
                </c:pt>
                <c:pt idx="5">
                  <c:v>P. CYWILNE MATERIALNE </c:v>
                </c:pt>
                <c:pt idx="6">
                  <c:v>P. PROCESOWE CYWILNE</c:v>
                </c:pt>
                <c:pt idx="7">
                  <c:v>P. RODZINNE</c:v>
                </c:pt>
                <c:pt idx="8">
                  <c:v>P. GOSPODARCZE</c:v>
                </c:pt>
                <c:pt idx="9">
                  <c:v>KODEKS SPÓŁEK HANDLOWYCH</c:v>
                </c:pt>
                <c:pt idx="10">
                  <c:v>PRAWO PRACY</c:v>
                </c:pt>
                <c:pt idx="11">
                  <c:v>P. UBEZPIECZEŃ SPOŁECZNYCH</c:v>
                </c:pt>
                <c:pt idx="12">
                  <c:v>P. ADMINISTRACYJNE MATERIALNE</c:v>
                </c:pt>
                <c:pt idx="13">
                  <c:v>P. ADMINISTRACYJNE PROCESOWE </c:v>
                </c:pt>
                <c:pt idx="14">
                  <c:v>POST. SĄDOWOADM.</c:v>
                </c:pt>
                <c:pt idx="15">
                  <c:v>PRAWO UE</c:v>
                </c:pt>
                <c:pt idx="16">
                  <c:v>P. KONSTYTUCYJNE</c:v>
                </c:pt>
                <c:pt idx="17">
                  <c:v>USTRÓJ SĄDÓW I PROKURATURY</c:v>
                </c:pt>
              </c:strCache>
            </c:strRef>
          </c:cat>
          <c:val>
            <c:numRef>
              <c:f>Arkusz1!$B$3:$S$3</c:f>
              <c:numCache>
                <c:formatCode>General</c:formatCode>
                <c:ptCount val="18"/>
                <c:pt idx="0">
                  <c:v>60.06478951751879</c:v>
                </c:pt>
                <c:pt idx="1">
                  <c:v>67.303418031998831</c:v>
                </c:pt>
                <c:pt idx="2">
                  <c:v>60.745468424501617</c:v>
                </c:pt>
                <c:pt idx="3">
                  <c:v>60.961483892668433</c:v>
                </c:pt>
                <c:pt idx="4">
                  <c:v>48.34363883901095</c:v>
                </c:pt>
                <c:pt idx="5">
                  <c:v>63.078152630021961</c:v>
                </c:pt>
                <c:pt idx="6">
                  <c:v>61.716420710217314</c:v>
                </c:pt>
                <c:pt idx="7">
                  <c:v>59.345830770214434</c:v>
                </c:pt>
                <c:pt idx="8">
                  <c:v>58.129435518865556</c:v>
                </c:pt>
                <c:pt idx="9">
                  <c:v>49.039485258347142</c:v>
                </c:pt>
                <c:pt idx="10">
                  <c:v>56.67118084805093</c:v>
                </c:pt>
                <c:pt idx="11">
                  <c:v>39.727698825573995</c:v>
                </c:pt>
                <c:pt idx="12">
                  <c:v>55.543120787857546</c:v>
                </c:pt>
                <c:pt idx="13">
                  <c:v>50.89380348453934</c:v>
                </c:pt>
                <c:pt idx="14">
                  <c:v>64.879494504236902</c:v>
                </c:pt>
                <c:pt idx="15">
                  <c:v>52.024617597852583</c:v>
                </c:pt>
                <c:pt idx="16">
                  <c:v>52.884103208343539</c:v>
                </c:pt>
                <c:pt idx="17">
                  <c:v>67.498396605488992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143168"/>
        <c:axId val="23144704"/>
      </c:barChart>
      <c:catAx>
        <c:axId val="23143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4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144704"/>
        <c:crosses val="autoZero"/>
        <c:auto val="1"/>
        <c:lblAlgn val="ctr"/>
        <c:lblOffset val="100"/>
        <c:noMultiLvlLbl val="0"/>
      </c:catAx>
      <c:valAx>
        <c:axId val="23144704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14316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 algn="just">
        <a:defRPr sz="1800"/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APL. ADWOKACKA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  </c:v>
                </c:pt>
                <c:pt idx="1">
                  <c:v>P. KARNE PROCESOWE</c:v>
                </c:pt>
                <c:pt idx="2">
                  <c:v>P. WYKROCZEŃ MATERIALNE</c:v>
                </c:pt>
                <c:pt idx="3">
                  <c:v>P. WYKROCZEŃ PROCESOWE</c:v>
                </c:pt>
                <c:pt idx="4">
                  <c:v>P. KARNE SKARBOWE</c:v>
                </c:pt>
                <c:pt idx="5">
                  <c:v>P. CYWILNE MATERIALNE </c:v>
                </c:pt>
                <c:pt idx="6">
                  <c:v>P. PROCESOWE CYWILNE</c:v>
                </c:pt>
                <c:pt idx="7">
                  <c:v>P. RODZINNE</c:v>
                </c:pt>
                <c:pt idx="8">
                  <c:v>P. GOSPODARCZE</c:v>
                </c:pt>
                <c:pt idx="9">
                  <c:v>KODEKS SPÓŁEK HANDLOWYCH</c:v>
                </c:pt>
                <c:pt idx="10">
                  <c:v>PRAWO PRACY</c:v>
                </c:pt>
                <c:pt idx="11">
                  <c:v>P. UBEZPIECZEŃ SPOŁECZNYCH</c:v>
                </c:pt>
                <c:pt idx="12">
                  <c:v>P. ADMINISTRACYJNE MATERIALNE</c:v>
                </c:pt>
                <c:pt idx="13">
                  <c:v>P. ADMINISTRACYJNE PROCESOWE </c:v>
                </c:pt>
                <c:pt idx="14">
                  <c:v>POST. SĄDOWOADM.</c:v>
                </c:pt>
                <c:pt idx="15">
                  <c:v>PRAWO UE</c:v>
                </c:pt>
                <c:pt idx="16">
                  <c:v>P. KONSTYTUCYJNE</c:v>
                </c:pt>
                <c:pt idx="17">
                  <c:v>USTRÓJ SĄDÓW I PROKURATURY</c:v>
                </c:pt>
              </c:strCache>
            </c:strRef>
          </c:cat>
          <c:val>
            <c:numRef>
              <c:f>Arkusz1!$B$2:$S$2</c:f>
              <c:numCache>
                <c:formatCode>0.00</c:formatCode>
                <c:ptCount val="18"/>
                <c:pt idx="0">
                  <c:v>65.813918618471405</c:v>
                </c:pt>
                <c:pt idx="1">
                  <c:v>69.274740192592574</c:v>
                </c:pt>
                <c:pt idx="2">
                  <c:v>65.950468690817743</c:v>
                </c:pt>
                <c:pt idx="3">
                  <c:v>61.855811918829389</c:v>
                </c:pt>
                <c:pt idx="4">
                  <c:v>47.376714617992832</c:v>
                </c:pt>
                <c:pt idx="5">
                  <c:v>63.584454200971436</c:v>
                </c:pt>
                <c:pt idx="6">
                  <c:v>62.220169191709815</c:v>
                </c:pt>
                <c:pt idx="7">
                  <c:v>60.631275822999548</c:v>
                </c:pt>
                <c:pt idx="8">
                  <c:v>59.957455250595068</c:v>
                </c:pt>
                <c:pt idx="9">
                  <c:v>50.100131750390311</c:v>
                </c:pt>
                <c:pt idx="10">
                  <c:v>58.758556292673283</c:v>
                </c:pt>
                <c:pt idx="11">
                  <c:v>38.236924592974404</c:v>
                </c:pt>
                <c:pt idx="12">
                  <c:v>54.867970304728395</c:v>
                </c:pt>
                <c:pt idx="13">
                  <c:v>51.920642190479079</c:v>
                </c:pt>
                <c:pt idx="14">
                  <c:v>64.833095231277539</c:v>
                </c:pt>
                <c:pt idx="15">
                  <c:v>53.903820189650482</c:v>
                </c:pt>
                <c:pt idx="16">
                  <c:v>53.019193424140155</c:v>
                </c:pt>
                <c:pt idx="17">
                  <c:v>69.47280676800797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APL. RADCOWSKA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  </c:v>
                </c:pt>
                <c:pt idx="1">
                  <c:v>P. KARNE PROCESOWE</c:v>
                </c:pt>
                <c:pt idx="2">
                  <c:v>P. WYKROCZEŃ MATERIALNE</c:v>
                </c:pt>
                <c:pt idx="3">
                  <c:v>P. WYKROCZEŃ PROCESOWE</c:v>
                </c:pt>
                <c:pt idx="4">
                  <c:v>P. KARNE SKARBOWE</c:v>
                </c:pt>
                <c:pt idx="5">
                  <c:v>P. CYWILNE MATERIALNE </c:v>
                </c:pt>
                <c:pt idx="6">
                  <c:v>P. PROCESOWE CYWILNE</c:v>
                </c:pt>
                <c:pt idx="7">
                  <c:v>P. RODZINNE</c:v>
                </c:pt>
                <c:pt idx="8">
                  <c:v>P. GOSPODARCZE</c:v>
                </c:pt>
                <c:pt idx="9">
                  <c:v>KODEKS SPÓŁEK HANDLOWYCH</c:v>
                </c:pt>
                <c:pt idx="10">
                  <c:v>PRAWO PRACY</c:v>
                </c:pt>
                <c:pt idx="11">
                  <c:v>P. UBEZPIECZEŃ SPOŁECZNYCH</c:v>
                </c:pt>
                <c:pt idx="12">
                  <c:v>P. ADMINISTRACYJNE MATERIALNE</c:v>
                </c:pt>
                <c:pt idx="13">
                  <c:v>P. ADMINISTRACYJNE PROCESOWE </c:v>
                </c:pt>
                <c:pt idx="14">
                  <c:v>POST. SĄDOWOADM.</c:v>
                </c:pt>
                <c:pt idx="15">
                  <c:v>PRAWO UE</c:v>
                </c:pt>
                <c:pt idx="16">
                  <c:v>P. KONSTYTUCYJNE</c:v>
                </c:pt>
                <c:pt idx="17">
                  <c:v>USTRÓJ SĄDÓW I PROKURATURY</c:v>
                </c:pt>
              </c:strCache>
            </c:strRef>
          </c:cat>
          <c:val>
            <c:numRef>
              <c:f>Arkusz1!$B$3:$S$3</c:f>
              <c:numCache>
                <c:formatCode>General</c:formatCode>
                <c:ptCount val="18"/>
                <c:pt idx="0">
                  <c:v>60.06478951751879</c:v>
                </c:pt>
                <c:pt idx="1">
                  <c:v>67.303418031998831</c:v>
                </c:pt>
                <c:pt idx="2">
                  <c:v>60.745468424501617</c:v>
                </c:pt>
                <c:pt idx="3">
                  <c:v>60.961483892668433</c:v>
                </c:pt>
                <c:pt idx="4">
                  <c:v>48.34363883901095</c:v>
                </c:pt>
                <c:pt idx="5">
                  <c:v>63.078152630021961</c:v>
                </c:pt>
                <c:pt idx="6">
                  <c:v>61.716420710217314</c:v>
                </c:pt>
                <c:pt idx="7">
                  <c:v>59.345830770214434</c:v>
                </c:pt>
                <c:pt idx="8">
                  <c:v>58.129435518865556</c:v>
                </c:pt>
                <c:pt idx="9">
                  <c:v>49.039485258347142</c:v>
                </c:pt>
                <c:pt idx="10">
                  <c:v>56.67118084805093</c:v>
                </c:pt>
                <c:pt idx="11">
                  <c:v>39.727698825573995</c:v>
                </c:pt>
                <c:pt idx="12">
                  <c:v>55.543120787857546</c:v>
                </c:pt>
                <c:pt idx="13">
                  <c:v>50.89380348453934</c:v>
                </c:pt>
                <c:pt idx="14">
                  <c:v>64.879494504236902</c:v>
                </c:pt>
                <c:pt idx="15">
                  <c:v>52.024617597852583</c:v>
                </c:pt>
                <c:pt idx="16">
                  <c:v>52.884103208343539</c:v>
                </c:pt>
                <c:pt idx="17">
                  <c:v>67.498396605488992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179648"/>
        <c:axId val="23181184"/>
      </c:lineChart>
      <c:catAx>
        <c:axId val="23179648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 rot="-5400000" vert="horz"/>
          <a:lstStyle/>
          <a:p>
            <a:pPr>
              <a:defRPr sz="14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181184"/>
        <c:crosses val="autoZero"/>
        <c:auto val="1"/>
        <c:lblAlgn val="ctr"/>
        <c:lblOffset val="100"/>
        <c:noMultiLvlLbl val="0"/>
      </c:catAx>
      <c:valAx>
        <c:axId val="23181184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17964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 algn="just">
        <a:defRPr sz="1800"/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PRAWO UBEZPIECZEŃ SPOŁECZNYCH</c:v>
                </c:pt>
                <c:pt idx="11">
                  <c:v>POST. SĄDOWO-ADMINISTRACYJNE</c:v>
                </c:pt>
                <c:pt idx="12">
                  <c:v>P. ADMINISTRACYJNE  </c:v>
                </c:pt>
                <c:pt idx="13">
                  <c:v>PRAWO UE</c:v>
                </c:pt>
                <c:pt idx="14">
                  <c:v>P.KONSTYTUCYJNE</c:v>
                </c:pt>
                <c:pt idx="15">
                  <c:v>P. O USTROJU SĄDÓW I PROK.</c:v>
                </c:pt>
                <c:pt idx="16">
                  <c:v>SAMORZĄD ADW. I RAD. 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Arkusz1!$B$2:$S$2</c:f>
              <c:numCache>
                <c:formatCode>0.00</c:formatCode>
                <c:ptCount val="18"/>
                <c:pt idx="0">
                  <c:v>5.9439186184714075</c:v>
                </c:pt>
                <c:pt idx="1">
                  <c:v>9.4047401925925769</c:v>
                </c:pt>
                <c:pt idx="2">
                  <c:v>4.03</c:v>
                </c:pt>
                <c:pt idx="3">
                  <c:v>-12.493285382007166</c:v>
                </c:pt>
                <c:pt idx="4">
                  <c:v>3.7144542009714385</c:v>
                </c:pt>
                <c:pt idx="5">
                  <c:v>2.3501691917098171</c:v>
                </c:pt>
                <c:pt idx="6">
                  <c:v>0.76127582299955066</c:v>
                </c:pt>
                <c:pt idx="7">
                  <c:v>8.7455250595070311E-2</c:v>
                </c:pt>
                <c:pt idx="8">
                  <c:v>-9.7698682496096865</c:v>
                </c:pt>
                <c:pt idx="9">
                  <c:v>-1.111443707326714</c:v>
                </c:pt>
                <c:pt idx="10">
                  <c:v>-21.633075407025594</c:v>
                </c:pt>
                <c:pt idx="11">
                  <c:v>4.963095231277542</c:v>
                </c:pt>
                <c:pt idx="12">
                  <c:v>-6.4770000000000003</c:v>
                </c:pt>
                <c:pt idx="13">
                  <c:v>-5.9661798103495158</c:v>
                </c:pt>
                <c:pt idx="14">
                  <c:v>-6.8508065758598402</c:v>
                </c:pt>
                <c:pt idx="15">
                  <c:v>9.6028067680079729</c:v>
                </c:pt>
                <c:pt idx="16">
                  <c:v>-15.581</c:v>
                </c:pt>
                <c:pt idx="17">
                  <c:v>-29.44151799475749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2014</c:v>
                </c:pt>
              </c:strCache>
            </c:strRef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PRAWO UBEZPIECZEŃ SPOŁECZNYCH</c:v>
                </c:pt>
                <c:pt idx="11">
                  <c:v>POST. SĄDOWO-ADMINISTRACYJNE</c:v>
                </c:pt>
                <c:pt idx="12">
                  <c:v>P. ADMINISTRACYJNE  </c:v>
                </c:pt>
                <c:pt idx="13">
                  <c:v>PRAWO UE</c:v>
                </c:pt>
                <c:pt idx="14">
                  <c:v>P.KONSTYTUCYJNE</c:v>
                </c:pt>
                <c:pt idx="15">
                  <c:v>P. O USTROJU SĄDÓW I PROK.</c:v>
                </c:pt>
                <c:pt idx="16">
                  <c:v>SAMORZĄD ADW. I RAD. 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Arkusz1!$B$3:$S$3</c:f>
              <c:numCache>
                <c:formatCode>General</c:formatCode>
                <c:ptCount val="18"/>
                <c:pt idx="0">
                  <c:v>5.52</c:v>
                </c:pt>
                <c:pt idx="1">
                  <c:v>-1.57</c:v>
                </c:pt>
                <c:pt idx="2">
                  <c:v>-9.2799999999999994</c:v>
                </c:pt>
                <c:pt idx="3">
                  <c:v>6.61</c:v>
                </c:pt>
                <c:pt idx="4">
                  <c:v>6.2</c:v>
                </c:pt>
                <c:pt idx="5">
                  <c:v>-4.01</c:v>
                </c:pt>
                <c:pt idx="6">
                  <c:v>11.93</c:v>
                </c:pt>
                <c:pt idx="7">
                  <c:v>-1.57</c:v>
                </c:pt>
                <c:pt idx="8">
                  <c:v>-2.91</c:v>
                </c:pt>
                <c:pt idx="9">
                  <c:v>-2.2000000000000002</c:v>
                </c:pt>
                <c:pt idx="10">
                  <c:v>-9.59</c:v>
                </c:pt>
                <c:pt idx="11">
                  <c:v>-19.399999999999999</c:v>
                </c:pt>
                <c:pt idx="12">
                  <c:v>6.76</c:v>
                </c:pt>
                <c:pt idx="13">
                  <c:v>-19.34</c:v>
                </c:pt>
                <c:pt idx="14">
                  <c:v>15.59</c:v>
                </c:pt>
                <c:pt idx="15">
                  <c:v>-19.7</c:v>
                </c:pt>
                <c:pt idx="16">
                  <c:v>5.77</c:v>
                </c:pt>
                <c:pt idx="17">
                  <c:v>-14.77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2013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PRAWO UBEZPIECZEŃ SPOŁECZNYCH</c:v>
                </c:pt>
                <c:pt idx="11">
                  <c:v>POST. SĄDOWO-ADMINISTRACYJNE</c:v>
                </c:pt>
                <c:pt idx="12">
                  <c:v>P. ADMINISTRACYJNE  </c:v>
                </c:pt>
                <c:pt idx="13">
                  <c:v>PRAWO UE</c:v>
                </c:pt>
                <c:pt idx="14">
                  <c:v>P.KONSTYTUCYJNE</c:v>
                </c:pt>
                <c:pt idx="15">
                  <c:v>P. O USTROJU SĄDÓW I PROK.</c:v>
                </c:pt>
                <c:pt idx="16">
                  <c:v>SAMORZĄD ADW. I RAD. 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Arkusz1!$B$4:$S$4</c:f>
              <c:numCache>
                <c:formatCode>General</c:formatCode>
                <c:ptCount val="18"/>
                <c:pt idx="0">
                  <c:v>-4.7699999999999996</c:v>
                </c:pt>
                <c:pt idx="1">
                  <c:v>-2.63</c:v>
                </c:pt>
                <c:pt idx="2">
                  <c:v>4.71</c:v>
                </c:pt>
                <c:pt idx="3">
                  <c:v>16.57</c:v>
                </c:pt>
                <c:pt idx="4">
                  <c:v>1.58</c:v>
                </c:pt>
                <c:pt idx="5">
                  <c:v>-1.31</c:v>
                </c:pt>
                <c:pt idx="6">
                  <c:v>3.93</c:v>
                </c:pt>
                <c:pt idx="7">
                  <c:v>-3.01</c:v>
                </c:pt>
                <c:pt idx="8">
                  <c:v>5.37</c:v>
                </c:pt>
                <c:pt idx="9">
                  <c:v>6.88</c:v>
                </c:pt>
                <c:pt idx="10">
                  <c:v>6.4</c:v>
                </c:pt>
                <c:pt idx="11">
                  <c:v>-6.5</c:v>
                </c:pt>
                <c:pt idx="12">
                  <c:v>-4.3899999999999997</c:v>
                </c:pt>
                <c:pt idx="13">
                  <c:v>-21.3</c:v>
                </c:pt>
                <c:pt idx="14">
                  <c:v>20.21</c:v>
                </c:pt>
                <c:pt idx="15">
                  <c:v>-11</c:v>
                </c:pt>
                <c:pt idx="16">
                  <c:v>-7.87</c:v>
                </c:pt>
                <c:pt idx="17">
                  <c:v>9.48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2012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PRAWO UBEZPIECZEŃ SPOŁECZNYCH</c:v>
                </c:pt>
                <c:pt idx="11">
                  <c:v>POST. SĄDOWO-ADMINISTRACYJNE</c:v>
                </c:pt>
                <c:pt idx="12">
                  <c:v>P. ADMINISTRACYJNE  </c:v>
                </c:pt>
                <c:pt idx="13">
                  <c:v>PRAWO UE</c:v>
                </c:pt>
                <c:pt idx="14">
                  <c:v>P.KONSTYTUCYJNE</c:v>
                </c:pt>
                <c:pt idx="15">
                  <c:v>P. O USTROJU SĄDÓW I PROK.</c:v>
                </c:pt>
                <c:pt idx="16">
                  <c:v>SAMORZĄD ADW. I RAD. 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Arkusz1!$B$5:$S$5</c:f>
              <c:numCache>
                <c:formatCode>General</c:formatCode>
                <c:ptCount val="18"/>
                <c:pt idx="0">
                  <c:v>16.57</c:v>
                </c:pt>
                <c:pt idx="1">
                  <c:v>13.74</c:v>
                </c:pt>
                <c:pt idx="2">
                  <c:v>17.22</c:v>
                </c:pt>
                <c:pt idx="3">
                  <c:v>-10.11</c:v>
                </c:pt>
                <c:pt idx="4">
                  <c:v>-0.39</c:v>
                </c:pt>
                <c:pt idx="5">
                  <c:v>2.35</c:v>
                </c:pt>
                <c:pt idx="6">
                  <c:v>21.04</c:v>
                </c:pt>
                <c:pt idx="7">
                  <c:v>-4.0199999999999996</c:v>
                </c:pt>
                <c:pt idx="8">
                  <c:v>-2.7</c:v>
                </c:pt>
                <c:pt idx="9">
                  <c:v>12.65</c:v>
                </c:pt>
                <c:pt idx="10">
                  <c:v>-10.96</c:v>
                </c:pt>
                <c:pt idx="11">
                  <c:v>-5.97</c:v>
                </c:pt>
                <c:pt idx="12">
                  <c:v>-5.51</c:v>
                </c:pt>
                <c:pt idx="13">
                  <c:v>-3.24</c:v>
                </c:pt>
                <c:pt idx="14">
                  <c:v>14.57</c:v>
                </c:pt>
                <c:pt idx="15">
                  <c:v>-25.07</c:v>
                </c:pt>
                <c:pt idx="16">
                  <c:v>-4.71</c:v>
                </c:pt>
                <c:pt idx="17">
                  <c:v>-15.24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2011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PRAWO UBEZPIECZEŃ SPOŁECZNYCH</c:v>
                </c:pt>
                <c:pt idx="11">
                  <c:v>POST. SĄDOWO-ADMINISTRACYJNE</c:v>
                </c:pt>
                <c:pt idx="12">
                  <c:v>P. ADMINISTRACYJNE  </c:v>
                </c:pt>
                <c:pt idx="13">
                  <c:v>PRAWO UE</c:v>
                </c:pt>
                <c:pt idx="14">
                  <c:v>P.KONSTYTUCYJNE</c:v>
                </c:pt>
                <c:pt idx="15">
                  <c:v>P. O USTROJU SĄDÓW I PROK.</c:v>
                </c:pt>
                <c:pt idx="16">
                  <c:v>SAMORZĄD ADW. I RAD. 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Arkusz1!$B$6:$S$6</c:f>
              <c:numCache>
                <c:formatCode>General</c:formatCode>
                <c:ptCount val="18"/>
                <c:pt idx="0">
                  <c:v>4.34</c:v>
                </c:pt>
                <c:pt idx="1">
                  <c:v>0.62</c:v>
                </c:pt>
                <c:pt idx="2">
                  <c:v>13.95</c:v>
                </c:pt>
                <c:pt idx="3">
                  <c:v>-11.05</c:v>
                </c:pt>
                <c:pt idx="4">
                  <c:v>4.34</c:v>
                </c:pt>
                <c:pt idx="5">
                  <c:v>3.66</c:v>
                </c:pt>
                <c:pt idx="6">
                  <c:v>13.95</c:v>
                </c:pt>
                <c:pt idx="7">
                  <c:v>11.68</c:v>
                </c:pt>
                <c:pt idx="8">
                  <c:v>-7.92</c:v>
                </c:pt>
                <c:pt idx="9">
                  <c:v>7.7</c:v>
                </c:pt>
                <c:pt idx="10">
                  <c:v>-11.05</c:v>
                </c:pt>
                <c:pt idx="11">
                  <c:v>1.45</c:v>
                </c:pt>
                <c:pt idx="12">
                  <c:v>-13.73</c:v>
                </c:pt>
                <c:pt idx="13">
                  <c:v>3.95</c:v>
                </c:pt>
                <c:pt idx="14">
                  <c:v>7.7</c:v>
                </c:pt>
                <c:pt idx="15">
                  <c:v>8.9499999999999993</c:v>
                </c:pt>
                <c:pt idx="16">
                  <c:v>-19.38</c:v>
                </c:pt>
                <c:pt idx="17">
                  <c:v>13.95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Arkusz1!$A$7</c:f>
              <c:strCache>
                <c:ptCount val="1"/>
                <c:pt idx="0">
                  <c:v>2010</c:v>
                </c:pt>
              </c:strCache>
            </c:strRef>
          </c:tx>
          <c:spPr>
            <a:ln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PRAWO UBEZPIECZEŃ SPOŁECZNYCH</c:v>
                </c:pt>
                <c:pt idx="11">
                  <c:v>POST. SĄDOWO-ADMINISTRACYJNE</c:v>
                </c:pt>
                <c:pt idx="12">
                  <c:v>P. ADMINISTRACYJNE  </c:v>
                </c:pt>
                <c:pt idx="13">
                  <c:v>PRAWO UE</c:v>
                </c:pt>
                <c:pt idx="14">
                  <c:v>P.KONSTYTUCYJNE</c:v>
                </c:pt>
                <c:pt idx="15">
                  <c:v>P. O USTROJU SĄDÓW I PROK.</c:v>
                </c:pt>
                <c:pt idx="16">
                  <c:v>SAMORZĄD ADW. I RAD. 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Arkusz1!$B$7:$S$7</c:f>
              <c:numCache>
                <c:formatCode>General</c:formatCode>
                <c:ptCount val="18"/>
                <c:pt idx="0">
                  <c:v>-8.98</c:v>
                </c:pt>
                <c:pt idx="1">
                  <c:v>12.81</c:v>
                </c:pt>
                <c:pt idx="2">
                  <c:v>-6.15</c:v>
                </c:pt>
                <c:pt idx="3">
                  <c:v>0.78</c:v>
                </c:pt>
                <c:pt idx="4">
                  <c:v>8.19</c:v>
                </c:pt>
                <c:pt idx="5">
                  <c:v>-6.88</c:v>
                </c:pt>
                <c:pt idx="6">
                  <c:v>-7.5</c:v>
                </c:pt>
                <c:pt idx="7">
                  <c:v>-5.52</c:v>
                </c:pt>
                <c:pt idx="8">
                  <c:v>1.7</c:v>
                </c:pt>
                <c:pt idx="9">
                  <c:v>7.34</c:v>
                </c:pt>
                <c:pt idx="10">
                  <c:v>-4.34</c:v>
                </c:pt>
                <c:pt idx="11">
                  <c:v>-10.08</c:v>
                </c:pt>
                <c:pt idx="12">
                  <c:v>-0.08</c:v>
                </c:pt>
                <c:pt idx="13">
                  <c:v>-3.63</c:v>
                </c:pt>
                <c:pt idx="14">
                  <c:v>13.29</c:v>
                </c:pt>
                <c:pt idx="15">
                  <c:v>-10.98</c:v>
                </c:pt>
                <c:pt idx="16">
                  <c:v>-11.97</c:v>
                </c:pt>
                <c:pt idx="17">
                  <c:v>-4.8099999999999996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Arkusz1!$A$8</c:f>
              <c:strCache>
                <c:ptCount val="1"/>
                <c:pt idx="0">
                  <c:v>2009</c:v>
                </c:pt>
              </c:strCache>
            </c:strRef>
          </c:tx>
          <c:spPr>
            <a:ln>
              <a:solidFill>
                <a:schemeClr val="accent5">
                  <a:lumMod val="40000"/>
                  <a:lumOff val="60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PRAWO UBEZPIECZEŃ SPOŁECZNYCH</c:v>
                </c:pt>
                <c:pt idx="11">
                  <c:v>POST. SĄDOWO-ADMINISTRACYJNE</c:v>
                </c:pt>
                <c:pt idx="12">
                  <c:v>P. ADMINISTRACYJNE  </c:v>
                </c:pt>
                <c:pt idx="13">
                  <c:v>PRAWO UE</c:v>
                </c:pt>
                <c:pt idx="14">
                  <c:v>P.KONSTYTUCYJNE</c:v>
                </c:pt>
                <c:pt idx="15">
                  <c:v>P. O USTROJU SĄDÓW I PROK.</c:v>
                </c:pt>
                <c:pt idx="16">
                  <c:v>SAMORZĄD ADW. I RAD. 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Arkusz1!$B$8:$S$8</c:f>
              <c:numCache>
                <c:formatCode>General</c:formatCode>
                <c:ptCount val="18"/>
                <c:pt idx="0">
                  <c:v>7.56</c:v>
                </c:pt>
                <c:pt idx="1">
                  <c:v>1.6</c:v>
                </c:pt>
                <c:pt idx="2">
                  <c:v>3.64</c:v>
                </c:pt>
                <c:pt idx="3">
                  <c:v>-17.27</c:v>
                </c:pt>
                <c:pt idx="4">
                  <c:v>2.0099999999999998</c:v>
                </c:pt>
                <c:pt idx="5">
                  <c:v>2.87</c:v>
                </c:pt>
                <c:pt idx="6">
                  <c:v>-2.9</c:v>
                </c:pt>
                <c:pt idx="7">
                  <c:v>-4.68</c:v>
                </c:pt>
                <c:pt idx="8">
                  <c:v>-1.58</c:v>
                </c:pt>
                <c:pt idx="9">
                  <c:v>5.52</c:v>
                </c:pt>
                <c:pt idx="10">
                  <c:v>-18.98</c:v>
                </c:pt>
                <c:pt idx="11">
                  <c:v>0.04</c:v>
                </c:pt>
                <c:pt idx="12">
                  <c:v>8.5</c:v>
                </c:pt>
                <c:pt idx="13">
                  <c:v>-6.26</c:v>
                </c:pt>
                <c:pt idx="14">
                  <c:v>14.55</c:v>
                </c:pt>
                <c:pt idx="15">
                  <c:v>7.87</c:v>
                </c:pt>
                <c:pt idx="16">
                  <c:v>-16.89</c:v>
                </c:pt>
                <c:pt idx="17">
                  <c:v>14.37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Arkusz1!$A$9</c:f>
              <c:strCache>
                <c:ptCount val="1"/>
                <c:pt idx="0">
                  <c:v>2008</c:v>
                </c:pt>
              </c:strCache>
            </c:strRef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PRAWO UBEZPIECZEŃ SPOŁECZNYCH</c:v>
                </c:pt>
                <c:pt idx="11">
                  <c:v>POST. SĄDOWO-ADMINISTRACYJNE</c:v>
                </c:pt>
                <c:pt idx="12">
                  <c:v>P. ADMINISTRACYJNE  </c:v>
                </c:pt>
                <c:pt idx="13">
                  <c:v>PRAWO UE</c:v>
                </c:pt>
                <c:pt idx="14">
                  <c:v>P.KONSTYTUCYJNE</c:v>
                </c:pt>
                <c:pt idx="15">
                  <c:v>P. O USTROJU SĄDÓW I PROK.</c:v>
                </c:pt>
                <c:pt idx="16">
                  <c:v>SAMORZĄD ADW. I RAD. 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Arkusz1!$B$9:$S$9</c:f>
              <c:numCache>
                <c:formatCode>General</c:formatCode>
                <c:ptCount val="18"/>
                <c:pt idx="0">
                  <c:v>0.32</c:v>
                </c:pt>
                <c:pt idx="1">
                  <c:v>-4.92</c:v>
                </c:pt>
                <c:pt idx="2">
                  <c:v>6.1</c:v>
                </c:pt>
                <c:pt idx="3">
                  <c:v>-9.73</c:v>
                </c:pt>
                <c:pt idx="4">
                  <c:v>0.47</c:v>
                </c:pt>
                <c:pt idx="5">
                  <c:v>4.3099999999999996</c:v>
                </c:pt>
                <c:pt idx="6">
                  <c:v>9.82</c:v>
                </c:pt>
                <c:pt idx="7">
                  <c:v>-2.4</c:v>
                </c:pt>
                <c:pt idx="8">
                  <c:v>11.39</c:v>
                </c:pt>
                <c:pt idx="9">
                  <c:v>14.13</c:v>
                </c:pt>
                <c:pt idx="10">
                  <c:v>-8.39</c:v>
                </c:pt>
                <c:pt idx="11">
                  <c:v>7.69</c:v>
                </c:pt>
                <c:pt idx="12">
                  <c:v>7.85</c:v>
                </c:pt>
                <c:pt idx="13">
                  <c:v>-4.55</c:v>
                </c:pt>
                <c:pt idx="14">
                  <c:v>11.22</c:v>
                </c:pt>
                <c:pt idx="15">
                  <c:v>-11.33</c:v>
                </c:pt>
                <c:pt idx="16">
                  <c:v>-9.3699999999999992</c:v>
                </c:pt>
                <c:pt idx="17">
                  <c:v>-16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282432"/>
        <c:axId val="23283968"/>
      </c:lineChart>
      <c:catAx>
        <c:axId val="23282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283968"/>
        <c:crosses val="autoZero"/>
        <c:auto val="1"/>
        <c:lblAlgn val="ctr"/>
        <c:lblOffset val="100"/>
        <c:noMultiLvlLbl val="0"/>
      </c:catAx>
      <c:valAx>
        <c:axId val="2328396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282432"/>
        <c:crosses val="autoZero"/>
        <c:crossBetween val="between"/>
      </c:valAx>
      <c:spPr>
        <a:solidFill>
          <a:schemeClr val="bg1"/>
        </a:solidFill>
      </c:spPr>
    </c:plotArea>
    <c:legend>
      <c:legendPos val="t"/>
      <c:layout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P. UBEZPIECZEŃ SPOŁ.</c:v>
                </c:pt>
                <c:pt idx="11">
                  <c:v>POST. SĄDOWO-ADMINISTRACYJNE</c:v>
                </c:pt>
                <c:pt idx="12">
                  <c:v>P. ADMINISTRACYJNE</c:v>
                </c:pt>
                <c:pt idx="13">
                  <c:v>PRAWO UE</c:v>
                </c:pt>
                <c:pt idx="14">
                  <c:v>P. KONSTYTUCYJNE</c:v>
                </c:pt>
                <c:pt idx="15">
                  <c:v>P.O USTROJU SĄDÓW I PROK.</c:v>
                </c:pt>
                <c:pt idx="16">
                  <c:v>SAMORZĄD ADW. I RAD.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Arkusz1!$B$2:$S$2</c:f>
              <c:numCache>
                <c:formatCode>0.00</c:formatCode>
                <c:ptCount val="18"/>
                <c:pt idx="0">
                  <c:v>1.46</c:v>
                </c:pt>
                <c:pt idx="1">
                  <c:v>8.6999999999999993</c:v>
                </c:pt>
                <c:pt idx="2">
                  <c:v>2.25</c:v>
                </c:pt>
                <c:pt idx="3">
                  <c:v>-10.26</c:v>
                </c:pt>
                <c:pt idx="4">
                  <c:v>4.4781526300219596</c:v>
                </c:pt>
                <c:pt idx="5">
                  <c:v>3.1164207102173123</c:v>
                </c:pt>
                <c:pt idx="6">
                  <c:v>0.75</c:v>
                </c:pt>
                <c:pt idx="7">
                  <c:v>-0.47</c:v>
                </c:pt>
                <c:pt idx="8">
                  <c:v>-9.56</c:v>
                </c:pt>
                <c:pt idx="9">
                  <c:v>-1.93</c:v>
                </c:pt>
                <c:pt idx="10">
                  <c:v>-18.87</c:v>
                </c:pt>
                <c:pt idx="11">
                  <c:v>6.28</c:v>
                </c:pt>
                <c:pt idx="12">
                  <c:v>-5.38</c:v>
                </c:pt>
                <c:pt idx="13">
                  <c:v>-6.58</c:v>
                </c:pt>
                <c:pt idx="14">
                  <c:v>-5.72</c:v>
                </c:pt>
                <c:pt idx="15">
                  <c:v>8.9</c:v>
                </c:pt>
                <c:pt idx="16">
                  <c:v>-17.399999999999999</c:v>
                </c:pt>
                <c:pt idx="17">
                  <c:v>-28.66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2014</c:v>
                </c:pt>
              </c:strCache>
            </c:strRef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P. UBEZPIECZEŃ SPOŁ.</c:v>
                </c:pt>
                <c:pt idx="11">
                  <c:v>POST. SĄDOWO-ADMINISTRACYJNE</c:v>
                </c:pt>
                <c:pt idx="12">
                  <c:v>P. ADMINISTRACYJNE</c:v>
                </c:pt>
                <c:pt idx="13">
                  <c:v>PRAWO UE</c:v>
                </c:pt>
                <c:pt idx="14">
                  <c:v>P. KONSTYTUCYJNE</c:v>
                </c:pt>
                <c:pt idx="15">
                  <c:v>P.O USTROJU SĄDÓW I PROK.</c:v>
                </c:pt>
                <c:pt idx="16">
                  <c:v>SAMORZĄD ADW. I RAD.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Arkusz1!$B$3:$S$3</c:f>
              <c:numCache>
                <c:formatCode>0.00</c:formatCode>
                <c:ptCount val="18"/>
                <c:pt idx="0">
                  <c:v>4.41</c:v>
                </c:pt>
                <c:pt idx="1">
                  <c:v>-4.34</c:v>
                </c:pt>
                <c:pt idx="2">
                  <c:v>-11.71</c:v>
                </c:pt>
                <c:pt idx="3">
                  <c:v>6.08</c:v>
                </c:pt>
                <c:pt idx="4">
                  <c:v>6.76</c:v>
                </c:pt>
                <c:pt idx="5">
                  <c:v>-3.97</c:v>
                </c:pt>
                <c:pt idx="6" formatCode="General">
                  <c:v>12.585349824675284</c:v>
                </c:pt>
                <c:pt idx="7" formatCode="General">
                  <c:v>0.29493158025088917</c:v>
                </c:pt>
                <c:pt idx="8" formatCode="General">
                  <c:v>9.337431975439614E-2</c:v>
                </c:pt>
                <c:pt idx="9" formatCode="General">
                  <c:v>-2.7044034631572345E-2</c:v>
                </c:pt>
                <c:pt idx="10">
                  <c:v>-7.07</c:v>
                </c:pt>
                <c:pt idx="11">
                  <c:v>-19.89</c:v>
                </c:pt>
                <c:pt idx="12">
                  <c:v>6.53</c:v>
                </c:pt>
                <c:pt idx="13">
                  <c:v>-20.39</c:v>
                </c:pt>
                <c:pt idx="14">
                  <c:v>16.739999999999998</c:v>
                </c:pt>
                <c:pt idx="15">
                  <c:v>-20.04</c:v>
                </c:pt>
                <c:pt idx="16">
                  <c:v>3.07</c:v>
                </c:pt>
                <c:pt idx="17">
                  <c:v>-12.73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2013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P. UBEZPIECZEŃ SPOŁ.</c:v>
                </c:pt>
                <c:pt idx="11">
                  <c:v>POST. SĄDOWO-ADMINISTRACYJNE</c:v>
                </c:pt>
                <c:pt idx="12">
                  <c:v>P. ADMINISTRACYJNE</c:v>
                </c:pt>
                <c:pt idx="13">
                  <c:v>PRAWO UE</c:v>
                </c:pt>
                <c:pt idx="14">
                  <c:v>P. KONSTYTUCYJNE</c:v>
                </c:pt>
                <c:pt idx="15">
                  <c:v>P.O USTROJU SĄDÓW I PROK.</c:v>
                </c:pt>
                <c:pt idx="16">
                  <c:v>SAMORZĄD ADW. I RAD.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Arkusz1!$B$4:$S$4</c:f>
              <c:numCache>
                <c:formatCode>General</c:formatCode>
                <c:ptCount val="18"/>
                <c:pt idx="0">
                  <c:v>-5.68</c:v>
                </c:pt>
                <c:pt idx="1">
                  <c:v>-3.66</c:v>
                </c:pt>
                <c:pt idx="2">
                  <c:v>6.15</c:v>
                </c:pt>
                <c:pt idx="3">
                  <c:v>18.37</c:v>
                </c:pt>
                <c:pt idx="4">
                  <c:v>1.98</c:v>
                </c:pt>
                <c:pt idx="5">
                  <c:v>-2.1800000000000002</c:v>
                </c:pt>
                <c:pt idx="6">
                  <c:v>5.5</c:v>
                </c:pt>
                <c:pt idx="7">
                  <c:v>-2.6</c:v>
                </c:pt>
                <c:pt idx="8">
                  <c:v>4.5999999999999996</c:v>
                </c:pt>
                <c:pt idx="9">
                  <c:v>7.89</c:v>
                </c:pt>
                <c:pt idx="10">
                  <c:v>5.35</c:v>
                </c:pt>
                <c:pt idx="11">
                  <c:v>-8.09</c:v>
                </c:pt>
                <c:pt idx="12">
                  <c:v>-4.6399999999999997</c:v>
                </c:pt>
                <c:pt idx="13">
                  <c:v>-24.17</c:v>
                </c:pt>
                <c:pt idx="14">
                  <c:v>22.57</c:v>
                </c:pt>
                <c:pt idx="15">
                  <c:v>-9.4499999999999993</c:v>
                </c:pt>
                <c:pt idx="16">
                  <c:v>-8.4</c:v>
                </c:pt>
                <c:pt idx="17">
                  <c:v>9.4700000000000006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2012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P. UBEZPIECZEŃ SPOŁ.</c:v>
                </c:pt>
                <c:pt idx="11">
                  <c:v>POST. SĄDOWO-ADMINISTRACYJNE</c:v>
                </c:pt>
                <c:pt idx="12">
                  <c:v>P. ADMINISTRACYJNE</c:v>
                </c:pt>
                <c:pt idx="13">
                  <c:v>PRAWO UE</c:v>
                </c:pt>
                <c:pt idx="14">
                  <c:v>P. KONSTYTUCYJNE</c:v>
                </c:pt>
                <c:pt idx="15">
                  <c:v>P.O USTROJU SĄDÓW I PROK.</c:v>
                </c:pt>
                <c:pt idx="16">
                  <c:v>SAMORZĄD ADW. I RAD.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Arkusz1!$B$5:$S$5</c:f>
              <c:numCache>
                <c:formatCode>General</c:formatCode>
                <c:ptCount val="18"/>
                <c:pt idx="0">
                  <c:v>15.21</c:v>
                </c:pt>
                <c:pt idx="1">
                  <c:v>12.99</c:v>
                </c:pt>
                <c:pt idx="2">
                  <c:v>19.27</c:v>
                </c:pt>
                <c:pt idx="3">
                  <c:v>-13.68</c:v>
                </c:pt>
                <c:pt idx="4">
                  <c:v>0.4</c:v>
                </c:pt>
                <c:pt idx="5">
                  <c:v>2.56</c:v>
                </c:pt>
                <c:pt idx="6">
                  <c:v>20.55</c:v>
                </c:pt>
                <c:pt idx="7">
                  <c:v>-3.73</c:v>
                </c:pt>
                <c:pt idx="8">
                  <c:v>-0.31</c:v>
                </c:pt>
                <c:pt idx="9">
                  <c:v>14.1</c:v>
                </c:pt>
                <c:pt idx="10">
                  <c:v>-12.5</c:v>
                </c:pt>
                <c:pt idx="11">
                  <c:v>-4.01</c:v>
                </c:pt>
                <c:pt idx="12">
                  <c:v>-4.93</c:v>
                </c:pt>
                <c:pt idx="13">
                  <c:v>-2.84</c:v>
                </c:pt>
                <c:pt idx="14">
                  <c:v>16.170000000000002</c:v>
                </c:pt>
                <c:pt idx="15">
                  <c:v>-25.31</c:v>
                </c:pt>
                <c:pt idx="16">
                  <c:v>-7.41</c:v>
                </c:pt>
                <c:pt idx="17">
                  <c:v>-14.15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2011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P. UBEZPIECZEŃ SPOŁ.</c:v>
                </c:pt>
                <c:pt idx="11">
                  <c:v>POST. SĄDOWO-ADMINISTRACYJNE</c:v>
                </c:pt>
                <c:pt idx="12">
                  <c:v>P. ADMINISTRACYJNE</c:v>
                </c:pt>
                <c:pt idx="13">
                  <c:v>PRAWO UE</c:v>
                </c:pt>
                <c:pt idx="14">
                  <c:v>P. KONSTYTUCYJNE</c:v>
                </c:pt>
                <c:pt idx="15">
                  <c:v>P.O USTROJU SĄDÓW I PROK.</c:v>
                </c:pt>
                <c:pt idx="16">
                  <c:v>SAMORZĄD ADW. I RAD.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Arkusz1!$B$6:$S$6</c:f>
              <c:numCache>
                <c:formatCode>General</c:formatCode>
                <c:ptCount val="18"/>
                <c:pt idx="0">
                  <c:v>20.34</c:v>
                </c:pt>
                <c:pt idx="1">
                  <c:v>-1.03</c:v>
                </c:pt>
                <c:pt idx="2">
                  <c:v>10.08</c:v>
                </c:pt>
                <c:pt idx="3">
                  <c:v>-6.58</c:v>
                </c:pt>
                <c:pt idx="4">
                  <c:v>20.34</c:v>
                </c:pt>
                <c:pt idx="5">
                  <c:v>8.1199999999999992</c:v>
                </c:pt>
                <c:pt idx="6">
                  <c:v>23.42</c:v>
                </c:pt>
                <c:pt idx="7">
                  <c:v>10.08</c:v>
                </c:pt>
                <c:pt idx="8">
                  <c:v>-10.75</c:v>
                </c:pt>
                <c:pt idx="9">
                  <c:v>10.08</c:v>
                </c:pt>
                <c:pt idx="10">
                  <c:v>-23.25</c:v>
                </c:pt>
                <c:pt idx="11">
                  <c:v>-17.690000000000001</c:v>
                </c:pt>
                <c:pt idx="12">
                  <c:v>4.8</c:v>
                </c:pt>
                <c:pt idx="13">
                  <c:v>3.42</c:v>
                </c:pt>
                <c:pt idx="14">
                  <c:v>5.92</c:v>
                </c:pt>
                <c:pt idx="15">
                  <c:v>-9.92</c:v>
                </c:pt>
                <c:pt idx="16">
                  <c:v>-17.690000000000001</c:v>
                </c:pt>
                <c:pt idx="17">
                  <c:v>10.08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Arkusz1!$A$7</c:f>
              <c:strCache>
                <c:ptCount val="1"/>
                <c:pt idx="0">
                  <c:v>2010</c:v>
                </c:pt>
              </c:strCache>
            </c:strRef>
          </c:tx>
          <c:spPr>
            <a:ln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P. UBEZPIECZEŃ SPOŁ.</c:v>
                </c:pt>
                <c:pt idx="11">
                  <c:v>POST. SĄDOWO-ADMINISTRACYJNE</c:v>
                </c:pt>
                <c:pt idx="12">
                  <c:v>P. ADMINISTRACYJNE</c:v>
                </c:pt>
                <c:pt idx="13">
                  <c:v>PRAWO UE</c:v>
                </c:pt>
                <c:pt idx="14">
                  <c:v>P. KONSTYTUCYJNE</c:v>
                </c:pt>
                <c:pt idx="15">
                  <c:v>P.O USTROJU SĄDÓW I PROK.</c:v>
                </c:pt>
                <c:pt idx="16">
                  <c:v>SAMORZĄD ADW. I RAD.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Arkusz1!$B$7:$S$7</c:f>
              <c:numCache>
                <c:formatCode>General</c:formatCode>
                <c:ptCount val="18"/>
                <c:pt idx="0">
                  <c:v>-10.94</c:v>
                </c:pt>
                <c:pt idx="1">
                  <c:v>9.33</c:v>
                </c:pt>
                <c:pt idx="2">
                  <c:v>-6.96</c:v>
                </c:pt>
                <c:pt idx="3">
                  <c:v>1.1299999999999999</c:v>
                </c:pt>
                <c:pt idx="4">
                  <c:v>8.09</c:v>
                </c:pt>
                <c:pt idx="5">
                  <c:v>-7.64</c:v>
                </c:pt>
                <c:pt idx="6">
                  <c:v>-8.66</c:v>
                </c:pt>
                <c:pt idx="7">
                  <c:v>-4.46</c:v>
                </c:pt>
                <c:pt idx="8">
                  <c:v>2.92</c:v>
                </c:pt>
                <c:pt idx="9">
                  <c:v>10.31</c:v>
                </c:pt>
                <c:pt idx="10">
                  <c:v>-1.37</c:v>
                </c:pt>
                <c:pt idx="11">
                  <c:v>-9.64</c:v>
                </c:pt>
                <c:pt idx="12">
                  <c:v>2.58</c:v>
                </c:pt>
                <c:pt idx="13">
                  <c:v>-2.99</c:v>
                </c:pt>
                <c:pt idx="14">
                  <c:v>13.26</c:v>
                </c:pt>
                <c:pt idx="15">
                  <c:v>-11.73</c:v>
                </c:pt>
                <c:pt idx="16">
                  <c:v>-7.45</c:v>
                </c:pt>
                <c:pt idx="17">
                  <c:v>-8.76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Arkusz1!$A$8</c:f>
              <c:strCache>
                <c:ptCount val="1"/>
                <c:pt idx="0">
                  <c:v>2009</c:v>
                </c:pt>
              </c:strCache>
            </c:strRef>
          </c:tx>
          <c:spPr>
            <a:ln>
              <a:solidFill>
                <a:schemeClr val="accent5">
                  <a:lumMod val="40000"/>
                  <a:lumOff val="60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P. UBEZPIECZEŃ SPOŁ.</c:v>
                </c:pt>
                <c:pt idx="11">
                  <c:v>POST. SĄDOWO-ADMINISTRACYJNE</c:v>
                </c:pt>
                <c:pt idx="12">
                  <c:v>P. ADMINISTRACYJNE</c:v>
                </c:pt>
                <c:pt idx="13">
                  <c:v>PRAWO UE</c:v>
                </c:pt>
                <c:pt idx="14">
                  <c:v>P. KONSTYTUCYJNE</c:v>
                </c:pt>
                <c:pt idx="15">
                  <c:v>P.O USTROJU SĄDÓW I PROK.</c:v>
                </c:pt>
                <c:pt idx="16">
                  <c:v>SAMORZĄD ADW. I RAD.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Arkusz1!$B$8:$S$8</c:f>
              <c:numCache>
                <c:formatCode>General</c:formatCode>
                <c:ptCount val="18"/>
                <c:pt idx="0">
                  <c:v>7.15</c:v>
                </c:pt>
                <c:pt idx="1">
                  <c:v>-0.62</c:v>
                </c:pt>
                <c:pt idx="2">
                  <c:v>3.57</c:v>
                </c:pt>
                <c:pt idx="3">
                  <c:v>-18.07</c:v>
                </c:pt>
                <c:pt idx="4">
                  <c:v>4.1900000000000004</c:v>
                </c:pt>
                <c:pt idx="5">
                  <c:v>4.25</c:v>
                </c:pt>
                <c:pt idx="6">
                  <c:v>-2.54</c:v>
                </c:pt>
                <c:pt idx="7">
                  <c:v>-3.25</c:v>
                </c:pt>
                <c:pt idx="8">
                  <c:v>-0.01</c:v>
                </c:pt>
                <c:pt idx="9">
                  <c:v>9.36</c:v>
                </c:pt>
                <c:pt idx="10">
                  <c:v>-17.649999999999999</c:v>
                </c:pt>
                <c:pt idx="11">
                  <c:v>1.77</c:v>
                </c:pt>
                <c:pt idx="12">
                  <c:v>12.47</c:v>
                </c:pt>
                <c:pt idx="13">
                  <c:v>-7.04</c:v>
                </c:pt>
                <c:pt idx="14">
                  <c:v>17.510000000000002</c:v>
                </c:pt>
                <c:pt idx="15">
                  <c:v>8.33</c:v>
                </c:pt>
                <c:pt idx="16">
                  <c:v>-36.159999999999997</c:v>
                </c:pt>
                <c:pt idx="17">
                  <c:v>16.75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Arkusz1!$A$9</c:f>
              <c:strCache>
                <c:ptCount val="1"/>
                <c:pt idx="0">
                  <c:v>2008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P. UBEZPIECZEŃ SPOŁ.</c:v>
                </c:pt>
                <c:pt idx="11">
                  <c:v>POST. SĄDOWO-ADMINISTRACYJNE</c:v>
                </c:pt>
                <c:pt idx="12">
                  <c:v>P. ADMINISTRACYJNE</c:v>
                </c:pt>
                <c:pt idx="13">
                  <c:v>PRAWO UE</c:v>
                </c:pt>
                <c:pt idx="14">
                  <c:v>P. KONSTYTUCYJNE</c:v>
                </c:pt>
                <c:pt idx="15">
                  <c:v>P.O USTROJU SĄDÓW I PROK.</c:v>
                </c:pt>
                <c:pt idx="16">
                  <c:v>SAMORZĄD ADW. I RAD.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Arkusz1!$B$9:$S$9</c:f>
              <c:numCache>
                <c:formatCode>General</c:formatCode>
                <c:ptCount val="18"/>
                <c:pt idx="0">
                  <c:v>-1.25</c:v>
                </c:pt>
                <c:pt idx="1">
                  <c:v>5.76</c:v>
                </c:pt>
                <c:pt idx="2">
                  <c:v>3.04</c:v>
                </c:pt>
                <c:pt idx="3">
                  <c:v>-4.3899999999999997</c:v>
                </c:pt>
                <c:pt idx="4">
                  <c:v>7.4</c:v>
                </c:pt>
                <c:pt idx="5">
                  <c:v>-8.5299999999999994</c:v>
                </c:pt>
                <c:pt idx="6">
                  <c:v>14.38</c:v>
                </c:pt>
                <c:pt idx="7">
                  <c:v>-10.24</c:v>
                </c:pt>
                <c:pt idx="8">
                  <c:v>-3.07</c:v>
                </c:pt>
                <c:pt idx="9">
                  <c:v>4.3899999999999997</c:v>
                </c:pt>
                <c:pt idx="10">
                  <c:v>-23.93</c:v>
                </c:pt>
                <c:pt idx="11">
                  <c:v>-1.72</c:v>
                </c:pt>
                <c:pt idx="12">
                  <c:v>-8.23</c:v>
                </c:pt>
                <c:pt idx="13">
                  <c:v>10.5</c:v>
                </c:pt>
                <c:pt idx="14">
                  <c:v>24.97</c:v>
                </c:pt>
                <c:pt idx="15">
                  <c:v>-10.48</c:v>
                </c:pt>
                <c:pt idx="16">
                  <c:v>-2.2799999999999998</c:v>
                </c:pt>
                <c:pt idx="17">
                  <c:v>9.86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6095232"/>
        <c:axId val="116105216"/>
      </c:lineChart>
      <c:catAx>
        <c:axId val="116095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16105216"/>
        <c:crosses val="autoZero"/>
        <c:auto val="1"/>
        <c:lblAlgn val="ctr"/>
        <c:lblOffset val="100"/>
        <c:noMultiLvlLbl val="0"/>
      </c:catAx>
      <c:valAx>
        <c:axId val="11610521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16095232"/>
        <c:crosses val="autoZero"/>
        <c:crossBetween val="between"/>
      </c:valAx>
      <c:spPr>
        <a:solidFill>
          <a:schemeClr val="bg1"/>
        </a:solidFill>
      </c:spPr>
    </c:plotArea>
    <c:legend>
      <c:legendPos val="t"/>
      <c:layout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numRef>
              <c:f>Arkusz1!$A$2:$A$6</c:f>
              <c:numCache>
                <c:formatCode>General</c:formatCode>
                <c:ptCount val="5"/>
                <c:pt idx="0">
                  <c:v>115</c:v>
                </c:pt>
                <c:pt idx="1">
                  <c:v>71</c:v>
                </c:pt>
                <c:pt idx="2">
                  <c:v>44</c:v>
                </c:pt>
                <c:pt idx="3">
                  <c:v>73</c:v>
                </c:pt>
                <c:pt idx="4">
                  <c:v>116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60</c:v>
                </c:pt>
                <c:pt idx="1">
                  <c:v>21</c:v>
                </c:pt>
                <c:pt idx="2">
                  <c:v>14</c:v>
                </c:pt>
                <c:pt idx="3">
                  <c:v>12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600192"/>
        <c:axId val="116626944"/>
      </c:barChart>
      <c:catAx>
        <c:axId val="116600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pl-PL" sz="14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NUMER PYTANIA</a:t>
                </a:r>
              </a:p>
            </c:rich>
          </c:tx>
          <c:layout>
            <c:manualLayout>
              <c:xMode val="edge"/>
              <c:yMode val="edge"/>
              <c:x val="6.0397283789038463E-2"/>
              <c:y val="0.926762547550653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16626944"/>
        <c:crosses val="autoZero"/>
        <c:auto val="1"/>
        <c:lblAlgn val="ctr"/>
        <c:lblOffset val="100"/>
        <c:noMultiLvlLbl val="0"/>
      </c:catAx>
      <c:valAx>
        <c:axId val="116626944"/>
        <c:scaling>
          <c:orientation val="minMax"/>
          <c:max val="14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1660019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179014436517"/>
          <c:y val="0.13033434319263673"/>
          <c:w val="0.84104938271604934"/>
          <c:h val="0.82525481499206643"/>
        </c:manualLayout>
      </c:layout>
      <c:pie3DChart>
        <c:varyColors val="1"/>
        <c:ser>
          <c:idx val="0"/>
          <c:order val="0"/>
          <c:tx>
            <c:strRef>
              <c:f>Arkusz1!$A$2</c:f>
              <c:strCache>
                <c:ptCount val="1"/>
                <c:pt idx="0">
                  <c:v>1. kwartał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6.4975278266281161E-2"/>
                  <c:y val="1.338010164112819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PRAWO KONSTYTUCYJNE
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2.844421983826538E-2"/>
                  <c:y val="-0.11168969117391515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PRAWO CYWILNE MATERIALNE
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52</a:t>
                    </a:r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PYT.</a:t>
                    </a:r>
                    <a:endParaRPr lang="en-US" dirty="0"/>
                  </a:p>
                </c:rich>
              </c:tx>
              <c:spPr>
                <a:solidFill>
                  <a:schemeClr val="accent3">
                    <a:lumMod val="60000"/>
                    <a:lumOff val="4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10687261036036647"/>
                  <c:y val="-0.19871830480373975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PRAWO CYWILNE PROCESOWE
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13</a:t>
                    </a:r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0.14955644043164129"/>
                  <c:y val="-9.0445790923515627E-3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PRAWO GOSPODARCZE
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</a:t>
                    </a:r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PYT.</a:t>
                    </a:r>
                    <a:endParaRPr lang="en-US" dirty="0"/>
                  </a:p>
                </c:rich>
              </c:tx>
              <c:spPr>
                <a:solidFill>
                  <a:schemeClr val="accent3">
                    <a:lumMod val="60000"/>
                    <a:lumOff val="4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3.4449198508205478E-2"/>
                  <c:y val="3.3048856394873503E-2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SPÓŁKI PRAWA HANDLOWEGO
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18</a:t>
                    </a:r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PYT.</a:t>
                    </a:r>
                    <a:endParaRPr lang="en-US" dirty="0"/>
                  </a:p>
                </c:rich>
              </c:tx>
              <c:spPr>
                <a:solidFill>
                  <a:schemeClr val="accent3">
                    <a:lumMod val="60000"/>
                    <a:lumOff val="4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1.0460775736366288E-2"/>
                  <c:y val="2.190604177883369E-2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PRAWO PRACY
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PYT.</a:t>
                    </a:r>
                    <a:endParaRPr lang="en-US" dirty="0"/>
                  </a:p>
                </c:rich>
              </c:tx>
              <c:spPr>
                <a:solidFill>
                  <a:schemeClr val="bg1"/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4.8382667444347239E-3"/>
                  <c:y val="-2.5219598107332805E-2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RAWO </a:t>
                    </a:r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UBEZPIECZEŃ 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SPOŁECZNYCH</a:t>
                    </a:r>
                    <a:r>
                      <a:rPr lang="pl-PL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–  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PYT.</a:t>
                    </a:r>
                    <a:endParaRPr lang="en-US" dirty="0"/>
                  </a:p>
                </c:rich>
              </c:tx>
              <c:spPr>
                <a:solidFill>
                  <a:schemeClr val="accent2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1.8507582385535212E-3"/>
                  <c:y val="-6.2235606300154685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PRAWO </a:t>
                    </a:r>
                    <a:r>
                      <a: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RODZINNE I </a:t>
                    </a:r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OPIEKUŃCZE –  3 PYT.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1.6727848255079225E-2"/>
                  <c:y val="5.1027093855668462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PRAWO ADMINISTRACYJNE 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MATERIALNE</a:t>
                    </a:r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–  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PRAWO ADMINISTRACYJNE 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PROCESOWE</a:t>
                    </a:r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–  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-5.9553003595806432E-3"/>
                  <c:y val="-4.1761741572873667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PRAWO FINANSOWE
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</a:t>
                    </a:r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1"/>
              <c:layout>
                <c:manualLayout>
                  <c:x val="-7.0116531767472998E-2"/>
                  <c:y val="3.1565224946515915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PRAWO UNII 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EUROPEJSKIEJ</a:t>
                    </a:r>
                    <a:endParaRPr lang="pl-PL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2"/>
              <c:layout>
                <c:manualLayout>
                  <c:x val="-0.17890649909720963"/>
                  <c:y val="-3.6412976905699938E-2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PRAWO PRYWATNE MIĘDZYNARODOWE
</a:t>
                    </a:r>
                    <a:r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pl-PL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PYT.</a:t>
                    </a:r>
                    <a:endParaRPr lang="en-US"/>
                  </a:p>
                </c:rich>
              </c:tx>
              <c:spPr>
                <a:solidFill>
                  <a:schemeClr val="accent2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3"/>
              <c:layout>
                <c:manualLayout>
                  <c:x val="-0.20178223196519265"/>
                  <c:y val="-0.10338416814086185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PRAWO </a:t>
                    </a:r>
                    <a:r>
                      <a: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O USTROJU SĄDÓW I </a:t>
                    </a:r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PROKURATUR – </a:t>
                    </a:r>
                    <a:r>
                      <a:rPr lang="pl-PL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 PYT.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4"/>
              <c:layout>
                <c:manualLayout>
                  <c:x val="-1.8639076236335077E-2"/>
                  <c:y val="-8.5009963280433226E-2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POSTĘPOWANIE 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SĄDOWOADM</a:t>
                    </a:r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 –  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PYT.</a:t>
                    </a:r>
                    <a:endParaRPr lang="en-US" dirty="0"/>
                  </a:p>
                </c:rich>
              </c:tx>
              <c:spPr>
                <a:solidFill>
                  <a:schemeClr val="accent2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5"/>
              <c:layout>
                <c:manualLayout>
                  <c:x val="9.9108116261698118E-2"/>
                  <c:y val="-6.2611276809699204E-2"/>
                </c:manualLayout>
              </c:layout>
              <c:tx>
                <c:rich>
                  <a:bodyPr/>
                  <a:lstStyle/>
                  <a:p>
                    <a:r>
                      <a: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SAMORZĄD NOTARIALNY/WARUNKI WYKONYWANIA ZAWODU </a:t>
                    </a:r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NOTARIUSZA –  9 PYT.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Arkusz1!$B$1:$Q$1</c:f>
              <c:strCache>
                <c:ptCount val="16"/>
                <c:pt idx="0">
                  <c:v>PRAWO KONSTYTUCYJNE</c:v>
                </c:pt>
                <c:pt idx="1">
                  <c:v>PRAWO CYWILNE MATERIALNE</c:v>
                </c:pt>
                <c:pt idx="2">
                  <c:v>PRAWO CYWILNE PROCESOWE</c:v>
                </c:pt>
                <c:pt idx="3">
                  <c:v>PRAWO GOSPODARCZE</c:v>
                </c:pt>
                <c:pt idx="4">
                  <c:v>SPÓŁKI PRAWA HANDLOWEGO</c:v>
                </c:pt>
                <c:pt idx="5">
                  <c:v>PRAWO PRACY</c:v>
                </c:pt>
                <c:pt idx="6">
                  <c:v>PRAWO UBEZPIECZEŃ SPOŁECZNYCH</c:v>
                </c:pt>
                <c:pt idx="7">
                  <c:v>PRAWO RODZINNE I OPIEKUŃCZE</c:v>
                </c:pt>
                <c:pt idx="8">
                  <c:v>PRAWO ADMINISTRACYJNE MATERIALNE</c:v>
                </c:pt>
                <c:pt idx="9">
                  <c:v>PRAWO ADMINISTRACYJNE PROCESOWE</c:v>
                </c:pt>
                <c:pt idx="10">
                  <c:v>PRAWO FINANSOWE</c:v>
                </c:pt>
                <c:pt idx="11">
                  <c:v>PRAWO UNII EUROPEJSKIEJ</c:v>
                </c:pt>
                <c:pt idx="12">
                  <c:v>PRAWO PRYWATNE MIĘDZYNARODOWE</c:v>
                </c:pt>
                <c:pt idx="13">
                  <c:v>PRAWO O USTROJU SĄDÓW I PROKURATUR</c:v>
                </c:pt>
                <c:pt idx="14">
                  <c:v>POSTĘPOWANIE SĄDOWOADMINISTRACYJNE</c:v>
                </c:pt>
                <c:pt idx="15">
                  <c:v>SAMORZĄD NOTARIALNY/WARUNKI WYKONYWANIA ZAWODU NOTARIUSZA</c:v>
                </c:pt>
              </c:strCache>
            </c:strRef>
          </c:cat>
          <c:val>
            <c:numRef>
              <c:f>Arkusz1!$B$2:$Q$2</c:f>
              <c:numCache>
                <c:formatCode>General</c:formatCode>
                <c:ptCount val="16"/>
                <c:pt idx="0">
                  <c:v>4</c:v>
                </c:pt>
                <c:pt idx="1">
                  <c:v>52</c:v>
                </c:pt>
                <c:pt idx="2">
                  <c:v>13</c:v>
                </c:pt>
                <c:pt idx="3">
                  <c:v>15</c:v>
                </c:pt>
                <c:pt idx="4">
                  <c:v>18</c:v>
                </c:pt>
                <c:pt idx="5">
                  <c:v>3</c:v>
                </c:pt>
                <c:pt idx="6">
                  <c:v>2</c:v>
                </c:pt>
                <c:pt idx="7">
                  <c:v>3</c:v>
                </c:pt>
                <c:pt idx="8">
                  <c:v>6</c:v>
                </c:pt>
                <c:pt idx="9">
                  <c:v>3</c:v>
                </c:pt>
                <c:pt idx="10">
                  <c:v>10</c:v>
                </c:pt>
                <c:pt idx="11">
                  <c:v>5</c:v>
                </c:pt>
                <c:pt idx="12">
                  <c:v>1</c:v>
                </c:pt>
                <c:pt idx="13">
                  <c:v>4</c:v>
                </c:pt>
                <c:pt idx="14">
                  <c:v>2</c:v>
                </c:pt>
                <c:pt idx="15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Razem </c:v>
                </c:pt>
              </c:strCache>
            </c:strRef>
          </c:tx>
          <c:invertIfNegative val="0"/>
          <c:cat>
            <c:strRef>
              <c:f>Arkusz1!$A$2:$A$17</c:f>
              <c:strCache>
                <c:ptCount val="16"/>
                <c:pt idx="0">
                  <c:v>PRAWO PRYWATNE MIĘDZYNARODOWE</c:v>
                </c:pt>
                <c:pt idx="1">
                  <c:v>PRAWO KONSTYTUCYJNE</c:v>
                </c:pt>
                <c:pt idx="2">
                  <c:v>PRAWO RODZINNE I OPIEKUŃCZE</c:v>
                </c:pt>
                <c:pt idx="3">
                  <c:v>PROCESOWE PRAWO ADMINISTRACYJNE</c:v>
                </c:pt>
                <c:pt idx="4">
                  <c:v>POST. SĄDOWOADMIN.</c:v>
                </c:pt>
                <c:pt idx="5">
                  <c:v>MATERIALNE PRAWO CYWILNE</c:v>
                </c:pt>
                <c:pt idx="6">
                  <c:v>PRAWO GOSPODARCZE</c:v>
                </c:pt>
                <c:pt idx="7">
                  <c:v>KODEKS SPÓŁEK HANDLOWYCH</c:v>
                </c:pt>
                <c:pt idx="8">
                  <c:v>PRAWO SAMORZĄDU NOTARIALNEGO</c:v>
                </c:pt>
                <c:pt idx="9">
                  <c:v>PROCESOWE PRAWO CYWILNE</c:v>
                </c:pt>
                <c:pt idx="10">
                  <c:v>PAWO PRACY</c:v>
                </c:pt>
                <c:pt idx="11">
                  <c:v>MATERIALNE PRAWO ADMINISTRACYJNE</c:v>
                </c:pt>
                <c:pt idx="12">
                  <c:v>PRAWO UE</c:v>
                </c:pt>
                <c:pt idx="13">
                  <c:v>PRAWO UBEZPIECZEŃ SPOŁECZNYCH</c:v>
                </c:pt>
                <c:pt idx="14">
                  <c:v>PRAWO FINANSOWE</c:v>
                </c:pt>
                <c:pt idx="15">
                  <c:v>PRAWO O USTROJU SĄDÓW I PROKURATUR</c:v>
                </c:pt>
              </c:strCache>
            </c:strRef>
          </c:cat>
          <c:val>
            <c:numRef>
              <c:f>Arkusz1!$B$2:$B$17</c:f>
              <c:numCache>
                <c:formatCode>0.00</c:formatCode>
                <c:ptCount val="16"/>
                <c:pt idx="0">
                  <c:v>85.28492024098027</c:v>
                </c:pt>
                <c:pt idx="1">
                  <c:v>80.268226077415321</c:v>
                </c:pt>
                <c:pt idx="2">
                  <c:v>79.579687185378873</c:v>
                </c:pt>
                <c:pt idx="3">
                  <c:v>68.541624489869065</c:v>
                </c:pt>
                <c:pt idx="4">
                  <c:v>65.149386057789229</c:v>
                </c:pt>
                <c:pt idx="5">
                  <c:v>64.313118833300592</c:v>
                </c:pt>
                <c:pt idx="6">
                  <c:v>59.932458454919107</c:v>
                </c:pt>
                <c:pt idx="7">
                  <c:v>58.34925254001466</c:v>
                </c:pt>
                <c:pt idx="8">
                  <c:v>56.615755499182484</c:v>
                </c:pt>
                <c:pt idx="9">
                  <c:v>55.810799016325028</c:v>
                </c:pt>
                <c:pt idx="10">
                  <c:v>54.929400352716534</c:v>
                </c:pt>
                <c:pt idx="11">
                  <c:v>54.645935539542243</c:v>
                </c:pt>
                <c:pt idx="12">
                  <c:v>52.133537671355157</c:v>
                </c:pt>
                <c:pt idx="13">
                  <c:v>45.502218106600317</c:v>
                </c:pt>
                <c:pt idx="14">
                  <c:v>45.483528032226467</c:v>
                </c:pt>
                <c:pt idx="15">
                  <c:v>43.240028396786364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772224"/>
        <c:axId val="116827264"/>
      </c:barChart>
      <c:catAx>
        <c:axId val="116772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16827264"/>
        <c:crosses val="autoZero"/>
        <c:auto val="1"/>
        <c:lblAlgn val="ctr"/>
        <c:lblOffset val="100"/>
        <c:noMultiLvlLbl val="0"/>
      </c:catAx>
      <c:valAx>
        <c:axId val="116827264"/>
        <c:scaling>
          <c:orientation val="minMax"/>
          <c:max val="10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1677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Arkusz1!$B$1:$P$1</c:f>
              <c:strCache>
                <c:ptCount val="15"/>
                <c:pt idx="0">
                  <c:v>PRAWO CYWILNE MATERIALNE</c:v>
                </c:pt>
                <c:pt idx="1">
                  <c:v>PRAWO CYWILNE PROCESOWE54</c:v>
                </c:pt>
                <c:pt idx="2">
                  <c:v>PRAWO RODZINNE I OPIEKUŃCZE</c:v>
                </c:pt>
                <c:pt idx="3">
                  <c:v>PRAWO GOSPODARCZE</c:v>
                </c:pt>
                <c:pt idx="4">
                  <c:v>SPÓŁKI PRAWA HANDLOWEGO</c:v>
                </c:pt>
                <c:pt idx="5">
                  <c:v>PRAWO FINANSOWE</c:v>
                </c:pt>
                <c:pt idx="6">
                  <c:v>P. PRACY I UB. SPOŁ.</c:v>
                </c:pt>
                <c:pt idx="7">
                  <c:v>POST. ADM. I POST. SĄDOWO - ADM. ADMINISTRACYJNE PROCESOWE</c:v>
                </c:pt>
                <c:pt idx="8">
                  <c:v>PRAWO ADMINISTRACYJNE MATERIALNE</c:v>
                </c:pt>
                <c:pt idx="9">
                  <c:v>PRAWO UE</c:v>
                </c:pt>
                <c:pt idx="10">
                  <c:v>PRAWO PRYWATNE MIĘDZYNARODOWE</c:v>
                </c:pt>
                <c:pt idx="11">
                  <c:v>PRAWO KONSTYTUCYJNE</c:v>
                </c:pt>
                <c:pt idx="12">
                  <c:v>PRAWO O USTROJU SĄDÓW I PROKURATUR</c:v>
                </c:pt>
                <c:pt idx="13">
                  <c:v>SAMORZĄD NOTARIALNY</c:v>
                </c:pt>
                <c:pt idx="14">
                  <c:v>INNE ORGANY OCHRONY PRAWNEJ</c:v>
                </c:pt>
              </c:strCache>
            </c:strRef>
          </c:cat>
          <c:val>
            <c:numRef>
              <c:f>Arkusz1!$B$2:$P$2</c:f>
              <c:numCache>
                <c:formatCode>General</c:formatCode>
                <c:ptCount val="15"/>
                <c:pt idx="0">
                  <c:v>4.0781188333005929</c:v>
                </c:pt>
                <c:pt idx="1">
                  <c:v>-4.4242009836749716</c:v>
                </c:pt>
                <c:pt idx="2">
                  <c:v>19.344687185378874</c:v>
                </c:pt>
                <c:pt idx="3">
                  <c:v>-0.30254154508089215</c:v>
                </c:pt>
                <c:pt idx="4">
                  <c:v>-1.885747459985339</c:v>
                </c:pt>
                <c:pt idx="5">
                  <c:v>-14.751471967773533</c:v>
                </c:pt>
                <c:pt idx="6">
                  <c:v>-10.019190770341574</c:v>
                </c:pt>
                <c:pt idx="7">
                  <c:v>6.6105052738291477</c:v>
                </c:pt>
                <c:pt idx="8">
                  <c:v>-5.589064460457756</c:v>
                </c:pt>
                <c:pt idx="9">
                  <c:v>-8.1014623286448426</c:v>
                </c:pt>
                <c:pt idx="10">
                  <c:v>25.049920240980271</c:v>
                </c:pt>
                <c:pt idx="11">
                  <c:v>20.033226077415321</c:v>
                </c:pt>
                <c:pt idx="12">
                  <c:v>-16.994971603213635</c:v>
                </c:pt>
                <c:pt idx="13">
                  <c:v>-3.6192445008175156</c:v>
                </c:pt>
                <c:pt idx="14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2014</c:v>
                </c:pt>
              </c:strCache>
            </c:strRef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Arkusz1!$B$1:$P$1</c:f>
              <c:strCache>
                <c:ptCount val="15"/>
                <c:pt idx="0">
                  <c:v>PRAWO CYWILNE MATERIALNE</c:v>
                </c:pt>
                <c:pt idx="1">
                  <c:v>PRAWO CYWILNE PROCESOWE54</c:v>
                </c:pt>
                <c:pt idx="2">
                  <c:v>PRAWO RODZINNE I OPIEKUŃCZE</c:v>
                </c:pt>
                <c:pt idx="3">
                  <c:v>PRAWO GOSPODARCZE</c:v>
                </c:pt>
                <c:pt idx="4">
                  <c:v>SPÓŁKI PRAWA HANDLOWEGO</c:v>
                </c:pt>
                <c:pt idx="5">
                  <c:v>PRAWO FINANSOWE</c:v>
                </c:pt>
                <c:pt idx="6">
                  <c:v>P. PRACY I UB. SPOŁ.</c:v>
                </c:pt>
                <c:pt idx="7">
                  <c:v>POST. ADM. I POST. SĄDOWO - ADM. ADMINISTRACYJNE PROCESOWE</c:v>
                </c:pt>
                <c:pt idx="8">
                  <c:v>PRAWO ADMINISTRACYJNE MATERIALNE</c:v>
                </c:pt>
                <c:pt idx="9">
                  <c:v>PRAWO UE</c:v>
                </c:pt>
                <c:pt idx="10">
                  <c:v>PRAWO PRYWATNE MIĘDZYNARODOWE</c:v>
                </c:pt>
                <c:pt idx="11">
                  <c:v>PRAWO KONSTYTUCYJNE</c:v>
                </c:pt>
                <c:pt idx="12">
                  <c:v>PRAWO O USTROJU SĄDÓW I PROKURATUR</c:v>
                </c:pt>
                <c:pt idx="13">
                  <c:v>SAMORZĄD NOTARIALNY</c:v>
                </c:pt>
                <c:pt idx="14">
                  <c:v>INNE ORGANY OCHRONY PRAWNEJ</c:v>
                </c:pt>
              </c:strCache>
            </c:strRef>
          </c:cat>
          <c:val>
            <c:numRef>
              <c:f>Arkusz1!$B$3:$P$3</c:f>
              <c:numCache>
                <c:formatCode>General</c:formatCode>
                <c:ptCount val="15"/>
                <c:pt idx="0">
                  <c:v>4.99</c:v>
                </c:pt>
                <c:pt idx="1">
                  <c:v>-0.56000000000000005</c:v>
                </c:pt>
                <c:pt idx="2">
                  <c:v>7.7</c:v>
                </c:pt>
                <c:pt idx="3">
                  <c:v>0.13</c:v>
                </c:pt>
                <c:pt idx="4">
                  <c:v>2.1</c:v>
                </c:pt>
                <c:pt idx="5">
                  <c:v>-10.71</c:v>
                </c:pt>
                <c:pt idx="6">
                  <c:v>-13.31</c:v>
                </c:pt>
                <c:pt idx="7">
                  <c:v>-11.29</c:v>
                </c:pt>
                <c:pt idx="8">
                  <c:v>-16.59</c:v>
                </c:pt>
                <c:pt idx="9">
                  <c:v>-6.97</c:v>
                </c:pt>
                <c:pt idx="10">
                  <c:v>13.53</c:v>
                </c:pt>
                <c:pt idx="11">
                  <c:v>15.89</c:v>
                </c:pt>
                <c:pt idx="12">
                  <c:v>-8.6199999999999992</c:v>
                </c:pt>
                <c:pt idx="13">
                  <c:v>12.61</c:v>
                </c:pt>
                <c:pt idx="14">
                  <c:v>-27.28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2013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Arkusz1!$B$1:$P$1</c:f>
              <c:strCache>
                <c:ptCount val="15"/>
                <c:pt idx="0">
                  <c:v>PRAWO CYWILNE MATERIALNE</c:v>
                </c:pt>
                <c:pt idx="1">
                  <c:v>PRAWO CYWILNE PROCESOWE54</c:v>
                </c:pt>
                <c:pt idx="2">
                  <c:v>PRAWO RODZINNE I OPIEKUŃCZE</c:v>
                </c:pt>
                <c:pt idx="3">
                  <c:v>PRAWO GOSPODARCZE</c:v>
                </c:pt>
                <c:pt idx="4">
                  <c:v>SPÓŁKI PRAWA HANDLOWEGO</c:v>
                </c:pt>
                <c:pt idx="5">
                  <c:v>PRAWO FINANSOWE</c:v>
                </c:pt>
                <c:pt idx="6">
                  <c:v>P. PRACY I UB. SPOŁ.</c:v>
                </c:pt>
                <c:pt idx="7">
                  <c:v>POST. ADM. I POST. SĄDOWO - ADM. ADMINISTRACYJNE PROCESOWE</c:v>
                </c:pt>
                <c:pt idx="8">
                  <c:v>PRAWO ADMINISTRACYJNE MATERIALNE</c:v>
                </c:pt>
                <c:pt idx="9">
                  <c:v>PRAWO UE</c:v>
                </c:pt>
                <c:pt idx="10">
                  <c:v>PRAWO PRYWATNE MIĘDZYNARODOWE</c:v>
                </c:pt>
                <c:pt idx="11">
                  <c:v>PRAWO KONSTYTUCYJNE</c:v>
                </c:pt>
                <c:pt idx="12">
                  <c:v>PRAWO O USTROJU SĄDÓW I PROKURATUR</c:v>
                </c:pt>
                <c:pt idx="13">
                  <c:v>SAMORZĄD NOTARIALNY</c:v>
                </c:pt>
                <c:pt idx="14">
                  <c:v>INNE ORGANY OCHRONY PRAWNEJ</c:v>
                </c:pt>
              </c:strCache>
            </c:strRef>
          </c:cat>
          <c:val>
            <c:numRef>
              <c:f>Arkusz1!$B$4:$P$4</c:f>
              <c:numCache>
                <c:formatCode>General</c:formatCode>
                <c:ptCount val="15"/>
                <c:pt idx="0">
                  <c:v>-1.1000000000000001</c:v>
                </c:pt>
                <c:pt idx="1">
                  <c:v>7.15</c:v>
                </c:pt>
                <c:pt idx="2">
                  <c:v>10.67</c:v>
                </c:pt>
                <c:pt idx="3">
                  <c:v>14.12</c:v>
                </c:pt>
                <c:pt idx="4">
                  <c:v>6.92</c:v>
                </c:pt>
                <c:pt idx="5">
                  <c:v>-20.059999999999999</c:v>
                </c:pt>
                <c:pt idx="6">
                  <c:v>-12.55</c:v>
                </c:pt>
                <c:pt idx="7">
                  <c:v>-13.13</c:v>
                </c:pt>
                <c:pt idx="8">
                  <c:v>-5.38</c:v>
                </c:pt>
                <c:pt idx="9">
                  <c:v>8.61</c:v>
                </c:pt>
                <c:pt idx="10">
                  <c:v>23.84</c:v>
                </c:pt>
                <c:pt idx="11">
                  <c:v>19.61</c:v>
                </c:pt>
                <c:pt idx="12">
                  <c:v>-13.75</c:v>
                </c:pt>
                <c:pt idx="13">
                  <c:v>-11.05</c:v>
                </c:pt>
                <c:pt idx="14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2012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Arkusz1!$B$1:$P$1</c:f>
              <c:strCache>
                <c:ptCount val="15"/>
                <c:pt idx="0">
                  <c:v>PRAWO CYWILNE MATERIALNE</c:v>
                </c:pt>
                <c:pt idx="1">
                  <c:v>PRAWO CYWILNE PROCESOWE54</c:v>
                </c:pt>
                <c:pt idx="2">
                  <c:v>PRAWO RODZINNE I OPIEKUŃCZE</c:v>
                </c:pt>
                <c:pt idx="3">
                  <c:v>PRAWO GOSPODARCZE</c:v>
                </c:pt>
                <c:pt idx="4">
                  <c:v>SPÓŁKI PRAWA HANDLOWEGO</c:v>
                </c:pt>
                <c:pt idx="5">
                  <c:v>PRAWO FINANSOWE</c:v>
                </c:pt>
                <c:pt idx="6">
                  <c:v>P. PRACY I UB. SPOŁ.</c:v>
                </c:pt>
                <c:pt idx="7">
                  <c:v>POST. ADM. I POST. SĄDOWO - ADM. ADMINISTRACYJNE PROCESOWE</c:v>
                </c:pt>
                <c:pt idx="8">
                  <c:v>PRAWO ADMINISTRACYJNE MATERIALNE</c:v>
                </c:pt>
                <c:pt idx="9">
                  <c:v>PRAWO UE</c:v>
                </c:pt>
                <c:pt idx="10">
                  <c:v>PRAWO PRYWATNE MIĘDZYNARODOWE</c:v>
                </c:pt>
                <c:pt idx="11">
                  <c:v>PRAWO KONSTYTUCYJNE</c:v>
                </c:pt>
                <c:pt idx="12">
                  <c:v>PRAWO O USTROJU SĄDÓW I PROKURATUR</c:v>
                </c:pt>
                <c:pt idx="13">
                  <c:v>SAMORZĄD NOTARIALNY</c:v>
                </c:pt>
                <c:pt idx="14">
                  <c:v>INNE ORGANY OCHRONY PRAWNEJ</c:v>
                </c:pt>
              </c:strCache>
            </c:strRef>
          </c:cat>
          <c:val>
            <c:numRef>
              <c:f>Arkusz1!$B$5:$P$5</c:f>
              <c:numCache>
                <c:formatCode>General</c:formatCode>
                <c:ptCount val="15"/>
                <c:pt idx="0">
                  <c:v>-0.54</c:v>
                </c:pt>
                <c:pt idx="1">
                  <c:v>17.41</c:v>
                </c:pt>
                <c:pt idx="2">
                  <c:v>17.649999999999999</c:v>
                </c:pt>
                <c:pt idx="3">
                  <c:v>0.81</c:v>
                </c:pt>
                <c:pt idx="4">
                  <c:v>6.63</c:v>
                </c:pt>
                <c:pt idx="5">
                  <c:v>-19.399999999999999</c:v>
                </c:pt>
                <c:pt idx="6">
                  <c:v>1.1599999999999999</c:v>
                </c:pt>
                <c:pt idx="7">
                  <c:v>1.4</c:v>
                </c:pt>
                <c:pt idx="8">
                  <c:v>-7.2</c:v>
                </c:pt>
                <c:pt idx="9">
                  <c:v>-1.91</c:v>
                </c:pt>
                <c:pt idx="10">
                  <c:v>-6.15</c:v>
                </c:pt>
                <c:pt idx="11">
                  <c:v>-6.06</c:v>
                </c:pt>
                <c:pt idx="12">
                  <c:v>-0.99</c:v>
                </c:pt>
                <c:pt idx="13">
                  <c:v>-0.74</c:v>
                </c:pt>
                <c:pt idx="14">
                  <c:v>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2011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Arkusz1!$B$1:$P$1</c:f>
              <c:strCache>
                <c:ptCount val="15"/>
                <c:pt idx="0">
                  <c:v>PRAWO CYWILNE MATERIALNE</c:v>
                </c:pt>
                <c:pt idx="1">
                  <c:v>PRAWO CYWILNE PROCESOWE54</c:v>
                </c:pt>
                <c:pt idx="2">
                  <c:v>PRAWO RODZINNE I OPIEKUŃCZE</c:v>
                </c:pt>
                <c:pt idx="3">
                  <c:v>PRAWO GOSPODARCZE</c:v>
                </c:pt>
                <c:pt idx="4">
                  <c:v>SPÓŁKI PRAWA HANDLOWEGO</c:v>
                </c:pt>
                <c:pt idx="5">
                  <c:v>PRAWO FINANSOWE</c:v>
                </c:pt>
                <c:pt idx="6">
                  <c:v>P. PRACY I UB. SPOŁ.</c:v>
                </c:pt>
                <c:pt idx="7">
                  <c:v>POST. ADM. I POST. SĄDOWO - ADM. ADMINISTRACYJNE PROCESOWE</c:v>
                </c:pt>
                <c:pt idx="8">
                  <c:v>PRAWO ADMINISTRACYJNE MATERIALNE</c:v>
                </c:pt>
                <c:pt idx="9">
                  <c:v>PRAWO UE</c:v>
                </c:pt>
                <c:pt idx="10">
                  <c:v>PRAWO PRYWATNE MIĘDZYNARODOWE</c:v>
                </c:pt>
                <c:pt idx="11">
                  <c:v>PRAWO KONSTYTUCYJNE</c:v>
                </c:pt>
                <c:pt idx="12">
                  <c:v>PRAWO O USTROJU SĄDÓW I PROKURATUR</c:v>
                </c:pt>
                <c:pt idx="13">
                  <c:v>SAMORZĄD NOTARIALNY</c:v>
                </c:pt>
                <c:pt idx="14">
                  <c:v>INNE ORGANY OCHRONY PRAWNEJ</c:v>
                </c:pt>
              </c:strCache>
            </c:strRef>
          </c:cat>
          <c:val>
            <c:numRef>
              <c:f>Arkusz1!$B$6:$P$6</c:f>
              <c:numCache>
                <c:formatCode>General</c:formatCode>
                <c:ptCount val="15"/>
                <c:pt idx="0">
                  <c:v>6.73</c:v>
                </c:pt>
                <c:pt idx="1">
                  <c:v>-2.2200000000000002</c:v>
                </c:pt>
                <c:pt idx="2">
                  <c:v>15.01</c:v>
                </c:pt>
                <c:pt idx="3">
                  <c:v>4.83</c:v>
                </c:pt>
                <c:pt idx="4">
                  <c:v>14.6</c:v>
                </c:pt>
                <c:pt idx="5">
                  <c:v>-7.64</c:v>
                </c:pt>
                <c:pt idx="6">
                  <c:v>1.58</c:v>
                </c:pt>
                <c:pt idx="7">
                  <c:v>-6.06</c:v>
                </c:pt>
                <c:pt idx="8">
                  <c:v>-7.46</c:v>
                </c:pt>
                <c:pt idx="9">
                  <c:v>-0.02</c:v>
                </c:pt>
                <c:pt idx="10">
                  <c:v>-9.3699999999999992</c:v>
                </c:pt>
                <c:pt idx="11">
                  <c:v>8.7799999999999994</c:v>
                </c:pt>
                <c:pt idx="12">
                  <c:v>-7.36</c:v>
                </c:pt>
                <c:pt idx="13">
                  <c:v>1.33</c:v>
                </c:pt>
                <c:pt idx="14">
                  <c:v>7.15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Arkusz1!$A$7</c:f>
              <c:strCache>
                <c:ptCount val="1"/>
                <c:pt idx="0">
                  <c:v>2010</c:v>
                </c:pt>
              </c:strCache>
            </c:strRef>
          </c:tx>
          <c:spPr>
            <a:ln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Arkusz1!$B$1:$P$1</c:f>
              <c:strCache>
                <c:ptCount val="15"/>
                <c:pt idx="0">
                  <c:v>PRAWO CYWILNE MATERIALNE</c:v>
                </c:pt>
                <c:pt idx="1">
                  <c:v>PRAWO CYWILNE PROCESOWE54</c:v>
                </c:pt>
                <c:pt idx="2">
                  <c:v>PRAWO RODZINNE I OPIEKUŃCZE</c:v>
                </c:pt>
                <c:pt idx="3">
                  <c:v>PRAWO GOSPODARCZE</c:v>
                </c:pt>
                <c:pt idx="4">
                  <c:v>SPÓŁKI PRAWA HANDLOWEGO</c:v>
                </c:pt>
                <c:pt idx="5">
                  <c:v>PRAWO FINANSOWE</c:v>
                </c:pt>
                <c:pt idx="6">
                  <c:v>P. PRACY I UB. SPOŁ.</c:v>
                </c:pt>
                <c:pt idx="7">
                  <c:v>POST. ADM. I POST. SĄDOWO - ADM. ADMINISTRACYJNE PROCESOWE</c:v>
                </c:pt>
                <c:pt idx="8">
                  <c:v>PRAWO ADMINISTRACYJNE MATERIALNE</c:v>
                </c:pt>
                <c:pt idx="9">
                  <c:v>PRAWO UE</c:v>
                </c:pt>
                <c:pt idx="10">
                  <c:v>PRAWO PRYWATNE MIĘDZYNARODOWE</c:v>
                </c:pt>
                <c:pt idx="11">
                  <c:v>PRAWO KONSTYTUCYJNE</c:v>
                </c:pt>
                <c:pt idx="12">
                  <c:v>PRAWO O USTROJU SĄDÓW I PROKURATUR</c:v>
                </c:pt>
                <c:pt idx="13">
                  <c:v>SAMORZĄD NOTARIALNY</c:v>
                </c:pt>
                <c:pt idx="14">
                  <c:v>INNE ORGANY OCHRONY PRAWNEJ</c:v>
                </c:pt>
              </c:strCache>
            </c:strRef>
          </c:cat>
          <c:val>
            <c:numRef>
              <c:f>Arkusz1!$B$7:$P$7</c:f>
              <c:numCache>
                <c:formatCode>General</c:formatCode>
                <c:ptCount val="15"/>
                <c:pt idx="0">
                  <c:v>-1.71</c:v>
                </c:pt>
                <c:pt idx="1">
                  <c:v>2.7</c:v>
                </c:pt>
                <c:pt idx="2">
                  <c:v>4.6900000000000004</c:v>
                </c:pt>
                <c:pt idx="3">
                  <c:v>-1.65</c:v>
                </c:pt>
                <c:pt idx="4">
                  <c:v>8.69</c:v>
                </c:pt>
                <c:pt idx="5">
                  <c:v>11.04</c:v>
                </c:pt>
                <c:pt idx="6">
                  <c:v>4.1399999999999997</c:v>
                </c:pt>
                <c:pt idx="7">
                  <c:v>0.45</c:v>
                </c:pt>
                <c:pt idx="8">
                  <c:v>-8.8000000000000007</c:v>
                </c:pt>
                <c:pt idx="9">
                  <c:v>-11.13</c:v>
                </c:pt>
                <c:pt idx="10">
                  <c:v>-2.23</c:v>
                </c:pt>
                <c:pt idx="11">
                  <c:v>-14.17</c:v>
                </c:pt>
                <c:pt idx="12">
                  <c:v>6.73</c:v>
                </c:pt>
                <c:pt idx="13">
                  <c:v>0.12</c:v>
                </c:pt>
                <c:pt idx="14">
                  <c:v>2.92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Arkusz1!$A$8</c:f>
              <c:strCache>
                <c:ptCount val="1"/>
                <c:pt idx="0">
                  <c:v>2009</c:v>
                </c:pt>
              </c:strCache>
            </c:strRef>
          </c:tx>
          <c:spPr>
            <a:ln>
              <a:solidFill>
                <a:schemeClr val="accent5">
                  <a:lumMod val="40000"/>
                  <a:lumOff val="60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Arkusz1!$B$1:$P$1</c:f>
              <c:strCache>
                <c:ptCount val="15"/>
                <c:pt idx="0">
                  <c:v>PRAWO CYWILNE MATERIALNE</c:v>
                </c:pt>
                <c:pt idx="1">
                  <c:v>PRAWO CYWILNE PROCESOWE54</c:v>
                </c:pt>
                <c:pt idx="2">
                  <c:v>PRAWO RODZINNE I OPIEKUŃCZE</c:v>
                </c:pt>
                <c:pt idx="3">
                  <c:v>PRAWO GOSPODARCZE</c:v>
                </c:pt>
                <c:pt idx="4">
                  <c:v>SPÓŁKI PRAWA HANDLOWEGO</c:v>
                </c:pt>
                <c:pt idx="5">
                  <c:v>PRAWO FINANSOWE</c:v>
                </c:pt>
                <c:pt idx="6">
                  <c:v>P. PRACY I UB. SPOŁ.</c:v>
                </c:pt>
                <c:pt idx="7">
                  <c:v>POST. ADM. I POST. SĄDOWO - ADM. ADMINISTRACYJNE PROCESOWE</c:v>
                </c:pt>
                <c:pt idx="8">
                  <c:v>PRAWO ADMINISTRACYJNE MATERIALNE</c:v>
                </c:pt>
                <c:pt idx="9">
                  <c:v>PRAWO UE</c:v>
                </c:pt>
                <c:pt idx="10">
                  <c:v>PRAWO PRYWATNE MIĘDZYNARODOWE</c:v>
                </c:pt>
                <c:pt idx="11">
                  <c:v>PRAWO KONSTYTUCYJNE</c:v>
                </c:pt>
                <c:pt idx="12">
                  <c:v>PRAWO O USTROJU SĄDÓW I PROKURATUR</c:v>
                </c:pt>
                <c:pt idx="13">
                  <c:v>SAMORZĄD NOTARIALNY</c:v>
                </c:pt>
                <c:pt idx="14">
                  <c:v>INNE ORGANY OCHRONY PRAWNEJ</c:v>
                </c:pt>
              </c:strCache>
            </c:strRef>
          </c:cat>
          <c:val>
            <c:numRef>
              <c:f>Arkusz1!$B$8:$P$8</c:f>
              <c:numCache>
                <c:formatCode>General</c:formatCode>
                <c:ptCount val="15"/>
                <c:pt idx="0">
                  <c:v>8.3699999999999992</c:v>
                </c:pt>
                <c:pt idx="1">
                  <c:v>-2.69</c:v>
                </c:pt>
                <c:pt idx="2">
                  <c:v>9.19</c:v>
                </c:pt>
                <c:pt idx="3">
                  <c:v>4.6500000000000004</c:v>
                </c:pt>
                <c:pt idx="4">
                  <c:v>5.35</c:v>
                </c:pt>
                <c:pt idx="5">
                  <c:v>-20.39</c:v>
                </c:pt>
                <c:pt idx="6">
                  <c:v>13.01</c:v>
                </c:pt>
                <c:pt idx="7">
                  <c:v>0.9</c:v>
                </c:pt>
                <c:pt idx="8">
                  <c:v>-10.36</c:v>
                </c:pt>
                <c:pt idx="9">
                  <c:v>17.329999999999998</c:v>
                </c:pt>
                <c:pt idx="10">
                  <c:v>3.1</c:v>
                </c:pt>
                <c:pt idx="11">
                  <c:v>-16.809999999999999</c:v>
                </c:pt>
                <c:pt idx="12">
                  <c:v>-13.92</c:v>
                </c:pt>
                <c:pt idx="13">
                  <c:v>7.14</c:v>
                </c:pt>
                <c:pt idx="14">
                  <c:v>-30.9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Arkusz1!$A$9</c:f>
              <c:strCache>
                <c:ptCount val="1"/>
                <c:pt idx="0">
                  <c:v>2008</c:v>
                </c:pt>
              </c:strCache>
            </c:strRef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Arkusz1!$B$1:$P$1</c:f>
              <c:strCache>
                <c:ptCount val="15"/>
                <c:pt idx="0">
                  <c:v>PRAWO CYWILNE MATERIALNE</c:v>
                </c:pt>
                <c:pt idx="1">
                  <c:v>PRAWO CYWILNE PROCESOWE54</c:v>
                </c:pt>
                <c:pt idx="2">
                  <c:v>PRAWO RODZINNE I OPIEKUŃCZE</c:v>
                </c:pt>
                <c:pt idx="3">
                  <c:v>PRAWO GOSPODARCZE</c:v>
                </c:pt>
                <c:pt idx="4">
                  <c:v>SPÓŁKI PRAWA HANDLOWEGO</c:v>
                </c:pt>
                <c:pt idx="5">
                  <c:v>PRAWO FINANSOWE</c:v>
                </c:pt>
                <c:pt idx="6">
                  <c:v>P. PRACY I UB. SPOŁ.</c:v>
                </c:pt>
                <c:pt idx="7">
                  <c:v>POST. ADM. I POST. SĄDOWO - ADM. ADMINISTRACYJNE PROCESOWE</c:v>
                </c:pt>
                <c:pt idx="8">
                  <c:v>PRAWO ADMINISTRACYJNE MATERIALNE</c:v>
                </c:pt>
                <c:pt idx="9">
                  <c:v>PRAWO UE</c:v>
                </c:pt>
                <c:pt idx="10">
                  <c:v>PRAWO PRYWATNE MIĘDZYNARODOWE</c:v>
                </c:pt>
                <c:pt idx="11">
                  <c:v>PRAWO KONSTYTUCYJNE</c:v>
                </c:pt>
                <c:pt idx="12">
                  <c:v>PRAWO O USTROJU SĄDÓW I PROKURATUR</c:v>
                </c:pt>
                <c:pt idx="13">
                  <c:v>SAMORZĄD NOTARIALNY</c:v>
                </c:pt>
                <c:pt idx="14">
                  <c:v>INNE ORGANY OCHRONY PRAWNEJ</c:v>
                </c:pt>
              </c:strCache>
            </c:strRef>
          </c:cat>
          <c:val>
            <c:numRef>
              <c:f>Arkusz1!$B$9:$P$9</c:f>
              <c:numCache>
                <c:formatCode>General</c:formatCode>
                <c:ptCount val="15"/>
                <c:pt idx="0">
                  <c:v>9.5500000000000007</c:v>
                </c:pt>
                <c:pt idx="1">
                  <c:v>1.67</c:v>
                </c:pt>
                <c:pt idx="2">
                  <c:v>-0.91</c:v>
                </c:pt>
                <c:pt idx="3">
                  <c:v>-11.48</c:v>
                </c:pt>
                <c:pt idx="4">
                  <c:v>6.64</c:v>
                </c:pt>
                <c:pt idx="5">
                  <c:v>1.42</c:v>
                </c:pt>
                <c:pt idx="6">
                  <c:v>-5.86</c:v>
                </c:pt>
                <c:pt idx="7">
                  <c:v>8.6999999999999993</c:v>
                </c:pt>
                <c:pt idx="8">
                  <c:v>-2.16</c:v>
                </c:pt>
                <c:pt idx="9">
                  <c:v>-15.76</c:v>
                </c:pt>
                <c:pt idx="10">
                  <c:v>9.2899999999999991</c:v>
                </c:pt>
                <c:pt idx="11">
                  <c:v>23.74</c:v>
                </c:pt>
                <c:pt idx="12">
                  <c:v>15.79</c:v>
                </c:pt>
                <c:pt idx="13">
                  <c:v>11.67</c:v>
                </c:pt>
                <c:pt idx="14">
                  <c:v>-52.34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7214592"/>
        <c:axId val="117228672"/>
      </c:lineChart>
      <c:catAx>
        <c:axId val="117214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17228672"/>
        <c:crosses val="autoZero"/>
        <c:auto val="1"/>
        <c:lblAlgn val="ctr"/>
        <c:lblOffset val="100"/>
        <c:noMultiLvlLbl val="0"/>
      </c:catAx>
      <c:valAx>
        <c:axId val="117228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17214592"/>
        <c:crosses val="autoZero"/>
        <c:crossBetween val="between"/>
      </c:valAx>
      <c:spPr>
        <a:solidFill>
          <a:schemeClr val="bg1"/>
        </a:solidFill>
      </c:spPr>
    </c:plotArea>
    <c:legend>
      <c:legendPos val="t"/>
      <c:layout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91358024691358"/>
          <c:y val="0.12849762724776612"/>
          <c:w val="0.87808641975308643"/>
          <c:h val="0.85890456615931565"/>
        </c:manualLayout>
      </c:layout>
      <c:pie3DChart>
        <c:varyColors val="1"/>
        <c:ser>
          <c:idx val="0"/>
          <c:order val="0"/>
          <c:explosion val="25"/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1"/>
              <c:layout>
                <c:manualLayout>
                  <c:x val="1.6643153980752407E-2"/>
                  <c:y val="-7.364280952909994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PRAWO KONSTYTUCYJNE
</a:t>
                    </a:r>
                    <a:r>
                      <a:rPr lang="en-US" dirty="0" smtClean="0"/>
                      <a:t>6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2.7314814814814814E-3"/>
                  <c:y val="-4.6961051946609107E-2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PRAWO CYWILNE MATERIALNE
</a:t>
                    </a:r>
                    <a:r>
                      <a:rPr lang="en-US" dirty="0" smtClean="0"/>
                      <a:t>36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pPr>
                <a:solidFill>
                  <a:schemeClr val="accent3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1.1876518907358802E-2"/>
                  <c:y val="1.4973336295967114E-2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PRAWO CYWILNE PROCESOWE
</a:t>
                    </a:r>
                    <a:r>
                      <a:rPr lang="en-US" dirty="0" smtClean="0"/>
                      <a:t>36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pPr>
                <a:solidFill>
                  <a:schemeClr val="accent3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0.16199517595022844"/>
                  <c:y val="1.281504436015045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PRAWO GOSPODARCZE
</a:t>
                    </a:r>
                    <a:r>
                      <a:rPr lang="en-US" dirty="0" smtClean="0"/>
                      <a:t>6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4.9468200155536116E-2"/>
                  <c:y val="2.25030552160871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SPÓŁKI PRAWA HANDLOWEGO
</a:t>
                    </a:r>
                    <a:r>
                      <a:rPr lang="en-US" dirty="0" smtClean="0"/>
                      <a:t>5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PRAWO PRACY
</a:t>
                    </a:r>
                    <a:r>
                      <a:rPr lang="en-US" smtClean="0"/>
                      <a:t>5</a:t>
                    </a:r>
                    <a:r>
                      <a:rPr lang="pl-PL" smtClean="0"/>
                      <a:t> PYT.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9.4147953728006221E-3"/>
                  <c:y val="4.1878283365340361E-3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PRAWO RODZINNE I OPIEKUŃCZE
</a:t>
                    </a:r>
                    <a:r>
                      <a:rPr lang="pl-PL" dirty="0" smtClean="0"/>
                      <a:t>6 PYT.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PRAWO ADMINISTRACYJNE MATERIALNE
</a:t>
                    </a:r>
                    <a:r>
                      <a:rPr lang="en-US" smtClean="0"/>
                      <a:t>16</a:t>
                    </a:r>
                    <a:r>
                      <a:rPr lang="pl-PL" smtClean="0"/>
                      <a:t> PYT.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-1.4416132011276369E-2"/>
                  <c:y val="3.547006681797260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PRAWO ADMINISTRACYJNE </a:t>
                    </a:r>
                    <a:r>
                      <a:rPr lang="en-US" dirty="0" smtClean="0"/>
                      <a:t>PROCESOWE</a:t>
                    </a:r>
                    <a:r>
                      <a:rPr lang="pl-PL" dirty="0" smtClean="0"/>
                      <a:t> –</a:t>
                    </a:r>
                    <a:r>
                      <a:rPr lang="pl-PL" baseline="0" dirty="0" smtClean="0"/>
                      <a:t> </a:t>
                    </a:r>
                    <a:r>
                      <a:rPr lang="en-US" dirty="0" smtClean="0"/>
                      <a:t>8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-7.3741251093613291E-2"/>
                  <c:y val="1.733716095037059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PRAWO FINANSOWE
</a:t>
                    </a:r>
                    <a:r>
                      <a:rPr lang="en-US" dirty="0" smtClean="0"/>
                      <a:t>7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1"/>
              <c:layout>
                <c:manualLayout>
                  <c:x val="-0.11965150189559638"/>
                  <c:y val="-2.0850461059882235E-2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PRAWO EUROPEJSKIE
</a:t>
                    </a:r>
                    <a:r>
                      <a:rPr lang="en-US" dirty="0" smtClean="0"/>
                      <a:t>4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pPr>
                <a:solidFill>
                  <a:schemeClr val="accent2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2"/>
              <c:layout>
                <c:manualLayout>
                  <c:x val="-0.16363602119179546"/>
                  <c:y val="-9.6188320345358458E-2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PRAWO PRYWATNE MIĘDZYNARODOWE
</a:t>
                    </a:r>
                    <a:r>
                      <a:rPr lang="en-US" dirty="0" smtClean="0"/>
                      <a:t>2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pPr>
                <a:solidFill>
                  <a:schemeClr val="accent2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3"/>
              <c:layout>
                <c:manualLayout>
                  <c:x val="2.1236269077476427E-2"/>
                  <c:y val="-6.6254344755344641E-2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PRAWO O USTROJU SĄDÓW I PROKURATUR
</a:t>
                    </a:r>
                    <a:r>
                      <a:rPr lang="pl-PL" dirty="0" smtClean="0"/>
                      <a:t>5 PYT.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4"/>
              <c:layout>
                <c:manualLayout>
                  <c:x val="8.4565653251676878E-2"/>
                  <c:y val="-6.172449092957925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SAMORZĄD KOMORNICZY
</a:t>
                    </a:r>
                    <a:r>
                      <a:rPr lang="en-US" dirty="0" smtClean="0"/>
                      <a:t>8</a:t>
                    </a:r>
                    <a:r>
                      <a:rPr lang="pl-PL" dirty="0" smtClean="0"/>
                      <a:t> PYT. 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Arkusz1!$A$1:$O$1</c:f>
              <c:strCache>
                <c:ptCount val="15"/>
                <c:pt idx="0">
                  <c:v> </c:v>
                </c:pt>
                <c:pt idx="1">
                  <c:v>PRAWO KONSTYTUCYJNE</c:v>
                </c:pt>
                <c:pt idx="2">
                  <c:v>PRAWO CYWILNE MATERIALNE</c:v>
                </c:pt>
                <c:pt idx="3">
                  <c:v>PRAWO CYWILNE PROCESOWE</c:v>
                </c:pt>
                <c:pt idx="4">
                  <c:v>PRAWO GOSPODARCZE</c:v>
                </c:pt>
                <c:pt idx="5">
                  <c:v>SPÓŁKI PRAWA HANDLOWEGO</c:v>
                </c:pt>
                <c:pt idx="6">
                  <c:v>PRAWO PRACY</c:v>
                </c:pt>
                <c:pt idx="7">
                  <c:v>PRAWO RODZINNE I OPIEKUŃCZE</c:v>
                </c:pt>
                <c:pt idx="8">
                  <c:v>PRAWO ADMINISTRACYJNE MATERIALNE</c:v>
                </c:pt>
                <c:pt idx="9">
                  <c:v>PRAWO ADMINISTRACYJNE PROCESOWE</c:v>
                </c:pt>
                <c:pt idx="10">
                  <c:v>PRAWO FINANSOWE</c:v>
                </c:pt>
                <c:pt idx="11">
                  <c:v>PRAWO EUROPEJSKIE</c:v>
                </c:pt>
                <c:pt idx="12">
                  <c:v>PRAWO PRYWATNE MIĘDZYNARODOWE</c:v>
                </c:pt>
                <c:pt idx="13">
                  <c:v>PRAWO O USTROJU SĄDÓW I PROKURATUR</c:v>
                </c:pt>
                <c:pt idx="14">
                  <c:v>SAMORZĄD KOMORNICZY</c:v>
                </c:pt>
              </c:strCache>
            </c:strRef>
          </c:cat>
          <c:val>
            <c:numRef>
              <c:f>Arkusz1!$A$2:$O$2</c:f>
              <c:numCache>
                <c:formatCode>General</c:formatCode>
                <c:ptCount val="15"/>
                <c:pt idx="1">
                  <c:v>6</c:v>
                </c:pt>
                <c:pt idx="2">
                  <c:v>36</c:v>
                </c:pt>
                <c:pt idx="3">
                  <c:v>36</c:v>
                </c:pt>
                <c:pt idx="4">
                  <c:v>6</c:v>
                </c:pt>
                <c:pt idx="5">
                  <c:v>5</c:v>
                </c:pt>
                <c:pt idx="6">
                  <c:v>5</c:v>
                </c:pt>
                <c:pt idx="7">
                  <c:v>6</c:v>
                </c:pt>
                <c:pt idx="8">
                  <c:v>16</c:v>
                </c:pt>
                <c:pt idx="9">
                  <c:v>8</c:v>
                </c:pt>
                <c:pt idx="10">
                  <c:v>7</c:v>
                </c:pt>
                <c:pt idx="11">
                  <c:v>4</c:v>
                </c:pt>
                <c:pt idx="12">
                  <c:v>2</c:v>
                </c:pt>
                <c:pt idx="13">
                  <c:v>5</c:v>
                </c:pt>
                <c:pt idx="14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Arkusz1!$B$1:$O$1</c:f>
              <c:strCache>
                <c:ptCount val="14"/>
                <c:pt idx="0">
                  <c:v>P. KONSTYTUCYJNE</c:v>
                </c:pt>
                <c:pt idx="1">
                  <c:v>P. CYWILNE MATERIALNE</c:v>
                </c:pt>
                <c:pt idx="2">
                  <c:v>P. CYWILNE PROCESOWE</c:v>
                </c:pt>
                <c:pt idx="3">
                  <c:v>P. GOSPODARCZE</c:v>
                </c:pt>
                <c:pt idx="4">
                  <c:v>SPÓŁKI PRAWA HANDLOWEGO</c:v>
                </c:pt>
                <c:pt idx="5">
                  <c:v>PRAWO PRACY</c:v>
                </c:pt>
                <c:pt idx="6">
                  <c:v>P. RODZINNE I OPIEKUŃCZE</c:v>
                </c:pt>
                <c:pt idx="7">
                  <c:v>P. ADMINISTRACYJNE MATERIALNE</c:v>
                </c:pt>
                <c:pt idx="8">
                  <c:v>P. ADMINISTRACYJNE PROCESOWE</c:v>
                </c:pt>
                <c:pt idx="9">
                  <c:v>P. FINANSOWE</c:v>
                </c:pt>
                <c:pt idx="10">
                  <c:v>PRAWO UE</c:v>
                </c:pt>
                <c:pt idx="11">
                  <c:v>P. PRYWATNE MIĘDZYNARODOWE</c:v>
                </c:pt>
                <c:pt idx="12">
                  <c:v>USTRÓJ SĄDÓW</c:v>
                </c:pt>
                <c:pt idx="13">
                  <c:v>SAMORZĄD KOMORNICZY</c:v>
                </c:pt>
              </c:strCache>
            </c:strRef>
          </c:cat>
          <c:val>
            <c:numRef>
              <c:f>Arkusz1!$B$2:$O$2</c:f>
              <c:numCache>
                <c:formatCode>0.00</c:formatCode>
                <c:ptCount val="14"/>
                <c:pt idx="0">
                  <c:v>17.334425234198648</c:v>
                </c:pt>
                <c:pt idx="1">
                  <c:v>4.9411911696424653</c:v>
                </c:pt>
                <c:pt idx="2">
                  <c:v>4.143641169444038</c:v>
                </c:pt>
                <c:pt idx="3">
                  <c:v>5.8387678367454328</c:v>
                </c:pt>
                <c:pt idx="4">
                  <c:v>4.877837428555182</c:v>
                </c:pt>
                <c:pt idx="5">
                  <c:v>-9.4861548599470709</c:v>
                </c:pt>
                <c:pt idx="6">
                  <c:v>10.991362268979259</c:v>
                </c:pt>
                <c:pt idx="7">
                  <c:v>-3.9105309402297195</c:v>
                </c:pt>
                <c:pt idx="8">
                  <c:v>-8.0853516636366862</c:v>
                </c:pt>
                <c:pt idx="9">
                  <c:v>-15.951395189802923</c:v>
                </c:pt>
                <c:pt idx="10">
                  <c:v>-29.262048097409192</c:v>
                </c:pt>
                <c:pt idx="11">
                  <c:v>12.062468050764863</c:v>
                </c:pt>
                <c:pt idx="12">
                  <c:v>-28.693932048349403</c:v>
                </c:pt>
                <c:pt idx="13">
                  <c:v>-4.1944002829689424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2014</c:v>
                </c:pt>
              </c:strCache>
            </c:strRef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Arkusz1!$B$1:$O$1</c:f>
              <c:strCache>
                <c:ptCount val="14"/>
                <c:pt idx="0">
                  <c:v>P. KONSTYTUCYJNE</c:v>
                </c:pt>
                <c:pt idx="1">
                  <c:v>P. CYWILNE MATERIALNE</c:v>
                </c:pt>
                <c:pt idx="2">
                  <c:v>P. CYWILNE PROCESOWE</c:v>
                </c:pt>
                <c:pt idx="3">
                  <c:v>P. GOSPODARCZE</c:v>
                </c:pt>
                <c:pt idx="4">
                  <c:v>SPÓŁKI PRAWA HANDLOWEGO</c:v>
                </c:pt>
                <c:pt idx="5">
                  <c:v>PRAWO PRACY</c:v>
                </c:pt>
                <c:pt idx="6">
                  <c:v>P. RODZINNE I OPIEKUŃCZE</c:v>
                </c:pt>
                <c:pt idx="7">
                  <c:v>P. ADMINISTRACYJNE MATERIALNE</c:v>
                </c:pt>
                <c:pt idx="8">
                  <c:v>P. ADMINISTRACYJNE PROCESOWE</c:v>
                </c:pt>
                <c:pt idx="9">
                  <c:v>P. FINANSOWE</c:v>
                </c:pt>
                <c:pt idx="10">
                  <c:v>PRAWO UE</c:v>
                </c:pt>
                <c:pt idx="11">
                  <c:v>P. PRYWATNE MIĘDZYNARODOWE</c:v>
                </c:pt>
                <c:pt idx="12">
                  <c:v>USTRÓJ SĄDÓW</c:v>
                </c:pt>
                <c:pt idx="13">
                  <c:v>SAMORZĄD KOMORNICZY</c:v>
                </c:pt>
              </c:strCache>
            </c:strRef>
          </c:cat>
          <c:val>
            <c:numRef>
              <c:f>Arkusz1!$B$3:$O$3</c:f>
              <c:numCache>
                <c:formatCode>General</c:formatCode>
                <c:ptCount val="14"/>
                <c:pt idx="0">
                  <c:v>-1.37</c:v>
                </c:pt>
                <c:pt idx="1">
                  <c:v>3.44</c:v>
                </c:pt>
                <c:pt idx="2">
                  <c:v>2.98</c:v>
                </c:pt>
                <c:pt idx="3">
                  <c:v>-10.27</c:v>
                </c:pt>
                <c:pt idx="4">
                  <c:v>11.3</c:v>
                </c:pt>
                <c:pt idx="5">
                  <c:v>-1.8</c:v>
                </c:pt>
                <c:pt idx="6">
                  <c:v>9.48</c:v>
                </c:pt>
                <c:pt idx="7">
                  <c:v>-6.53</c:v>
                </c:pt>
                <c:pt idx="8">
                  <c:v>3.07</c:v>
                </c:pt>
                <c:pt idx="9">
                  <c:v>-16.5</c:v>
                </c:pt>
                <c:pt idx="10">
                  <c:v>-17.16</c:v>
                </c:pt>
                <c:pt idx="11">
                  <c:v>3.21</c:v>
                </c:pt>
                <c:pt idx="12">
                  <c:v>-8.41</c:v>
                </c:pt>
                <c:pt idx="13">
                  <c:v>-0.05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7521408"/>
        <c:axId val="117523200"/>
      </c:lineChart>
      <c:catAx>
        <c:axId val="1175214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17523200"/>
        <c:crosses val="autoZero"/>
        <c:auto val="1"/>
        <c:lblAlgn val="ctr"/>
        <c:lblOffset val="100"/>
        <c:noMultiLvlLbl val="0"/>
      </c:catAx>
      <c:valAx>
        <c:axId val="11752320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17521408"/>
        <c:crosses val="autoZero"/>
        <c:crossBetween val="between"/>
      </c:valAx>
      <c:spPr>
        <a:solidFill>
          <a:schemeClr val="bg1"/>
        </a:solidFill>
      </c:spPr>
    </c:plotArea>
    <c:legend>
      <c:legendPos val="t"/>
      <c:layout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681029454651506E-2"/>
          <c:y val="9.7876680205226954E-2"/>
          <c:w val="0.89025724215028679"/>
          <c:h val="0.772805567784832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ABSOLWENCI PRZYSTĘPUJĄCY DO EGZAMINU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816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876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368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310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643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402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225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986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Arkusz1!$B$1:$I$1</c:f>
              <c:strCache>
                <c:ptCount val="8"/>
                <c:pt idx="0">
                  <c:v>2008    62,22%</c:v>
                </c:pt>
                <c:pt idx="1">
                  <c:v>2009    56,45%</c:v>
                </c:pt>
                <c:pt idx="2">
                  <c:v> 2010    58,51%</c:v>
                </c:pt>
                <c:pt idx="3">
                  <c:v>2011     44,26%</c:v>
                </c:pt>
                <c:pt idx="4">
                  <c:v>2012   57,65%</c:v>
                </c:pt>
                <c:pt idx="5">
                  <c:v>2013     60,84%</c:v>
                </c:pt>
                <c:pt idx="6">
                  <c:v>   2014      57,12%</c:v>
                </c:pt>
                <c:pt idx="7">
                  <c:v>2015      50,43%</c:v>
                </c:pt>
              </c:strCache>
            </c:strRef>
          </c:cat>
          <c:val>
            <c:numRef>
              <c:f>Arkusz1!$B$2:$I$2</c:f>
              <c:numCache>
                <c:formatCode>General</c:formatCode>
                <c:ptCount val="8"/>
                <c:pt idx="0">
                  <c:v>3816</c:v>
                </c:pt>
                <c:pt idx="1">
                  <c:v>3876</c:v>
                </c:pt>
                <c:pt idx="2">
                  <c:v>4368</c:v>
                </c:pt>
                <c:pt idx="3">
                  <c:v>4310</c:v>
                </c:pt>
                <c:pt idx="4">
                  <c:v>4643</c:v>
                </c:pt>
                <c:pt idx="5">
                  <c:v>4402</c:v>
                </c:pt>
                <c:pt idx="6">
                  <c:v>4225</c:v>
                </c:pt>
                <c:pt idx="7">
                  <c:v>3986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WSZYSCY ABSOLWENCI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0.11253213499409573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6 133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14097116154407438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6 866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864197530864196E-3"/>
                  <c:y val="-0.1426716113621174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7 465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6295081170409256E-3"/>
                  <c:y val="-0.22936484404333693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9 736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432098765432098E-3"/>
                  <c:y val="-0.13764156120153109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8 052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0.11666001909364415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7 235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6296296296296294E-3"/>
                  <c:y val="-0.13731247279558206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7 397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0864197530864196E-3"/>
                  <c:y val="-0.16613770385225099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7 903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Arkusz1!$B$1:$I$1</c:f>
              <c:strCache>
                <c:ptCount val="8"/>
                <c:pt idx="0">
                  <c:v>2008    62,22%</c:v>
                </c:pt>
                <c:pt idx="1">
                  <c:v>2009    56,45%</c:v>
                </c:pt>
                <c:pt idx="2">
                  <c:v> 2010    58,51%</c:v>
                </c:pt>
                <c:pt idx="3">
                  <c:v>2011     44,26%</c:v>
                </c:pt>
                <c:pt idx="4">
                  <c:v>2012   57,65%</c:v>
                </c:pt>
                <c:pt idx="5">
                  <c:v>2013     60,84%</c:v>
                </c:pt>
                <c:pt idx="6">
                  <c:v>   2014      57,12%</c:v>
                </c:pt>
                <c:pt idx="7">
                  <c:v>2015      50,43%</c:v>
                </c:pt>
              </c:strCache>
            </c:strRef>
          </c:cat>
          <c:val>
            <c:numRef>
              <c:f>Arkusz1!$B$3:$I$3</c:f>
              <c:numCache>
                <c:formatCode>General</c:formatCode>
                <c:ptCount val="8"/>
                <c:pt idx="0">
                  <c:v>2317</c:v>
                </c:pt>
                <c:pt idx="1">
                  <c:v>2990</c:v>
                </c:pt>
                <c:pt idx="2">
                  <c:v>3097</c:v>
                </c:pt>
                <c:pt idx="3">
                  <c:v>5426</c:v>
                </c:pt>
                <c:pt idx="4">
                  <c:v>3409</c:v>
                </c:pt>
                <c:pt idx="5">
                  <c:v>2833</c:v>
                </c:pt>
                <c:pt idx="6">
                  <c:v>3172</c:v>
                </c:pt>
                <c:pt idx="7">
                  <c:v>3917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660800"/>
        <c:axId val="25670784"/>
      </c:barChart>
      <c:catAx>
        <c:axId val="25660800"/>
        <c:scaling>
          <c:orientation val="minMax"/>
        </c:scaling>
        <c:delete val="0"/>
        <c:axPos val="b"/>
        <c:majorTickMark val="out"/>
        <c:minorTickMark val="none"/>
        <c:tickLblPos val="nextTo"/>
        <c:crossAx val="25670784"/>
        <c:crosses val="autoZero"/>
        <c:auto val="1"/>
        <c:lblAlgn val="ctr"/>
        <c:lblOffset val="100"/>
        <c:noMultiLvlLbl val="0"/>
      </c:catAx>
      <c:valAx>
        <c:axId val="25670784"/>
        <c:scaling>
          <c:orientation val="minMax"/>
          <c:max val="11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6608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91358024691358E-2"/>
          <c:y val="1.46048552902255E-2"/>
          <c:w val="0.97098765432098777"/>
          <c:h val="6.756010559195375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67283950617291E-2"/>
          <c:y val="2.9797741172772781E-2"/>
          <c:w val="0.91094135802469134"/>
          <c:h val="0.88390139819209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PRZYSTĄPIŁO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542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953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958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018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275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196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680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945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Arkusz1!$B$1:$I$1</c:f>
              <c:strCach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strCache>
            </c:strRef>
          </c:cat>
          <c:val>
            <c:numRef>
              <c:f>Arkusz1!$B$2:$I$2</c:f>
              <c:numCache>
                <c:formatCode>General</c:formatCode>
                <c:ptCount val="8"/>
                <c:pt idx="0">
                  <c:v>3542</c:v>
                </c:pt>
                <c:pt idx="1">
                  <c:v>3953</c:v>
                </c:pt>
                <c:pt idx="2">
                  <c:v>2958</c:v>
                </c:pt>
                <c:pt idx="3">
                  <c:v>4018</c:v>
                </c:pt>
                <c:pt idx="4">
                  <c:v>4275</c:v>
                </c:pt>
                <c:pt idx="5">
                  <c:v>4196</c:v>
                </c:pt>
                <c:pt idx="6">
                  <c:v>3680</c:v>
                </c:pt>
                <c:pt idx="7">
                  <c:v>2945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6486528"/>
        <c:axId val="116488064"/>
      </c:barChart>
      <c:lineChart>
        <c:grouping val="standard"/>
        <c:varyColors val="0"/>
        <c:ser>
          <c:idx val="1"/>
          <c:order val="1"/>
          <c:tx>
            <c:strRef>
              <c:f>Arkusz1!$A$3</c:f>
              <c:strCache>
                <c:ptCount val="1"/>
                <c:pt idx="0">
                  <c:v>ABSOLWENCI WYDZIAŁÓW PRAWA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2407407407407406E-2"/>
                  <c:y val="3.582369824276499E-2"/>
                </c:manualLayout>
              </c:layout>
              <c:tx>
                <c:rich>
                  <a:bodyPr/>
                  <a:lstStyle/>
                  <a:p>
                    <a:r>
                      <a:rPr lang="en-US" sz="1800" smtClean="0"/>
                      <a:t>6</a:t>
                    </a:r>
                    <a:r>
                      <a:rPr lang="pl-PL" sz="1800" smtClean="0"/>
                      <a:t> </a:t>
                    </a:r>
                    <a:r>
                      <a:rPr lang="en-US" sz="1800" smtClean="0"/>
                      <a:t>133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407407407407378E-2"/>
                  <c:y val="4.0941369420302846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6</a:t>
                    </a:r>
                    <a:r>
                      <a:rPr lang="pl-PL" sz="1800" dirty="0" smtClean="0"/>
                      <a:t> </a:t>
                    </a:r>
                    <a:r>
                      <a:rPr lang="en-US" sz="1800" dirty="0" smtClean="0"/>
                      <a:t>866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666666666666664E-2"/>
                  <c:y val="5.117671177537856E-2"/>
                </c:manualLayout>
              </c:layout>
              <c:tx>
                <c:rich>
                  <a:bodyPr/>
                  <a:lstStyle/>
                  <a:p>
                    <a:r>
                      <a:rPr lang="en-US" sz="1800" smtClean="0"/>
                      <a:t>7</a:t>
                    </a:r>
                    <a:r>
                      <a:rPr lang="pl-PL" sz="1800" smtClean="0"/>
                      <a:t> </a:t>
                    </a:r>
                    <a:r>
                      <a:rPr lang="en-US" sz="1800" smtClean="0"/>
                      <a:t>465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1666666666666664E-2"/>
                  <c:y val="7.6765067663067857E-2"/>
                </c:manualLayout>
              </c:layout>
              <c:tx>
                <c:rich>
                  <a:bodyPr/>
                  <a:lstStyle/>
                  <a:p>
                    <a:r>
                      <a:rPr lang="en-US" sz="1800" smtClean="0"/>
                      <a:t>9</a:t>
                    </a:r>
                    <a:r>
                      <a:rPr lang="pl-PL" sz="1800" smtClean="0"/>
                      <a:t> </a:t>
                    </a:r>
                    <a:r>
                      <a:rPr lang="en-US" sz="1800" smtClean="0"/>
                      <a:t>736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925925925925923E-2"/>
                  <c:y val="4.3500205009071778E-2"/>
                </c:manualLayout>
              </c:layout>
              <c:tx>
                <c:rich>
                  <a:bodyPr/>
                  <a:lstStyle/>
                  <a:p>
                    <a:r>
                      <a:rPr lang="en-US" sz="1800" smtClean="0"/>
                      <a:t>8</a:t>
                    </a:r>
                    <a:r>
                      <a:rPr lang="pl-PL" sz="1800" smtClean="0"/>
                      <a:t> </a:t>
                    </a:r>
                    <a:r>
                      <a:rPr lang="en-US" sz="1800" smtClean="0"/>
                      <a:t>052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1666666666666664E-2"/>
                  <c:y val="4.6059040597840703E-2"/>
                </c:manualLayout>
              </c:layout>
              <c:tx>
                <c:rich>
                  <a:bodyPr/>
                  <a:lstStyle/>
                  <a:p>
                    <a:r>
                      <a:rPr lang="en-US" sz="1800" smtClean="0"/>
                      <a:t>7</a:t>
                    </a:r>
                    <a:r>
                      <a:rPr lang="pl-PL" sz="1800" smtClean="0"/>
                      <a:t> </a:t>
                    </a:r>
                    <a:r>
                      <a:rPr lang="en-US" sz="1800" smtClean="0"/>
                      <a:t>235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666666666666664E-2"/>
                  <c:y val="4.6059040597840703E-2"/>
                </c:manualLayout>
              </c:layout>
              <c:tx>
                <c:rich>
                  <a:bodyPr/>
                  <a:lstStyle/>
                  <a:p>
                    <a:r>
                      <a:rPr lang="en-US" sz="1800" smtClean="0"/>
                      <a:t>7</a:t>
                    </a:r>
                    <a:r>
                      <a:rPr lang="pl-PL" sz="1800" smtClean="0"/>
                      <a:t> </a:t>
                    </a:r>
                    <a:r>
                      <a:rPr lang="en-US" sz="1800" smtClean="0"/>
                      <a:t>397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3950617283950504E-2"/>
                  <c:y val="4.6059040597840703E-2"/>
                </c:manualLayout>
              </c:layout>
              <c:tx>
                <c:rich>
                  <a:bodyPr/>
                  <a:lstStyle/>
                  <a:p>
                    <a:r>
                      <a:rPr lang="en-US" sz="1800" smtClean="0"/>
                      <a:t>7</a:t>
                    </a:r>
                    <a:r>
                      <a:rPr lang="pl-PL" sz="1800" smtClean="0"/>
                      <a:t> </a:t>
                    </a:r>
                    <a:r>
                      <a:rPr lang="en-US" sz="1800" smtClean="0"/>
                      <a:t>903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Arkusz1!$B$1:$I$1</c:f>
              <c:strCach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strCache>
            </c:strRef>
          </c:cat>
          <c:val>
            <c:numRef>
              <c:f>Arkusz1!$B$3:$I$3</c:f>
              <c:numCache>
                <c:formatCode>General</c:formatCode>
                <c:ptCount val="8"/>
                <c:pt idx="0">
                  <c:v>6133</c:v>
                </c:pt>
                <c:pt idx="1">
                  <c:v>6866</c:v>
                </c:pt>
                <c:pt idx="2">
                  <c:v>7465</c:v>
                </c:pt>
                <c:pt idx="3">
                  <c:v>9736</c:v>
                </c:pt>
                <c:pt idx="4">
                  <c:v>8052</c:v>
                </c:pt>
                <c:pt idx="5">
                  <c:v>7235</c:v>
                </c:pt>
                <c:pt idx="6">
                  <c:v>7397</c:v>
                </c:pt>
                <c:pt idx="7">
                  <c:v>7903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486528"/>
        <c:axId val="116488064"/>
      </c:lineChart>
      <c:dateAx>
        <c:axId val="116486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16488064"/>
        <c:crosses val="autoZero"/>
        <c:auto val="0"/>
        <c:lblOffset val="100"/>
        <c:baseTimeUnit val="days"/>
      </c:dateAx>
      <c:valAx>
        <c:axId val="116488064"/>
        <c:scaling>
          <c:orientation val="minMax"/>
          <c:max val="100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16486528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400" baseline="0"/>
      </a:pPr>
      <a:endParaRPr lang="pl-PL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3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514569111754889"/>
          <c:y val="0.1403925256107254"/>
          <c:w val="0.84104938271604934"/>
          <c:h val="0.82144893581012768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12"/>
          <c:dLbls>
            <c:dLbl>
              <c:idx val="0"/>
              <c:layout>
                <c:manualLayout>
                  <c:x val="0.18904030780005732"/>
                  <c:y val="-1.88094052968091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CELUJĄCY</a:t>
                    </a:r>
                    <a:endParaRPr lang="pl-PL" dirty="0" smtClean="0"/>
                  </a:p>
                  <a:p>
                    <a:r>
                      <a:rPr lang="en-US" dirty="0" smtClean="0"/>
                      <a:t> 20</a:t>
                    </a:r>
                    <a:r>
                      <a:rPr lang="pl-PL" baseline="0" dirty="0" smtClean="0"/>
                      <a:t> OSÓB – 1,81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7471791816556986"/>
                  <c:y val="0.14118026780551315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BA</a:t>
                    </a:r>
                    <a:r>
                      <a:rPr lang="en-US" dirty="0" smtClean="0"/>
                      <a:t>RDZO DOBRY</a:t>
                    </a:r>
                    <a:endParaRPr lang="pl-PL" dirty="0" smtClean="0"/>
                  </a:p>
                  <a:p>
                    <a:r>
                      <a:rPr lang="en-US" dirty="0" smtClean="0"/>
                      <a:t>303</a:t>
                    </a:r>
                    <a:r>
                      <a:rPr lang="pl-PL" dirty="0" smtClean="0"/>
                      <a:t> OSOBY</a:t>
                    </a:r>
                    <a:r>
                      <a:rPr lang="pl-PL" baseline="0" dirty="0" smtClean="0"/>
                      <a:t> –</a:t>
                    </a:r>
                    <a:r>
                      <a:rPr lang="en-US" dirty="0" smtClean="0"/>
                      <a:t> 2</a:t>
                    </a:r>
                    <a:r>
                      <a:rPr lang="pl-PL" dirty="0" smtClean="0"/>
                      <a:t>7,42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9763396897440913"/>
                  <c:y val="-0.2830537870753929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DOBRY PLUS </a:t>
                    </a:r>
                    <a:endParaRPr lang="pl-PL" dirty="0" smtClean="0"/>
                  </a:p>
                  <a:p>
                    <a:r>
                      <a:rPr lang="en-US" dirty="0" smtClean="0"/>
                      <a:t>400</a:t>
                    </a:r>
                    <a:r>
                      <a:rPr lang="pl-PL" baseline="0" dirty="0" smtClean="0"/>
                      <a:t> OSÓB –</a:t>
                    </a:r>
                    <a:r>
                      <a:rPr lang="en-US" dirty="0" smtClean="0"/>
                      <a:t> </a:t>
                    </a:r>
                    <a:r>
                      <a:rPr lang="pl-PL" dirty="0" smtClean="0"/>
                      <a:t>36,20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1154568566010107"/>
                  <c:y val="-0.1086248570420414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DOBRY</a:t>
                    </a:r>
                    <a:endParaRPr lang="pl-PL" dirty="0" smtClean="0"/>
                  </a:p>
                  <a:p>
                    <a:r>
                      <a:rPr lang="en-US" dirty="0" smtClean="0"/>
                      <a:t>301</a:t>
                    </a:r>
                    <a:r>
                      <a:rPr lang="pl-PL" dirty="0" smtClean="0"/>
                      <a:t> OSÓB –</a:t>
                    </a:r>
                    <a:r>
                      <a:rPr lang="en-US" dirty="0" smtClean="0"/>
                      <a:t> 27</a:t>
                    </a:r>
                    <a:r>
                      <a:rPr lang="pl-PL" dirty="0" smtClean="0"/>
                      <a:t>,24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5.3426140265504851E-2"/>
                  <c:y val="2.860059994905552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DOSTATECZNY </a:t>
                    </a:r>
                    <a:r>
                      <a:rPr lang="en-US" dirty="0" smtClean="0"/>
                      <a:t>PLUS</a:t>
                    </a:r>
                    <a:endParaRPr lang="pl-PL" dirty="0" smtClean="0"/>
                  </a:p>
                  <a:p>
                    <a:r>
                      <a:rPr lang="en-US" dirty="0" smtClean="0"/>
                      <a:t> 58</a:t>
                    </a:r>
                    <a:r>
                      <a:rPr lang="pl-PL" dirty="0" smtClean="0"/>
                      <a:t> OSÓB –</a:t>
                    </a:r>
                    <a:r>
                      <a:rPr lang="en-US" dirty="0" smtClean="0"/>
                      <a:t> 5</a:t>
                    </a:r>
                    <a:r>
                      <a:rPr lang="pl-PL" dirty="0" smtClean="0"/>
                      <a:t>,25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4622685701031912"/>
                  <c:y val="-7.392452586448956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DOSTATECZNY </a:t>
                    </a:r>
                    <a:endParaRPr lang="pl-PL" dirty="0" smtClean="0"/>
                  </a:p>
                  <a:p>
                    <a:r>
                      <a:rPr lang="en-US" dirty="0" smtClean="0"/>
                      <a:t>22</a:t>
                    </a:r>
                    <a:r>
                      <a:rPr lang="pl-PL" dirty="0" smtClean="0"/>
                      <a:t> OSOBY – 1,99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9271817284646836E-2"/>
                  <c:y val="-3.474690571607586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200" dirty="0"/>
                      <a:t>BRAK </a:t>
                    </a:r>
                    <a:r>
                      <a:rPr lang="en-US" sz="1200" dirty="0" smtClean="0"/>
                      <a:t>DANYCH</a:t>
                    </a:r>
                    <a:r>
                      <a:rPr lang="pl-PL" sz="1200" dirty="0" smtClean="0"/>
                      <a:t> </a:t>
                    </a:r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200" dirty="0" smtClean="0"/>
                      <a:t>1</a:t>
                    </a:r>
                    <a:r>
                      <a:rPr lang="pl-PL" sz="1200" baseline="0" dirty="0" smtClean="0"/>
                      <a:t> OSOBA – 0,1</a:t>
                    </a:r>
                    <a:r>
                      <a:rPr lang="en-US" sz="1200" dirty="0" smtClean="0"/>
                      <a:t>%</a:t>
                    </a:r>
                    <a:endParaRPr lang="en-US" sz="12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Arkusz1!$A$2:$A$8</c:f>
              <c:strCache>
                <c:ptCount val="7"/>
                <c:pt idx="0">
                  <c:v>CELUJĄCY</c:v>
                </c:pt>
                <c:pt idx="1">
                  <c:v>BARDZO DOBRY</c:v>
                </c:pt>
                <c:pt idx="2">
                  <c:v>DOBRY PLUS</c:v>
                </c:pt>
                <c:pt idx="3">
                  <c:v>DOBRY</c:v>
                </c:pt>
                <c:pt idx="4">
                  <c:v>DOSTATECZNY PLUS</c:v>
                </c:pt>
                <c:pt idx="5">
                  <c:v>DOSTATECZNY</c:v>
                </c:pt>
                <c:pt idx="6">
                  <c:v>BRAK DANYCH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20</c:v>
                </c:pt>
                <c:pt idx="1">
                  <c:v>303</c:v>
                </c:pt>
                <c:pt idx="2">
                  <c:v>400</c:v>
                </c:pt>
                <c:pt idx="3">
                  <c:v>301</c:v>
                </c:pt>
                <c:pt idx="4">
                  <c:v>58</c:v>
                </c:pt>
                <c:pt idx="5">
                  <c:v>22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2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031085343887108"/>
          <c:y val="4.0517269852899225E-2"/>
          <c:w val="0.83914321450622065"/>
          <c:h val="0.82363070769914459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8918672901890454"/>
                  <c:y val="9.2951383780180585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2015
</a:t>
                    </a:r>
                    <a:r>
                      <a:rPr lang="en-US" sz="1600" dirty="0" smtClean="0"/>
                      <a:t>729</a:t>
                    </a:r>
                    <a:r>
                      <a:rPr lang="pl-PL" sz="1600" dirty="0" smtClean="0"/>
                      <a:t> OSÓB</a:t>
                    </a:r>
                  </a:p>
                  <a:p>
                    <a:r>
                      <a:rPr lang="pl-PL" sz="1600" dirty="0" smtClean="0"/>
                      <a:t> </a:t>
                    </a:r>
                    <a:r>
                      <a:rPr lang="en-US" sz="1600" dirty="0" smtClean="0"/>
                      <a:t>6</a:t>
                    </a:r>
                    <a:r>
                      <a:rPr lang="pl-PL" sz="1600" dirty="0" smtClean="0"/>
                      <a:t>5,97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1.0588634409435365E-2"/>
                  <c:y val="-0.28505578959695171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2014
</a:t>
                    </a:r>
                    <a:r>
                      <a:rPr lang="en-US" sz="1600" dirty="0" smtClean="0"/>
                      <a:t>202</a:t>
                    </a:r>
                    <a:r>
                      <a:rPr lang="pl-PL" sz="1600" dirty="0" smtClean="0"/>
                      <a:t> OSOBY </a:t>
                    </a:r>
                    <a:r>
                      <a:rPr lang="en-US" sz="1600" dirty="0" smtClean="0"/>
                      <a:t>18</a:t>
                    </a:r>
                    <a:r>
                      <a:rPr lang="pl-PL" sz="1600" dirty="0" smtClean="0"/>
                      <a:t>,28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6.6589481860849703E-2"/>
                  <c:y val="7.256701207373354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2013
</a:t>
                    </a:r>
                    <a:r>
                      <a:rPr lang="en-US" dirty="0" smtClean="0"/>
                      <a:t>78</a:t>
                    </a:r>
                    <a:r>
                      <a:rPr lang="pl-PL" dirty="0" smtClean="0"/>
                      <a:t> OSÓB – </a:t>
                    </a:r>
                    <a:r>
                      <a:rPr lang="en-US" dirty="0" smtClean="0"/>
                      <a:t>7</a:t>
                    </a:r>
                    <a:r>
                      <a:rPr lang="pl-PL" dirty="0" smtClean="0"/>
                      <a:t>,06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7.7939882818120389E-4"/>
                  <c:y val="3.2408373544080778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 </a:t>
                    </a:r>
                    <a:r>
                      <a:rPr lang="en-US" dirty="0" smtClean="0"/>
                      <a:t>2012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38</a:t>
                    </a:r>
                    <a:r>
                      <a:rPr lang="pl-PL" dirty="0" smtClean="0"/>
                      <a:t> OSÓB – 3,44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9.278340657959681E-3"/>
                  <c:y val="-4.2916027348312652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dirty="0" smtClean="0"/>
                      <a:t>2011</a:t>
                    </a:r>
                    <a:r>
                      <a:rPr lang="en-US" sz="1400" dirty="0"/>
                      <a:t>
</a:t>
                    </a:r>
                    <a:r>
                      <a:rPr lang="en-US" sz="1400" dirty="0" smtClean="0"/>
                      <a:t>15</a:t>
                    </a:r>
                    <a:r>
                      <a:rPr lang="pl-PL" sz="1400" dirty="0" smtClean="0"/>
                      <a:t> OSÓB – </a:t>
                    </a:r>
                    <a:r>
                      <a:rPr lang="en-US" sz="1400" dirty="0" smtClean="0"/>
                      <a:t>1</a:t>
                    </a:r>
                    <a:r>
                      <a:rPr lang="pl-PL" sz="1400" dirty="0" smtClean="0"/>
                      <a:t>,36</a:t>
                    </a:r>
                    <a:r>
                      <a:rPr lang="en-US" sz="1400" dirty="0" smtClean="0"/>
                      <a:t>%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1.6635219037593272E-2"/>
                  <c:y val="-0.12546090974876664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dirty="0"/>
                      <a:t>2010
</a:t>
                    </a:r>
                    <a:r>
                      <a:rPr lang="en-US" sz="1400" dirty="0" smtClean="0"/>
                      <a:t>10</a:t>
                    </a:r>
                    <a:r>
                      <a:rPr lang="pl-PL" sz="1400" dirty="0" smtClean="0"/>
                      <a:t> OSÓB – 0,9</a:t>
                    </a:r>
                    <a:r>
                      <a:rPr lang="en-US" sz="1400" dirty="0" smtClean="0"/>
                      <a:t>%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6.6343038387355877E-2"/>
                  <c:y val="-0.25085069376675867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2009 I WCZEŚNIEJ
</a:t>
                    </a:r>
                    <a:r>
                      <a:rPr lang="pl-PL" dirty="0" smtClean="0"/>
                      <a:t>33 OSOBY – 2,98%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Arkusz1!$A$2:$A$8</c:f>
              <c:strCache>
                <c:ptCount val="7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  <c:pt idx="6">
                  <c:v>2009 I WCZEŚNIEJ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729</c:v>
                </c:pt>
                <c:pt idx="1">
                  <c:v>202</c:v>
                </c:pt>
                <c:pt idx="2">
                  <c:v>78</c:v>
                </c:pt>
                <c:pt idx="3">
                  <c:v>38</c:v>
                </c:pt>
                <c:pt idx="4">
                  <c:v>15</c:v>
                </c:pt>
                <c:pt idx="5">
                  <c:v>10</c:v>
                </c:pt>
                <c:pt idx="6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2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24013591985713"/>
          <c:y val="0.18083349535236826"/>
          <c:w val="0.81975986408014279"/>
          <c:h val="0.80057250583268535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7"/>
          <c:dLbls>
            <c:dLbl>
              <c:idx val="0"/>
              <c:layout>
                <c:manualLayout>
                  <c:x val="-0.22351739598942486"/>
                  <c:y val="8.2427955535804662E-2"/>
                </c:manualLayout>
              </c:layout>
              <c:tx>
                <c:rich>
                  <a:bodyPr/>
                  <a:lstStyle/>
                  <a:p>
                    <a:r>
                      <a:rPr lang="pl-PL" sz="1200" dirty="0" smtClean="0"/>
                      <a:t>PRZYSTĘPUJĄCY </a:t>
                    </a:r>
                    <a:r>
                      <a:rPr lang="pl-PL" sz="1200" dirty="0"/>
                      <a:t>PO RAZ PIERWSZY
</a:t>
                    </a:r>
                    <a:r>
                      <a:rPr lang="pl-PL" sz="1200" dirty="0" smtClean="0"/>
                      <a:t>2004 OSOBY- 68,05%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pl-PL" sz="1200"/>
                      <a:t>PRZYSTĘPUJĄCY PO RAZ DRUGI
</a:t>
                    </a:r>
                    <a:r>
                      <a:rPr lang="pl-PL" sz="1200" smtClean="0"/>
                      <a:t>553 OSOBY – 18,78%</a:t>
                    </a:r>
                    <a:endParaRPr lang="pl-PL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2.5885335233754515E-2"/>
                  <c:y val="-3.151850358325483E-2"/>
                </c:manualLayout>
              </c:layout>
              <c:tx>
                <c:rich>
                  <a:bodyPr/>
                  <a:lstStyle/>
                  <a:p>
                    <a:r>
                      <a:rPr lang="pl-PL" sz="1200"/>
                      <a:t>PRZYSTĘPUJĄCY PO RAZ TRZECI
</a:t>
                    </a:r>
                    <a:r>
                      <a:rPr lang="pl-PL" sz="1200" smtClean="0"/>
                      <a:t>241 OSÓB – 8,18%</a:t>
                    </a:r>
                    <a:endParaRPr lang="pl-PL" sz="120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3.3702556084554289E-2"/>
                  <c:y val="-7.161699080217053E-2"/>
                </c:manualLayout>
              </c:layout>
              <c:tx>
                <c:rich>
                  <a:bodyPr/>
                  <a:lstStyle/>
                  <a:p>
                    <a:r>
                      <a:rPr lang="pl-PL" sz="1200"/>
                      <a:t>PRZYSTĘPUJĄCY PO RAZ CZWARTY
</a:t>
                    </a:r>
                    <a:r>
                      <a:rPr lang="pl-PL" sz="1200" smtClean="0"/>
                      <a:t>96 OSÓB</a:t>
                    </a:r>
                    <a:r>
                      <a:rPr lang="pl-PL" sz="1200" baseline="0" smtClean="0"/>
                      <a:t> – </a:t>
                    </a:r>
                    <a:r>
                      <a:rPr lang="pl-PL" sz="1200" smtClean="0"/>
                      <a:t>3,26%</a:t>
                    </a:r>
                    <a:endParaRPr lang="pl-PL" sz="120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4.1210416548116149E-2"/>
                  <c:y val="-5.6789736647920738E-2"/>
                </c:manualLayout>
              </c:layout>
              <c:tx>
                <c:rich>
                  <a:bodyPr/>
                  <a:lstStyle/>
                  <a:p>
                    <a:r>
                      <a:rPr lang="pl-PL" sz="1200"/>
                      <a:t>PRZYSTĘPUJĄCY PO RAZ PIĄTY
</a:t>
                    </a:r>
                    <a:r>
                      <a:rPr lang="pl-PL" sz="1200" smtClean="0"/>
                      <a:t>29 OSÓB – 0,98%</a:t>
                    </a:r>
                    <a:endParaRPr lang="pl-PL" sz="120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3.4247211014494322E-2"/>
                  <c:y val="-0.17616763240808442"/>
                </c:manualLayout>
              </c:layout>
              <c:tx>
                <c:rich>
                  <a:bodyPr/>
                  <a:lstStyle/>
                  <a:p>
                    <a:r>
                      <a:rPr lang="pl-PL" sz="1200" dirty="0"/>
                      <a:t>PRZYSTĘPUJĄCY PO RAZ SZÓSTY I WIĘCEJ
</a:t>
                    </a:r>
                    <a:r>
                      <a:rPr lang="pl-PL" sz="1200" dirty="0" smtClean="0"/>
                      <a:t>15 OSÓB – 0,51</a:t>
                    </a:r>
                    <a:r>
                      <a:rPr lang="pl-PL" sz="1200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0.14776000498589587"/>
                  <c:y val="-0.13088396713076914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BRAK DANYCH
</a:t>
                    </a:r>
                    <a:r>
                      <a:rPr lang="en-US" sz="1200" dirty="0" smtClean="0"/>
                      <a:t>7</a:t>
                    </a:r>
                    <a:r>
                      <a:rPr lang="pl-PL" sz="1200" dirty="0" smtClean="0"/>
                      <a:t> OSÓB - </a:t>
                    </a:r>
                    <a:r>
                      <a:rPr lang="en-US" sz="1200" dirty="0" smtClean="0"/>
                      <a:t>0</a:t>
                    </a:r>
                    <a:r>
                      <a:rPr lang="pl-PL" sz="1200" dirty="0" smtClean="0"/>
                      <a:t>,24</a:t>
                    </a:r>
                    <a:r>
                      <a:rPr lang="en-US" sz="12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Arkusz1!$A$2:$A$8</c:f>
              <c:strCache>
                <c:ptCount val="7"/>
                <c:pt idx="0">
                  <c:v>PRZYSTĘPUJĄCY PO RAZ PIERWSZY</c:v>
                </c:pt>
                <c:pt idx="1">
                  <c:v>PRZYSTĘPUJĄCY PO RAZ DRUGI</c:v>
                </c:pt>
                <c:pt idx="2">
                  <c:v>PRZYSTĘPUJĄCY PO RAZ TRZECI</c:v>
                </c:pt>
                <c:pt idx="3">
                  <c:v>PRZYSTĘPUJĄCY PO RAZ CZWARTY</c:v>
                </c:pt>
                <c:pt idx="4">
                  <c:v>PRZYSTĘPUJĄCY PO RAZ PIĄTY</c:v>
                </c:pt>
                <c:pt idx="5">
                  <c:v>PRZYSTĘPUJĄCY PO RAZ SZÓSTY I WIĘCEJ</c:v>
                </c:pt>
                <c:pt idx="6">
                  <c:v>BRAK DANYCH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2004</c:v>
                </c:pt>
                <c:pt idx="1">
                  <c:v>553</c:v>
                </c:pt>
                <c:pt idx="2">
                  <c:v>241</c:v>
                </c:pt>
                <c:pt idx="3">
                  <c:v>96</c:v>
                </c:pt>
                <c:pt idx="4">
                  <c:v>29</c:v>
                </c:pt>
                <c:pt idx="5">
                  <c:v>15</c:v>
                </c:pt>
                <c:pt idx="6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ZDAŁO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pl-PL" smtClean="0"/>
                      <a:t>916</a:t>
                    </a:r>
                  </a:p>
                  <a:p>
                    <a:r>
                      <a:rPr lang="en-US" smtClean="0"/>
                      <a:t>ZDAŁO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pl-PL" smtClean="0"/>
                      <a:t>187 - </a:t>
                    </a:r>
                    <a:r>
                      <a:rPr lang="en-US" smtClean="0"/>
                      <a:t>ZDAŁO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Arkusz1!$A$2:$A$3</c:f>
              <c:strCache>
                <c:ptCount val="2"/>
                <c:pt idx="0">
                  <c:v>PO RAZ PIERWSZY PRZYSTĄPIŁY - 2 004</c:v>
                </c:pt>
                <c:pt idx="1">
                  <c:v>PO RAZ KOLEJNY PRZYSTĄPIŁY - 934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916</c:v>
                </c:pt>
                <c:pt idx="1">
                  <c:v>187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 ZDAŁO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pl-PL" smtClean="0"/>
                      <a:t>1 088</a:t>
                    </a:r>
                  </a:p>
                  <a:p>
                    <a:r>
                      <a:rPr lang="en-US" smtClean="0"/>
                      <a:t>NIE ZDAŁO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pl-PL" smtClean="0"/>
                      <a:t>747 </a:t>
                    </a:r>
                  </a:p>
                  <a:p>
                    <a:r>
                      <a:rPr lang="en-US" smtClean="0"/>
                      <a:t>NIE ZDAŁO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Arkusz1!$A$2:$A$3</c:f>
              <c:strCache>
                <c:ptCount val="2"/>
                <c:pt idx="0">
                  <c:v>PO RAZ PIERWSZY PRZYSTĄPIŁY - 2 004</c:v>
                </c:pt>
                <c:pt idx="1">
                  <c:v>PO RAZ KOLEJNY PRZYSTĄPIŁY - 934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1088</c:v>
                </c:pt>
                <c:pt idx="1">
                  <c:v>747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7682560"/>
        <c:axId val="117684096"/>
      </c:barChart>
      <c:catAx>
        <c:axId val="117682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17684096"/>
        <c:crosses val="autoZero"/>
        <c:auto val="1"/>
        <c:lblAlgn val="ctr"/>
        <c:lblOffset val="100"/>
        <c:noMultiLvlLbl val="0"/>
      </c:catAx>
      <c:valAx>
        <c:axId val="117684096"/>
        <c:scaling>
          <c:orientation val="minMax"/>
          <c:max val="3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17682560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OSÓB, KTÓRE PRZYSTĄPIŁY DO EGZAMINU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Arkusz1!$A$2:$A$7</c:f>
              <c:strCache>
                <c:ptCount val="6"/>
                <c:pt idx="0">
                  <c:v>1 RAZ  45,71%</c:v>
                </c:pt>
                <c:pt idx="1">
                  <c:v>2 RAZ  22,24%</c:v>
                </c:pt>
                <c:pt idx="2">
                  <c:v>3 RAZ  18,26%</c:v>
                </c:pt>
                <c:pt idx="3">
                  <c:v>4 RAZ  17,71%</c:v>
                </c:pt>
                <c:pt idx="4">
                  <c:v>5 RAZ  6,90%</c:v>
                </c:pt>
                <c:pt idx="5">
                  <c:v>6 RAZ I WIĘCEJ 6,67%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2004</c:v>
                </c:pt>
                <c:pt idx="1">
                  <c:v>553</c:v>
                </c:pt>
                <c:pt idx="2">
                  <c:v>241</c:v>
                </c:pt>
                <c:pt idx="3">
                  <c:v>96</c:v>
                </c:pt>
                <c:pt idx="4">
                  <c:v>29</c:v>
                </c:pt>
                <c:pt idx="5">
                  <c:v>15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LICZBA OSÓB, KTÓRE ZDAŁY EGZAMIN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Arkusz1!$A$2:$A$7</c:f>
              <c:strCache>
                <c:ptCount val="6"/>
                <c:pt idx="0">
                  <c:v>1 RAZ  45,71%</c:v>
                </c:pt>
                <c:pt idx="1">
                  <c:v>2 RAZ  22,24%</c:v>
                </c:pt>
                <c:pt idx="2">
                  <c:v>3 RAZ  18,26%</c:v>
                </c:pt>
                <c:pt idx="3">
                  <c:v>4 RAZ  17,71%</c:v>
                </c:pt>
                <c:pt idx="4">
                  <c:v>5 RAZ  6,90%</c:v>
                </c:pt>
                <c:pt idx="5">
                  <c:v>6 RAZ I WIĘCEJ 6,67%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916</c:v>
                </c:pt>
                <c:pt idx="1">
                  <c:v>123</c:v>
                </c:pt>
                <c:pt idx="2">
                  <c:v>44</c:v>
                </c:pt>
                <c:pt idx="3">
                  <c:v>17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7760768"/>
        <c:axId val="117762304"/>
      </c:barChart>
      <c:catAx>
        <c:axId val="117760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17762304"/>
        <c:crosses val="autoZero"/>
        <c:auto val="1"/>
        <c:lblAlgn val="ctr"/>
        <c:lblOffset val="100"/>
        <c:noMultiLvlLbl val="0"/>
      </c:catAx>
      <c:valAx>
        <c:axId val="117762304"/>
        <c:scaling>
          <c:orientation val="minMax"/>
          <c:max val="25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17760768"/>
        <c:crosses val="autoZero"/>
        <c:crossBetween val="between"/>
      </c:valAx>
      <c:spPr>
        <a:solidFill>
          <a:schemeClr val="bg1"/>
        </a:solidFill>
      </c:spPr>
    </c:plotArea>
    <c:legend>
      <c:legendPos val="t"/>
      <c:layout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PRZYSTĄPIŁO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902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588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397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787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912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123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761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645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Arkusz1!$B$1:$I$1</c:f>
              <c:strCach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strCache>
            </c:strRef>
          </c:cat>
          <c:val>
            <c:numRef>
              <c:f>Arkusz1!$B$2:$I$2</c:f>
              <c:numCache>
                <c:formatCode>General</c:formatCode>
                <c:ptCount val="8"/>
                <c:pt idx="0">
                  <c:v>7902</c:v>
                </c:pt>
                <c:pt idx="1">
                  <c:v>8588</c:v>
                </c:pt>
                <c:pt idx="2">
                  <c:v>5397</c:v>
                </c:pt>
                <c:pt idx="3">
                  <c:v>5787</c:v>
                </c:pt>
                <c:pt idx="4">
                  <c:v>5912</c:v>
                </c:pt>
                <c:pt idx="5">
                  <c:v>5123</c:v>
                </c:pt>
                <c:pt idx="6">
                  <c:v>4761</c:v>
                </c:pt>
                <c:pt idx="7">
                  <c:v>4645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7046656"/>
        <c:axId val="117056640"/>
      </c:barChart>
      <c:lineChart>
        <c:grouping val="standard"/>
        <c:varyColors val="0"/>
        <c:ser>
          <c:idx val="1"/>
          <c:order val="1"/>
          <c:tx>
            <c:strRef>
              <c:f>Arkusz1!$A$3</c:f>
              <c:strCache>
                <c:ptCount val="1"/>
                <c:pt idx="0">
                  <c:v>ABSOLWENCI WYDZIAŁÓW PRAWA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0123456790123455E-2"/>
                  <c:y val="4.861787618660963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133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123456790123427E-2"/>
                  <c:y val="4.09413694203028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866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123456790123455E-2"/>
                  <c:y val="3.83825338315339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465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0123456790123455E-2"/>
                  <c:y val="7.6765067663067857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 </a:t>
                    </a:r>
                    <a:r>
                      <a:rPr lang="en-US" dirty="0" smtClean="0"/>
                      <a:t>9736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666666666666664E-2"/>
                  <c:y val="3.070602706522716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052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2407407407407406E-2"/>
                  <c:y val="4.60590405978407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235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2407407407407406E-2"/>
                  <c:y val="4.6059040597840703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 </a:t>
                    </a:r>
                    <a:r>
                      <a:rPr lang="en-US" dirty="0" smtClean="0"/>
                      <a:t>7397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2407407407407295E-2"/>
                  <c:y val="4.60590405978407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903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Arkusz1!$B$1:$I$1</c:f>
              <c:strCach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strCache>
            </c:strRef>
          </c:cat>
          <c:val>
            <c:numRef>
              <c:f>Arkusz1!$B$3:$I$3</c:f>
              <c:numCache>
                <c:formatCode>General</c:formatCode>
                <c:ptCount val="8"/>
                <c:pt idx="0">
                  <c:v>6133</c:v>
                </c:pt>
                <c:pt idx="1">
                  <c:v>6866</c:v>
                </c:pt>
                <c:pt idx="2">
                  <c:v>7465</c:v>
                </c:pt>
                <c:pt idx="3">
                  <c:v>9736</c:v>
                </c:pt>
                <c:pt idx="4">
                  <c:v>8052</c:v>
                </c:pt>
                <c:pt idx="5">
                  <c:v>7235</c:v>
                </c:pt>
                <c:pt idx="6">
                  <c:v>7397</c:v>
                </c:pt>
                <c:pt idx="7">
                  <c:v>7903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046656"/>
        <c:axId val="117056640"/>
      </c:lineChart>
      <c:dateAx>
        <c:axId val="117046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17056640"/>
        <c:crosses val="autoZero"/>
        <c:auto val="0"/>
        <c:lblOffset val="100"/>
        <c:baseTimeUnit val="days"/>
      </c:dateAx>
      <c:valAx>
        <c:axId val="117056640"/>
        <c:scaling>
          <c:orientation val="minMax"/>
          <c:max val="100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17046656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400" baseline="0"/>
      </a:pPr>
      <a:endParaRPr lang="pl-PL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359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284505850838858E-2"/>
          <c:y val="9.4143817191677998E-2"/>
          <c:w val="0.81019951519671829"/>
          <c:h val="0.87013178677754599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0817912253334729"/>
                  <c:y val="1.37189807344325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CELUJĄCY</a:t>
                    </a:r>
                    <a:endParaRPr lang="pl-PL" dirty="0" smtClean="0"/>
                  </a:p>
                  <a:p>
                    <a:r>
                      <a:rPr lang="en-US" dirty="0" smtClean="0"/>
                      <a:t> </a:t>
                    </a:r>
                    <a:r>
                      <a:rPr lang="pl-PL" dirty="0" smtClean="0"/>
                      <a:t>18</a:t>
                    </a:r>
                    <a:r>
                      <a:rPr lang="pl-PL" baseline="0" dirty="0" smtClean="0"/>
                      <a:t> OSÓB – 1,13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9637716421915291"/>
                  <c:y val="8.3522251281389154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BA</a:t>
                    </a:r>
                    <a:r>
                      <a:rPr lang="en-US" dirty="0" smtClean="0"/>
                      <a:t>RDZO DOBRY</a:t>
                    </a:r>
                    <a:endParaRPr lang="pl-PL" dirty="0" smtClean="0"/>
                  </a:p>
                  <a:p>
                    <a:r>
                      <a:rPr lang="pl-PL" dirty="0" smtClean="0"/>
                      <a:t>485 OSÓB</a:t>
                    </a:r>
                    <a:r>
                      <a:rPr lang="pl-PL" baseline="0" dirty="0" smtClean="0"/>
                      <a:t> –</a:t>
                    </a:r>
                    <a:r>
                      <a:rPr lang="en-US" dirty="0" smtClean="0"/>
                      <a:t> </a:t>
                    </a:r>
                    <a:r>
                      <a:rPr lang="pl-PL" dirty="0" smtClean="0"/>
                      <a:t>30,37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0351095810044433E-2"/>
                  <c:y val="-0.2927903572688766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DOBRY PLUS </a:t>
                    </a:r>
                    <a:endParaRPr lang="pl-PL" dirty="0" smtClean="0"/>
                  </a:p>
                  <a:p>
                    <a:r>
                      <a:rPr lang="pl-PL" dirty="0" smtClean="0"/>
                      <a:t>566</a:t>
                    </a:r>
                    <a:r>
                      <a:rPr lang="pl-PL" baseline="0" dirty="0" smtClean="0"/>
                      <a:t> OSÓB –</a:t>
                    </a:r>
                    <a:r>
                      <a:rPr lang="en-US" dirty="0" smtClean="0"/>
                      <a:t> </a:t>
                    </a:r>
                    <a:r>
                      <a:rPr lang="pl-PL" dirty="0" smtClean="0"/>
                      <a:t>35,44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3212845013029656"/>
                  <c:y val="4.22919809569553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DOBRY</a:t>
                    </a:r>
                    <a:endParaRPr lang="pl-PL" dirty="0" smtClean="0"/>
                  </a:p>
                  <a:p>
                    <a:r>
                      <a:rPr lang="pl-PL" dirty="0" smtClean="0"/>
                      <a:t>438 OSÓB –</a:t>
                    </a:r>
                    <a:r>
                      <a:rPr lang="en-US" dirty="0" smtClean="0"/>
                      <a:t> 27</a:t>
                    </a:r>
                    <a:r>
                      <a:rPr lang="pl-PL" dirty="0" smtClean="0"/>
                      <a:t>,43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4.7650341317882663E-2"/>
                  <c:y val="3.047661469420940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DOSTATECZNY </a:t>
                    </a:r>
                    <a:r>
                      <a:rPr lang="en-US" dirty="0" smtClean="0"/>
                      <a:t>PLUS</a:t>
                    </a:r>
                    <a:endParaRPr lang="pl-PL" dirty="0" smtClean="0"/>
                  </a:p>
                  <a:p>
                    <a:r>
                      <a:rPr lang="en-US" dirty="0" smtClean="0"/>
                      <a:t> </a:t>
                    </a:r>
                    <a:r>
                      <a:rPr lang="pl-PL" dirty="0" smtClean="0"/>
                      <a:t>62 OSOBY –</a:t>
                    </a:r>
                    <a:r>
                      <a:rPr lang="en-US" dirty="0" smtClean="0"/>
                      <a:t> </a:t>
                    </a:r>
                    <a:r>
                      <a:rPr lang="pl-PL" dirty="0" smtClean="0"/>
                      <a:t>3,89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4051563786195386E-2"/>
                  <c:y val="-2.76758174454421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DOSTATECZNY </a:t>
                    </a:r>
                    <a:endParaRPr lang="pl-PL" dirty="0" smtClean="0"/>
                  </a:p>
                  <a:p>
                    <a:r>
                      <a:rPr lang="pl-PL" dirty="0" smtClean="0"/>
                      <a:t>28 OSÓB – 1,75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1.4046674822519247E-2"/>
                  <c:y val="-7.6127329038381444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200" dirty="0"/>
                      <a:t>BRAK </a:t>
                    </a:r>
                    <a:r>
                      <a:rPr lang="en-US" sz="1200" dirty="0" smtClean="0"/>
                      <a:t>DANYCH</a:t>
                    </a:r>
                    <a:r>
                      <a:rPr lang="pl-PL" sz="1200" dirty="0" smtClean="0"/>
                      <a:t> </a:t>
                    </a:r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200" dirty="0" smtClean="0"/>
                      <a:t>1</a:t>
                    </a:r>
                    <a:r>
                      <a:rPr lang="pl-PL" sz="1200" baseline="0" dirty="0" smtClean="0"/>
                      <a:t> OSOBA – 0,1</a:t>
                    </a:r>
                    <a:r>
                      <a:rPr lang="en-US" sz="1200" dirty="0" smtClean="0"/>
                      <a:t>%</a:t>
                    </a:r>
                    <a:endParaRPr lang="en-US" sz="12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Arkusz1!$A$2:$A$7</c:f>
              <c:strCache>
                <c:ptCount val="6"/>
                <c:pt idx="0">
                  <c:v>CELUJĄCY</c:v>
                </c:pt>
                <c:pt idx="1">
                  <c:v>BARDZO DOBRY</c:v>
                </c:pt>
                <c:pt idx="2">
                  <c:v>DOBRY PLUS</c:v>
                </c:pt>
                <c:pt idx="3">
                  <c:v>DOBRY</c:v>
                </c:pt>
                <c:pt idx="4">
                  <c:v>DOSTATECZNY PLUS</c:v>
                </c:pt>
                <c:pt idx="5">
                  <c:v>DOSTATECZNY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18</c:v>
                </c:pt>
                <c:pt idx="1">
                  <c:v>485</c:v>
                </c:pt>
                <c:pt idx="2">
                  <c:v>566</c:v>
                </c:pt>
                <c:pt idx="3">
                  <c:v>438</c:v>
                </c:pt>
                <c:pt idx="4">
                  <c:v>62</c:v>
                </c:pt>
                <c:pt idx="5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2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784593606174906"/>
          <c:y val="4.2900638667775652E-2"/>
          <c:w val="0.85070841400135866"/>
          <c:h val="0.83554755177352669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4142110348394804"/>
                  <c:y val="0.15070866750541229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2015</a:t>
                    </a:r>
                    <a:endParaRPr lang="pl-PL" sz="1600" dirty="0" smtClean="0"/>
                  </a:p>
                  <a:p>
                    <a:r>
                      <a:rPr lang="en-US" sz="1600" dirty="0" smtClean="0"/>
                      <a:t> 982</a:t>
                    </a:r>
                    <a:r>
                      <a:rPr lang="pl-PL" sz="1600" dirty="0" smtClean="0"/>
                      <a:t> OSOBY </a:t>
                    </a:r>
                    <a:r>
                      <a:rPr lang="en-US" sz="1600" dirty="0" smtClean="0"/>
                      <a:t>6</a:t>
                    </a:r>
                    <a:r>
                      <a:rPr lang="pl-PL" sz="1600" dirty="0" smtClean="0"/>
                      <a:t>1,50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0069384367128607"/>
                  <c:y val="-0.3005084645249627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2014</a:t>
                    </a:r>
                    <a:endParaRPr lang="pl-PL" dirty="0" smtClean="0"/>
                  </a:p>
                  <a:p>
                    <a:r>
                      <a:rPr lang="en-US" dirty="0" smtClean="0"/>
                      <a:t>301</a:t>
                    </a:r>
                    <a:r>
                      <a:rPr lang="pl-PL" dirty="0" smtClean="0"/>
                      <a:t> OSÓB</a:t>
                    </a:r>
                  </a:p>
                  <a:p>
                    <a:r>
                      <a:rPr lang="en-US" dirty="0" smtClean="0"/>
                      <a:t>1</a:t>
                    </a:r>
                    <a:r>
                      <a:rPr lang="pl-PL" dirty="0" smtClean="0"/>
                      <a:t>8,85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smtClean="0"/>
                      <a:t>2013</a:t>
                    </a:r>
                    <a:endParaRPr lang="pl-PL" sz="1400" smtClean="0"/>
                  </a:p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smtClean="0"/>
                      <a:t>95</a:t>
                    </a:r>
                    <a:r>
                      <a:rPr lang="pl-PL" sz="1400" smtClean="0"/>
                      <a:t> OSÓB –</a:t>
                    </a:r>
                    <a:r>
                      <a:rPr lang="en-US" sz="1400" smtClean="0"/>
                      <a:t> </a:t>
                    </a:r>
                    <a:r>
                      <a:rPr lang="pl-PL" sz="1400" smtClean="0"/>
                      <a:t>5,95</a:t>
                    </a:r>
                    <a:r>
                      <a:rPr lang="en-US" sz="1400" smtClean="0"/>
                      <a:t>%</a:t>
                    </a:r>
                    <a:endParaRPr lang="en-US" sz="140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8.1141940512984897E-3"/>
                  <c:y val="7.8653798226623467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dirty="0" smtClean="0"/>
                      <a:t>2012</a:t>
                    </a:r>
                    <a:endParaRPr lang="pl-PL" sz="1400" baseline="0" dirty="0" smtClean="0"/>
                  </a:p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dirty="0" smtClean="0"/>
                      <a:t> 53</a:t>
                    </a:r>
                    <a:r>
                      <a:rPr lang="pl-PL" sz="1400" dirty="0" smtClean="0"/>
                      <a:t> OSOBY – </a:t>
                    </a:r>
                    <a:r>
                      <a:rPr lang="en-US" sz="1400" dirty="0" smtClean="0"/>
                      <a:t>3</a:t>
                    </a:r>
                    <a:r>
                      <a:rPr lang="pl-PL" sz="1400" dirty="0" smtClean="0"/>
                      <a:t>,32</a:t>
                    </a:r>
                    <a:r>
                      <a:rPr lang="en-US" sz="1400" dirty="0" smtClean="0"/>
                      <a:t>%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5236977312174789E-2"/>
                  <c:y val="2.9897391280848673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dirty="0" smtClean="0"/>
                      <a:t>2011</a:t>
                    </a:r>
                    <a:endParaRPr lang="pl-PL" sz="1400" dirty="0" smtClean="0"/>
                  </a:p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dirty="0" smtClean="0"/>
                      <a:t>44</a:t>
                    </a:r>
                    <a:r>
                      <a:rPr lang="pl-PL" sz="1400" dirty="0" smtClean="0"/>
                      <a:t> OSOBY – 2,75</a:t>
                    </a:r>
                    <a:r>
                      <a:rPr lang="en-US" sz="1400" dirty="0" smtClean="0"/>
                      <a:t>%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1.6203345347784674E-2"/>
                  <c:y val="-3.614313124367563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dirty="0" smtClean="0"/>
                      <a:t>2010</a:t>
                    </a:r>
                    <a:r>
                      <a:rPr lang="pl-PL" sz="1400" dirty="0" smtClean="0"/>
                      <a:t> </a:t>
                    </a:r>
                  </a:p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dirty="0" smtClean="0"/>
                      <a:t>19</a:t>
                    </a:r>
                    <a:r>
                      <a:rPr lang="pl-PL" sz="1400" dirty="0" smtClean="0"/>
                      <a:t> OSÓB – </a:t>
                    </a:r>
                    <a:r>
                      <a:rPr lang="en-US" sz="1400" dirty="0" smtClean="0"/>
                      <a:t>1</a:t>
                    </a:r>
                    <a:r>
                      <a:rPr lang="pl-PL" sz="1400" dirty="0" smtClean="0"/>
                      <a:t>,19</a:t>
                    </a:r>
                    <a:r>
                      <a:rPr lang="en-US" sz="1400" dirty="0" smtClean="0"/>
                      <a:t>%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7.3583923279926994E-2"/>
                  <c:y val="-0.25053541348258601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400" dirty="0"/>
                      <a:t>2009 I </a:t>
                    </a:r>
                    <a:r>
                      <a:rPr lang="pl-PL" sz="1400" dirty="0" smtClean="0"/>
                      <a:t>WCZEŚNIEJ</a:t>
                    </a:r>
                  </a:p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400" dirty="0" smtClean="0"/>
                      <a:t>103 OSOBY </a:t>
                    </a:r>
                  </a:p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400" dirty="0" smtClean="0"/>
                      <a:t>6,45%</a:t>
                    </a:r>
                    <a:endParaRPr lang="pl-PL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Arkusz1!$A$2:$A$8</c:f>
              <c:strCache>
                <c:ptCount val="7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  <c:pt idx="6">
                  <c:v>2009 I WCZEŚNIEJ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982</c:v>
                </c:pt>
                <c:pt idx="1">
                  <c:v>301</c:v>
                </c:pt>
                <c:pt idx="2">
                  <c:v>95</c:v>
                </c:pt>
                <c:pt idx="3">
                  <c:v>53</c:v>
                </c:pt>
                <c:pt idx="4">
                  <c:v>44</c:v>
                </c:pt>
                <c:pt idx="5">
                  <c:v>19</c:v>
                </c:pt>
                <c:pt idx="6">
                  <c:v>103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2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24013591985713"/>
          <c:y val="9.7547996210297624E-2"/>
          <c:w val="0.8197598640801429"/>
          <c:h val="0.82996738788282787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7"/>
          <c:dLbls>
            <c:dLbl>
              <c:idx val="0"/>
              <c:layout>
                <c:manualLayout>
                  <c:x val="-0.16654032569100272"/>
                  <c:y val="0.14143567381402067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PRZYSTĘPUJĄCY PO RAZ </a:t>
                    </a:r>
                    <a:r>
                      <a:rPr lang="pl-PL" dirty="0" smtClean="0"/>
                      <a:t>PIERWSZY </a:t>
                    </a:r>
                  </a:p>
                  <a:p>
                    <a:r>
                      <a:rPr lang="pl-PL" dirty="0" smtClean="0"/>
                      <a:t>3 142 OSOBY </a:t>
                    </a:r>
                  </a:p>
                  <a:p>
                    <a:r>
                      <a:rPr lang="pl-PL" dirty="0" smtClean="0"/>
                      <a:t>67,64%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pl-PL" dirty="0"/>
                      <a:t>PRZYSTĘPUJĄCY PO RAZ </a:t>
                    </a:r>
                    <a:r>
                      <a:rPr lang="pl-PL" dirty="0" smtClean="0"/>
                      <a:t>DRUGI</a:t>
                    </a:r>
                  </a:p>
                  <a:p>
                    <a:r>
                      <a:rPr lang="pl-PL" dirty="0" smtClean="0"/>
                      <a:t>837 OSÓB -18,02%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9.2524723991823845E-3"/>
                  <c:y val="-1.3061820291572542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PRZYSTĘPUJĄCY </a:t>
                    </a:r>
                    <a:r>
                      <a:rPr lang="pl-PL" dirty="0"/>
                      <a:t>PO RAZ </a:t>
                    </a:r>
                    <a:r>
                      <a:rPr lang="pl-PL" dirty="0" smtClean="0"/>
                      <a:t>TRZECI</a:t>
                    </a:r>
                  </a:p>
                  <a:p>
                    <a:r>
                      <a:rPr lang="pl-PL" dirty="0" smtClean="0"/>
                      <a:t>385 OSÓB – 8,28%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8.5957025551813126E-3"/>
                  <c:y val="-8.8649486476811173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PRZYSTĘPUJĄCY </a:t>
                    </a:r>
                    <a:r>
                      <a:rPr lang="pl-PL" dirty="0"/>
                      <a:t>PO RAZ </a:t>
                    </a:r>
                    <a:r>
                      <a:rPr lang="pl-PL" dirty="0" smtClean="0"/>
                      <a:t>CZWARTY</a:t>
                    </a:r>
                  </a:p>
                  <a:p>
                    <a:r>
                      <a:rPr lang="pl-PL" dirty="0" smtClean="0"/>
                      <a:t>161 OSÓB – 3,46%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0331525946078257E-2"/>
                  <c:y val="-8.3655828364749593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PRZYSTĘPUJĄCY </a:t>
                    </a:r>
                    <a:r>
                      <a:rPr lang="pl-PL" dirty="0"/>
                      <a:t>PO RAZ </a:t>
                    </a:r>
                    <a:r>
                      <a:rPr lang="pl-PL" dirty="0" smtClean="0"/>
                      <a:t>PIĄTY</a:t>
                    </a:r>
                  </a:p>
                  <a:p>
                    <a:r>
                      <a:rPr lang="pl-PL" dirty="0" smtClean="0"/>
                      <a:t>58 OSÓB – 1,27%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1.7787431929424283E-2"/>
                  <c:y val="-0.24630114400869038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PRZYSTĘPUJĄCY PO RAZ SZÓSTY I </a:t>
                    </a:r>
                    <a:r>
                      <a:rPr lang="pl-PL" dirty="0" smtClean="0"/>
                      <a:t>WIĘCEJ</a:t>
                    </a:r>
                  </a:p>
                  <a:p>
                    <a:r>
                      <a:rPr lang="pl-PL" dirty="0" smtClean="0"/>
                      <a:t>51 OSÓB – 1,12%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5900604539874974"/>
                  <c:y val="-0.1291409365008826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BRAK </a:t>
                    </a:r>
                    <a:r>
                      <a:rPr lang="en-US" dirty="0" smtClean="0"/>
                      <a:t>DANYCH</a:t>
                    </a:r>
                    <a:endParaRPr lang="pl-PL" dirty="0" smtClean="0"/>
                  </a:p>
                  <a:p>
                    <a:r>
                      <a:rPr lang="en-US" dirty="0" smtClean="0"/>
                      <a:t>11</a:t>
                    </a:r>
                    <a:r>
                      <a:rPr lang="pl-PL" dirty="0" smtClean="0"/>
                      <a:t> OSÓB</a:t>
                    </a:r>
                    <a:r>
                      <a:rPr lang="pl-PL" baseline="0" dirty="0" smtClean="0"/>
                      <a:t>  - </a:t>
                    </a:r>
                    <a:r>
                      <a:rPr lang="en-US" dirty="0" smtClean="0"/>
                      <a:t>0</a:t>
                    </a:r>
                    <a:r>
                      <a:rPr lang="pl-PL" dirty="0" smtClean="0"/>
                      <a:t>,24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Arkusz1!$A$2:$A$8</c:f>
              <c:strCache>
                <c:ptCount val="7"/>
                <c:pt idx="0">
                  <c:v>PRZYSTĘPUJĄCY PO RAZ PIERWSZY</c:v>
                </c:pt>
                <c:pt idx="1">
                  <c:v>PRZYSTĘPUJĄCY PO RAZ DRUGI</c:v>
                </c:pt>
                <c:pt idx="2">
                  <c:v>PRZYSTĘPUJĄCY PO RAZ TRZECI</c:v>
                </c:pt>
                <c:pt idx="3">
                  <c:v>PRZYSTĘPUJĄCY PO RAZ CZWARTY</c:v>
                </c:pt>
                <c:pt idx="4">
                  <c:v>PRZYSTĘPUJĄCY PO RAZ PIĄTY</c:v>
                </c:pt>
                <c:pt idx="5">
                  <c:v>PRZYSTĘPUJĄCY PO RAZ SZÓSTY I WIĘCEJ</c:v>
                </c:pt>
                <c:pt idx="6">
                  <c:v>BRAK DANYCH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3142</c:v>
                </c:pt>
                <c:pt idx="1">
                  <c:v>837</c:v>
                </c:pt>
                <c:pt idx="2">
                  <c:v>385</c:v>
                </c:pt>
                <c:pt idx="3">
                  <c:v>161</c:v>
                </c:pt>
                <c:pt idx="4">
                  <c:v>58</c:v>
                </c:pt>
                <c:pt idx="5">
                  <c:v>51</c:v>
                </c:pt>
                <c:pt idx="6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APLIKACJA ADWOKACKA</c:v>
                </c:pt>
              </c:strCache>
            </c:strRef>
          </c:tx>
          <c:spPr>
            <a:solidFill>
              <a:srgbClr val="216F1B"/>
            </a:solidFill>
          </c:spPr>
          <c:invertIfNegative val="0"/>
          <c:cat>
            <c:strRef>
              <c:f>Arkusz1!$A$2:$A$19</c:f>
              <c:strCache>
                <c:ptCount val="18"/>
                <c:pt idx="0">
                  <c:v>U. WARSZAWSKI</c:v>
                </c:pt>
                <c:pt idx="1">
                  <c:v>U. WROCŁAWSKI</c:v>
                </c:pt>
                <c:pt idx="2">
                  <c:v>U. JAGIELLOŃSKI </c:v>
                </c:pt>
                <c:pt idx="3">
                  <c:v>U. GDAŃSKI</c:v>
                </c:pt>
                <c:pt idx="4">
                  <c:v>U. ŚLĄSKI </c:v>
                </c:pt>
                <c:pt idx="5">
                  <c:v>UAM</c:v>
                </c:pt>
                <c:pt idx="6">
                  <c:v>UMCS</c:v>
                </c:pt>
                <c:pt idx="7">
                  <c:v>UMK</c:v>
                </c:pt>
                <c:pt idx="8">
                  <c:v>UKSW</c:v>
                </c:pt>
                <c:pt idx="9">
                  <c:v>U. ŁÓDZKI</c:v>
                </c:pt>
                <c:pt idx="10">
                  <c:v>KUL</c:v>
                </c:pt>
                <c:pt idx="11">
                  <c:v>U. RZESZOWSKI</c:v>
                </c:pt>
                <c:pt idx="12">
                  <c:v>U. WARMIŃSKO - MAZ. </c:v>
                </c:pt>
                <c:pt idx="13">
                  <c:v>U. SZCZECIŃSKI</c:v>
                </c:pt>
                <c:pt idx="14">
                  <c:v>U. W BIAŁYMSTOKU</c:v>
                </c:pt>
                <c:pt idx="15">
                  <c:v>U. OPOLSKI</c:v>
                </c:pt>
                <c:pt idx="16">
                  <c:v>KRAKOWSKA AKADEMIA</c:v>
                </c:pt>
                <c:pt idx="17">
                  <c:v>UCZELNIA ŁAZARSKIEGO </c:v>
                </c:pt>
              </c:strCache>
            </c:strRef>
          </c:cat>
          <c:val>
            <c:numRef>
              <c:f>Arkusz1!$B$2:$B$19</c:f>
              <c:numCache>
                <c:formatCode>General</c:formatCode>
                <c:ptCount val="18"/>
                <c:pt idx="0">
                  <c:v>186</c:v>
                </c:pt>
                <c:pt idx="1">
                  <c:v>118</c:v>
                </c:pt>
                <c:pt idx="2">
                  <c:v>136</c:v>
                </c:pt>
                <c:pt idx="3">
                  <c:v>91</c:v>
                </c:pt>
                <c:pt idx="4">
                  <c:v>98</c:v>
                </c:pt>
                <c:pt idx="5">
                  <c:v>81</c:v>
                </c:pt>
                <c:pt idx="6">
                  <c:v>80</c:v>
                </c:pt>
                <c:pt idx="7">
                  <c:v>57</c:v>
                </c:pt>
                <c:pt idx="8">
                  <c:v>83</c:v>
                </c:pt>
                <c:pt idx="9">
                  <c:v>64</c:v>
                </c:pt>
                <c:pt idx="10">
                  <c:v>62</c:v>
                </c:pt>
                <c:pt idx="11">
                  <c:v>57</c:v>
                </c:pt>
                <c:pt idx="12">
                  <c:v>24</c:v>
                </c:pt>
                <c:pt idx="13">
                  <c:v>52</c:v>
                </c:pt>
                <c:pt idx="14">
                  <c:v>35</c:v>
                </c:pt>
                <c:pt idx="15">
                  <c:v>21</c:v>
                </c:pt>
                <c:pt idx="16">
                  <c:v>30</c:v>
                </c:pt>
                <c:pt idx="17">
                  <c:v>25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APLIKACJA RADCOWSKA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Arkusz1!$A$2:$A$19</c:f>
              <c:strCache>
                <c:ptCount val="18"/>
                <c:pt idx="0">
                  <c:v>U. WARSZAWSKI</c:v>
                </c:pt>
                <c:pt idx="1">
                  <c:v>U. WROCŁAWSKI</c:v>
                </c:pt>
                <c:pt idx="2">
                  <c:v>U. JAGIELLOŃSKI </c:v>
                </c:pt>
                <c:pt idx="3">
                  <c:v>U. GDAŃSKI</c:v>
                </c:pt>
                <c:pt idx="4">
                  <c:v>U. ŚLĄSKI </c:v>
                </c:pt>
                <c:pt idx="5">
                  <c:v>UAM</c:v>
                </c:pt>
                <c:pt idx="6">
                  <c:v>UMCS</c:v>
                </c:pt>
                <c:pt idx="7">
                  <c:v>UMK</c:v>
                </c:pt>
                <c:pt idx="8">
                  <c:v>UKSW</c:v>
                </c:pt>
                <c:pt idx="9">
                  <c:v>U. ŁÓDZKI</c:v>
                </c:pt>
                <c:pt idx="10">
                  <c:v>KUL</c:v>
                </c:pt>
                <c:pt idx="11">
                  <c:v>U. RZESZOWSKI</c:v>
                </c:pt>
                <c:pt idx="12">
                  <c:v>U. WARMIŃSKO - MAZ. </c:v>
                </c:pt>
                <c:pt idx="13">
                  <c:v>U. SZCZECIŃSKI</c:v>
                </c:pt>
                <c:pt idx="14">
                  <c:v>U. W BIAŁYMSTOKU</c:v>
                </c:pt>
                <c:pt idx="15">
                  <c:v>U. OPOLSKI</c:v>
                </c:pt>
                <c:pt idx="16">
                  <c:v>KRAKOWSKA AKADEMIA</c:v>
                </c:pt>
                <c:pt idx="17">
                  <c:v>UCZELNIA ŁAZARSKIEGO </c:v>
                </c:pt>
              </c:strCache>
            </c:strRef>
          </c:cat>
          <c:val>
            <c:numRef>
              <c:f>Arkusz1!$C$2:$C$19</c:f>
              <c:numCache>
                <c:formatCode>General</c:formatCode>
                <c:ptCount val="18"/>
                <c:pt idx="0">
                  <c:v>181</c:v>
                </c:pt>
                <c:pt idx="1">
                  <c:v>199</c:v>
                </c:pt>
                <c:pt idx="2">
                  <c:v>197</c:v>
                </c:pt>
                <c:pt idx="3">
                  <c:v>157</c:v>
                </c:pt>
                <c:pt idx="4">
                  <c:v>117</c:v>
                </c:pt>
                <c:pt idx="5">
                  <c:v>147</c:v>
                </c:pt>
                <c:pt idx="6">
                  <c:v>113</c:v>
                </c:pt>
                <c:pt idx="7">
                  <c:v>118</c:v>
                </c:pt>
                <c:pt idx="8">
                  <c:v>84</c:v>
                </c:pt>
                <c:pt idx="9">
                  <c:v>90</c:v>
                </c:pt>
                <c:pt idx="10">
                  <c:v>78</c:v>
                </c:pt>
                <c:pt idx="11">
                  <c:v>54</c:v>
                </c:pt>
                <c:pt idx="12">
                  <c:v>60</c:v>
                </c:pt>
                <c:pt idx="13">
                  <c:v>57</c:v>
                </c:pt>
                <c:pt idx="14">
                  <c:v>64</c:v>
                </c:pt>
                <c:pt idx="15">
                  <c:v>56</c:v>
                </c:pt>
                <c:pt idx="16">
                  <c:v>34</c:v>
                </c:pt>
                <c:pt idx="17">
                  <c:v>46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APLIKACJA NOTARIALNA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Arkusz1!$A$2:$A$19</c:f>
              <c:strCache>
                <c:ptCount val="18"/>
                <c:pt idx="0">
                  <c:v>U. WARSZAWSKI</c:v>
                </c:pt>
                <c:pt idx="1">
                  <c:v>U. WROCŁAWSKI</c:v>
                </c:pt>
                <c:pt idx="2">
                  <c:v>U. JAGIELLOŃSKI </c:v>
                </c:pt>
                <c:pt idx="3">
                  <c:v>U. GDAŃSKI</c:v>
                </c:pt>
                <c:pt idx="4">
                  <c:v>U. ŚLĄSKI </c:v>
                </c:pt>
                <c:pt idx="5">
                  <c:v>UAM</c:v>
                </c:pt>
                <c:pt idx="6">
                  <c:v>UMCS</c:v>
                </c:pt>
                <c:pt idx="7">
                  <c:v>UMK</c:v>
                </c:pt>
                <c:pt idx="8">
                  <c:v>UKSW</c:v>
                </c:pt>
                <c:pt idx="9">
                  <c:v>U. ŁÓDZKI</c:v>
                </c:pt>
                <c:pt idx="10">
                  <c:v>KUL</c:v>
                </c:pt>
                <c:pt idx="11">
                  <c:v>U. RZESZOWSKI</c:v>
                </c:pt>
                <c:pt idx="12">
                  <c:v>U. WARMIŃSKO - MAZ. </c:v>
                </c:pt>
                <c:pt idx="13">
                  <c:v>U. SZCZECIŃSKI</c:v>
                </c:pt>
                <c:pt idx="14">
                  <c:v>U. W BIAŁYMSTOKU</c:v>
                </c:pt>
                <c:pt idx="15">
                  <c:v>U. OPOLSKI</c:v>
                </c:pt>
                <c:pt idx="16">
                  <c:v>KRAKOWSKA AKADEMIA</c:v>
                </c:pt>
                <c:pt idx="17">
                  <c:v>UCZELNIA ŁAZARSKIEGO </c:v>
                </c:pt>
              </c:strCache>
            </c:strRef>
          </c:cat>
          <c:val>
            <c:numRef>
              <c:f>Arkusz1!$D$2:$D$19</c:f>
              <c:numCache>
                <c:formatCode>General</c:formatCode>
                <c:ptCount val="18"/>
                <c:pt idx="0">
                  <c:v>14</c:v>
                </c:pt>
                <c:pt idx="1">
                  <c:v>28</c:v>
                </c:pt>
                <c:pt idx="2">
                  <c:v>18</c:v>
                </c:pt>
                <c:pt idx="3">
                  <c:v>9</c:v>
                </c:pt>
                <c:pt idx="4">
                  <c:v>22</c:v>
                </c:pt>
                <c:pt idx="5">
                  <c:v>17</c:v>
                </c:pt>
                <c:pt idx="6">
                  <c:v>9</c:v>
                </c:pt>
                <c:pt idx="7">
                  <c:v>16</c:v>
                </c:pt>
                <c:pt idx="8">
                  <c:v>12</c:v>
                </c:pt>
                <c:pt idx="9">
                  <c:v>12</c:v>
                </c:pt>
                <c:pt idx="10">
                  <c:v>16</c:v>
                </c:pt>
                <c:pt idx="11">
                  <c:v>11</c:v>
                </c:pt>
                <c:pt idx="12">
                  <c:v>19</c:v>
                </c:pt>
                <c:pt idx="13">
                  <c:v>16</c:v>
                </c:pt>
                <c:pt idx="14">
                  <c:v>12</c:v>
                </c:pt>
                <c:pt idx="15">
                  <c:v>16</c:v>
                </c:pt>
                <c:pt idx="16">
                  <c:v>15</c:v>
                </c:pt>
                <c:pt idx="17">
                  <c:v>6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APLIKACJA KOMORNICZA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Arkusz1!$A$2:$A$19</c:f>
              <c:strCache>
                <c:ptCount val="18"/>
                <c:pt idx="0">
                  <c:v>U. WARSZAWSKI</c:v>
                </c:pt>
                <c:pt idx="1">
                  <c:v>U. WROCŁAWSKI</c:v>
                </c:pt>
                <c:pt idx="2">
                  <c:v>U. JAGIELLOŃSKI </c:v>
                </c:pt>
                <c:pt idx="3">
                  <c:v>U. GDAŃSKI</c:v>
                </c:pt>
                <c:pt idx="4">
                  <c:v>U. ŚLĄSKI </c:v>
                </c:pt>
                <c:pt idx="5">
                  <c:v>UAM</c:v>
                </c:pt>
                <c:pt idx="6">
                  <c:v>UMCS</c:v>
                </c:pt>
                <c:pt idx="7">
                  <c:v>UMK</c:v>
                </c:pt>
                <c:pt idx="8">
                  <c:v>UKSW</c:v>
                </c:pt>
                <c:pt idx="9">
                  <c:v>U. ŁÓDZKI</c:v>
                </c:pt>
                <c:pt idx="10">
                  <c:v>KUL</c:v>
                </c:pt>
                <c:pt idx="11">
                  <c:v>U. RZESZOWSKI</c:v>
                </c:pt>
                <c:pt idx="12">
                  <c:v>U. WARMIŃSKO - MAZ. </c:v>
                </c:pt>
                <c:pt idx="13">
                  <c:v>U. SZCZECIŃSKI</c:v>
                </c:pt>
                <c:pt idx="14">
                  <c:v>U. W BIAŁYMSTOKU</c:v>
                </c:pt>
                <c:pt idx="15">
                  <c:v>U. OPOLSKI</c:v>
                </c:pt>
                <c:pt idx="16">
                  <c:v>KRAKOWSKA AKADEMIA</c:v>
                </c:pt>
                <c:pt idx="17">
                  <c:v>UCZELNIA ŁAZARSKIEGO </c:v>
                </c:pt>
              </c:strCache>
            </c:strRef>
          </c:cat>
          <c:val>
            <c:numRef>
              <c:f>Arkusz1!$E$2:$E$19</c:f>
              <c:numCache>
                <c:formatCode>General</c:formatCode>
                <c:ptCount val="18"/>
                <c:pt idx="0">
                  <c:v>8</c:v>
                </c:pt>
                <c:pt idx="1">
                  <c:v>17</c:v>
                </c:pt>
                <c:pt idx="2">
                  <c:v>5</c:v>
                </c:pt>
                <c:pt idx="3">
                  <c:v>19</c:v>
                </c:pt>
                <c:pt idx="4">
                  <c:v>12</c:v>
                </c:pt>
                <c:pt idx="5">
                  <c:v>3</c:v>
                </c:pt>
                <c:pt idx="6">
                  <c:v>11</c:v>
                </c:pt>
                <c:pt idx="7">
                  <c:v>9</c:v>
                </c:pt>
                <c:pt idx="8">
                  <c:v>14</c:v>
                </c:pt>
                <c:pt idx="9">
                  <c:v>13</c:v>
                </c:pt>
                <c:pt idx="10">
                  <c:v>15</c:v>
                </c:pt>
                <c:pt idx="11">
                  <c:v>15</c:v>
                </c:pt>
                <c:pt idx="12">
                  <c:v>25</c:v>
                </c:pt>
                <c:pt idx="13">
                  <c:v>6</c:v>
                </c:pt>
                <c:pt idx="14">
                  <c:v>8</c:v>
                </c:pt>
                <c:pt idx="15">
                  <c:v>4</c:v>
                </c:pt>
                <c:pt idx="16">
                  <c:v>11</c:v>
                </c:pt>
                <c:pt idx="17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641728"/>
        <c:axId val="27643264"/>
      </c:barChart>
      <c:catAx>
        <c:axId val="27641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7643264"/>
        <c:crosses val="autoZero"/>
        <c:auto val="1"/>
        <c:lblAlgn val="ctr"/>
        <c:lblOffset val="100"/>
        <c:noMultiLvlLbl val="0"/>
      </c:catAx>
      <c:valAx>
        <c:axId val="276432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764172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ZDAŁO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pl-PL" smtClean="0"/>
                      <a:t>1 334</a:t>
                    </a:r>
                  </a:p>
                  <a:p>
                    <a:r>
                      <a:rPr lang="en-US" smtClean="0"/>
                      <a:t>ZDAŁO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pl-PL" smtClean="0"/>
                      <a:t>262 - </a:t>
                    </a:r>
                    <a:r>
                      <a:rPr lang="en-US" smtClean="0"/>
                      <a:t>ZDAŁO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Arkusz1!$A$2:$A$3</c:f>
              <c:strCache>
                <c:ptCount val="2"/>
                <c:pt idx="0">
                  <c:v>PO RAZ PIERWSZY PRZYSTĄPIŁY - 3 142</c:v>
                </c:pt>
                <c:pt idx="1">
                  <c:v>PO RAZ KOLEJNY PRZYSTĄPIŁY - 1 492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1334</c:v>
                </c:pt>
                <c:pt idx="1">
                  <c:v>262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 ZDAŁO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pl-PL" smtClean="0"/>
                      <a:t>1 808 </a:t>
                    </a:r>
                  </a:p>
                  <a:p>
                    <a:r>
                      <a:rPr lang="en-US" smtClean="0"/>
                      <a:t>NIE ZDAŁO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pl-PL" smtClean="0"/>
                      <a:t>1 230</a:t>
                    </a:r>
                  </a:p>
                  <a:p>
                    <a:r>
                      <a:rPr lang="en-US" smtClean="0"/>
                      <a:t>NIE ZDAŁO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Arkusz1!$A$2:$A$3</c:f>
              <c:strCache>
                <c:ptCount val="2"/>
                <c:pt idx="0">
                  <c:v>PO RAZ PIERWSZY PRZYSTĄPIŁY - 3 142</c:v>
                </c:pt>
                <c:pt idx="1">
                  <c:v>PO RAZ KOLEJNY PRZYSTĄPIŁY - 1 492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1808</c:v>
                </c:pt>
                <c:pt idx="1">
                  <c:v>1230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8171520"/>
        <c:axId val="118173056"/>
      </c:barChart>
      <c:catAx>
        <c:axId val="118171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18173056"/>
        <c:crosses val="autoZero"/>
        <c:auto val="1"/>
        <c:lblAlgn val="ctr"/>
        <c:lblOffset val="100"/>
        <c:noMultiLvlLbl val="0"/>
      </c:catAx>
      <c:valAx>
        <c:axId val="118173056"/>
        <c:scaling>
          <c:orientation val="minMax"/>
          <c:max val="35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18171520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OSÓB, KTÓRE PRZYSTĄPIŁY DO EGZAMINU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Arkusz1!$A$2:$A$7</c:f>
              <c:strCache>
                <c:ptCount val="6"/>
                <c:pt idx="0">
                  <c:v>1 RAZ  42,46%</c:v>
                </c:pt>
                <c:pt idx="1">
                  <c:v>2 RAZ  20,67%</c:v>
                </c:pt>
                <c:pt idx="2">
                  <c:v>3 RAZ  16,36%</c:v>
                </c:pt>
                <c:pt idx="3">
                  <c:v>4 RAZ  12,42%</c:v>
                </c:pt>
                <c:pt idx="4">
                  <c:v>5 RAZ  5,17%</c:v>
                </c:pt>
                <c:pt idx="5">
                  <c:v>6 RAZ I WIĘCEJ 5,88%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3142</c:v>
                </c:pt>
                <c:pt idx="1">
                  <c:v>834</c:v>
                </c:pt>
                <c:pt idx="2">
                  <c:v>385</c:v>
                </c:pt>
                <c:pt idx="3">
                  <c:v>161</c:v>
                </c:pt>
                <c:pt idx="4">
                  <c:v>58</c:v>
                </c:pt>
                <c:pt idx="5">
                  <c:v>51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LICZBA OSÓB, KTÓRE ZDAŁY EGZAMIN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Arkusz1!$A$2:$A$7</c:f>
              <c:strCache>
                <c:ptCount val="6"/>
                <c:pt idx="0">
                  <c:v>1 RAZ  42,46%</c:v>
                </c:pt>
                <c:pt idx="1">
                  <c:v>2 RAZ  20,67%</c:v>
                </c:pt>
                <c:pt idx="2">
                  <c:v>3 RAZ  16,36%</c:v>
                </c:pt>
                <c:pt idx="3">
                  <c:v>4 RAZ  12,42%</c:v>
                </c:pt>
                <c:pt idx="4">
                  <c:v>5 RAZ  5,17%</c:v>
                </c:pt>
                <c:pt idx="5">
                  <c:v>6 RAZ I WIĘCEJ 5,88%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1334</c:v>
                </c:pt>
                <c:pt idx="1">
                  <c:v>173</c:v>
                </c:pt>
                <c:pt idx="2">
                  <c:v>63</c:v>
                </c:pt>
                <c:pt idx="3">
                  <c:v>20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8208768"/>
        <c:axId val="118218752"/>
      </c:barChart>
      <c:catAx>
        <c:axId val="118208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18218752"/>
        <c:crosses val="autoZero"/>
        <c:auto val="1"/>
        <c:lblAlgn val="ctr"/>
        <c:lblOffset val="100"/>
        <c:noMultiLvlLbl val="0"/>
      </c:catAx>
      <c:valAx>
        <c:axId val="118218752"/>
        <c:scaling>
          <c:orientation val="minMax"/>
          <c:max val="35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18208768"/>
        <c:crosses val="autoZero"/>
        <c:crossBetween val="between"/>
      </c:valAx>
      <c:spPr>
        <a:solidFill>
          <a:schemeClr val="bg1"/>
        </a:solidFill>
      </c:spPr>
    </c:plotArea>
    <c:legend>
      <c:legendPos val="t"/>
      <c:layout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PRZYSTĄPIŁO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190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408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069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113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Arkusz1!$B$1:$I$1</c:f>
              <c:strCach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strCache>
            </c:strRef>
          </c:cat>
          <c:val>
            <c:numRef>
              <c:f>Arkusz1!$B$2:$I$2</c:f>
              <c:numCache>
                <c:formatCode>General</c:formatCode>
                <c:ptCount val="8"/>
                <c:pt idx="0">
                  <c:v>1190</c:v>
                </c:pt>
                <c:pt idx="1">
                  <c:v>1408</c:v>
                </c:pt>
                <c:pt idx="2">
                  <c:v>1069</c:v>
                </c:pt>
                <c:pt idx="3">
                  <c:v>1113</c:v>
                </c:pt>
                <c:pt idx="4">
                  <c:v>833</c:v>
                </c:pt>
                <c:pt idx="5">
                  <c:v>759</c:v>
                </c:pt>
                <c:pt idx="6">
                  <c:v>794</c:v>
                </c:pt>
                <c:pt idx="7">
                  <c:v>740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8637312"/>
        <c:axId val="118638848"/>
      </c:barChart>
      <c:lineChart>
        <c:grouping val="standard"/>
        <c:varyColors val="0"/>
        <c:ser>
          <c:idx val="1"/>
          <c:order val="1"/>
          <c:tx>
            <c:strRef>
              <c:f>Arkusz1!$A$3</c:f>
              <c:strCache>
                <c:ptCount val="1"/>
                <c:pt idx="0">
                  <c:v>ABSOLWENCI WYDZIAŁÓW PRAWA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3148148148148147E-2"/>
                  <c:y val="4.60590405978407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133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32098765432382E-3"/>
                  <c:y val="3.8382533831533922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 </a:t>
                    </a:r>
                    <a:r>
                      <a:rPr lang="en-US" dirty="0" smtClean="0"/>
                      <a:t>6866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888888888888888E-2"/>
                  <c:y val="3.32648626539960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465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407407407407406E-2"/>
                  <c:y val="5.88532185416853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736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2407407407407406E-2"/>
                  <c:y val="4.09413694203028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052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1666666666666664E-2"/>
                  <c:y val="4.09413694203028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235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3148148148148147E-2"/>
                  <c:y val="4.09413694203028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397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5432098765431985E-2"/>
                  <c:y val="4.35002050090717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903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Arkusz1!$B$1:$I$1</c:f>
              <c:strCach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strCache>
            </c:strRef>
          </c:cat>
          <c:val>
            <c:numRef>
              <c:f>Arkusz1!$B$3:$I$3</c:f>
              <c:numCache>
                <c:formatCode>General</c:formatCode>
                <c:ptCount val="8"/>
                <c:pt idx="0">
                  <c:v>6133</c:v>
                </c:pt>
                <c:pt idx="1">
                  <c:v>6866</c:v>
                </c:pt>
                <c:pt idx="2">
                  <c:v>7465</c:v>
                </c:pt>
                <c:pt idx="3">
                  <c:v>9736</c:v>
                </c:pt>
                <c:pt idx="4">
                  <c:v>8052</c:v>
                </c:pt>
                <c:pt idx="5">
                  <c:v>7235</c:v>
                </c:pt>
                <c:pt idx="6">
                  <c:v>7397</c:v>
                </c:pt>
                <c:pt idx="7">
                  <c:v>7903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637312"/>
        <c:axId val="118638848"/>
      </c:lineChart>
      <c:dateAx>
        <c:axId val="118637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18638848"/>
        <c:crosses val="autoZero"/>
        <c:auto val="0"/>
        <c:lblOffset val="100"/>
        <c:baseTimeUnit val="days"/>
      </c:dateAx>
      <c:valAx>
        <c:axId val="118638848"/>
        <c:scaling>
          <c:orientation val="minMax"/>
          <c:max val="100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18637312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400" baseline="0"/>
      </a:pPr>
      <a:endParaRPr lang="pl-PL"/>
    </a:p>
  </c:txPr>
  <c:externalData r:id="rId1">
    <c:autoUpdate val="0"/>
  </c:externalData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359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284505850838858E-2"/>
          <c:y val="9.4143817191677998E-2"/>
          <c:w val="0.81019951519671829"/>
          <c:h val="0.87013178677754599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CELUJĄCY</a:t>
                    </a:r>
                    <a:endParaRPr lang="pl-PL" smtClean="0"/>
                  </a:p>
                  <a:p>
                    <a:r>
                      <a:rPr lang="en-US" smtClean="0"/>
                      <a:t>2</a:t>
                    </a:r>
                    <a:r>
                      <a:rPr lang="pl-PL" smtClean="0"/>
                      <a:t> OSOBY – 0,68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BARDZO </a:t>
                    </a:r>
                    <a:r>
                      <a:rPr lang="en-US" dirty="0" smtClean="0"/>
                      <a:t>DOBRY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 </a:t>
                    </a:r>
                    <a:endParaRPr lang="pl-PL" dirty="0" smtClean="0"/>
                  </a:p>
                  <a:p>
                    <a:r>
                      <a:rPr lang="en-US" dirty="0" smtClean="0"/>
                      <a:t>84</a:t>
                    </a:r>
                    <a:r>
                      <a:rPr lang="pl-PL" dirty="0" smtClean="0"/>
                      <a:t> OSOBY – </a:t>
                    </a:r>
                    <a:r>
                      <a:rPr lang="en-US" dirty="0" smtClean="0"/>
                      <a:t>2</a:t>
                    </a:r>
                    <a:r>
                      <a:rPr lang="pl-PL" dirty="0" smtClean="0"/>
                      <a:t>8,77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397002041995061"/>
                  <c:y val="-0.2502771839165017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DOBRY PLUS</a:t>
                    </a:r>
                    <a:endParaRPr lang="pl-PL" dirty="0" smtClean="0"/>
                  </a:p>
                  <a:p>
                    <a:r>
                      <a:rPr lang="en-US" dirty="0" smtClean="0"/>
                      <a:t>92</a:t>
                    </a:r>
                    <a:r>
                      <a:rPr lang="pl-PL" dirty="0" smtClean="0"/>
                      <a:t> OSOBY - </a:t>
                    </a:r>
                    <a:r>
                      <a:rPr lang="en-US" dirty="0" smtClean="0"/>
                      <a:t> 31</a:t>
                    </a:r>
                    <a:r>
                      <a:rPr lang="pl-PL" dirty="0" smtClean="0"/>
                      <a:t>,51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3018650827940315"/>
                  <c:y val="1.861467344469233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DOBRY</a:t>
                    </a:r>
                    <a:r>
                      <a:rPr lang="pl-PL" dirty="0" smtClean="0"/>
                      <a:t> </a:t>
                    </a:r>
                  </a:p>
                  <a:p>
                    <a:r>
                      <a:rPr lang="en-US" dirty="0" smtClean="0"/>
                      <a:t>87</a:t>
                    </a:r>
                    <a:r>
                      <a:rPr lang="pl-PL" dirty="0" smtClean="0"/>
                      <a:t> OSÓB – 29,79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6.6128918561234845E-2"/>
                  <c:y val="4.051351651618288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DOSTATECZNY PLUS</a:t>
                    </a:r>
                    <a:endParaRPr lang="pl-PL" dirty="0" smtClean="0"/>
                  </a:p>
                  <a:p>
                    <a:r>
                      <a:rPr lang="en-US" dirty="0" smtClean="0"/>
                      <a:t>24</a:t>
                    </a:r>
                    <a:r>
                      <a:rPr lang="pl-PL" dirty="0" smtClean="0"/>
                      <a:t> OSOBY</a:t>
                    </a:r>
                    <a:r>
                      <a:rPr lang="pl-PL" baseline="0" dirty="0" smtClean="0"/>
                      <a:t> – </a:t>
                    </a:r>
                    <a:r>
                      <a:rPr lang="en-US" dirty="0" smtClean="0"/>
                      <a:t>8</a:t>
                    </a:r>
                    <a:r>
                      <a:rPr lang="pl-PL" dirty="0" smtClean="0"/>
                      <a:t>,22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3.9031723689416646E-2"/>
                  <c:y val="-3.516557469590465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DOSTATECZNY</a:t>
                    </a:r>
                    <a:endParaRPr lang="pl-PL" dirty="0" smtClean="0"/>
                  </a:p>
                  <a:p>
                    <a:r>
                      <a:rPr lang="en-US" dirty="0" smtClean="0"/>
                      <a:t>3</a:t>
                    </a:r>
                    <a:r>
                      <a:rPr lang="pl-PL" baseline="0" dirty="0" smtClean="0"/>
                      <a:t> OSOBY – </a:t>
                    </a:r>
                    <a:r>
                      <a:rPr lang="en-US" dirty="0" smtClean="0"/>
                      <a:t>1</a:t>
                    </a:r>
                    <a:r>
                      <a:rPr lang="pl-PL" dirty="0" smtClean="0"/>
                      <a:t>,03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Arkusz1!$A$2:$A$7</c:f>
              <c:strCache>
                <c:ptCount val="6"/>
                <c:pt idx="0">
                  <c:v>CELUJĄCY</c:v>
                </c:pt>
                <c:pt idx="1">
                  <c:v>BARDZO DOBRY</c:v>
                </c:pt>
                <c:pt idx="2">
                  <c:v>DOBRY PLUS</c:v>
                </c:pt>
                <c:pt idx="3">
                  <c:v>DOBRY</c:v>
                </c:pt>
                <c:pt idx="4">
                  <c:v>DOSTATECZNY PLUS</c:v>
                </c:pt>
                <c:pt idx="5">
                  <c:v>DOSTATECZNY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2</c:v>
                </c:pt>
                <c:pt idx="1">
                  <c:v>84</c:v>
                </c:pt>
                <c:pt idx="2">
                  <c:v>92</c:v>
                </c:pt>
                <c:pt idx="3">
                  <c:v>87</c:v>
                </c:pt>
                <c:pt idx="4">
                  <c:v>24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2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784593606174906"/>
          <c:y val="1.430021288925855E-2"/>
          <c:w val="0.85070841400135866"/>
          <c:h val="0.83554755177352669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4581542396928573"/>
                  <c:y val="9.295138378018058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2015</a:t>
                    </a:r>
                    <a:endParaRPr lang="pl-PL" dirty="0" smtClean="0"/>
                  </a:p>
                  <a:p>
                    <a:r>
                      <a:rPr lang="en-US" dirty="0" smtClean="0"/>
                      <a:t>164</a:t>
                    </a:r>
                    <a:r>
                      <a:rPr lang="pl-PL" dirty="0" smtClean="0"/>
                      <a:t> OSOBY</a:t>
                    </a:r>
                  </a:p>
                  <a:p>
                    <a:r>
                      <a:rPr lang="pl-PL" dirty="0" smtClean="0"/>
                      <a:t> </a:t>
                    </a:r>
                    <a:r>
                      <a:rPr lang="en-US" dirty="0" smtClean="0"/>
                      <a:t>56</a:t>
                    </a:r>
                    <a:r>
                      <a:rPr lang="pl-PL" dirty="0" smtClean="0"/>
                      <a:t>,16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5789798401270533"/>
                  <c:y val="-0.2494762218612346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2014</a:t>
                    </a:r>
                    <a:endParaRPr lang="pl-PL" dirty="0" smtClean="0"/>
                  </a:p>
                  <a:p>
                    <a:r>
                      <a:rPr lang="en-US" dirty="0" smtClean="0"/>
                      <a:t>55</a:t>
                    </a:r>
                    <a:r>
                      <a:rPr lang="pl-PL" dirty="0" smtClean="0"/>
                      <a:t> OSÓB – 18,83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2013</a:t>
                    </a:r>
                    <a:endParaRPr lang="pl-PL" smtClean="0"/>
                  </a:p>
                  <a:p>
                    <a:r>
                      <a:rPr lang="en-US" smtClean="0"/>
                      <a:t>30</a:t>
                    </a:r>
                    <a:r>
                      <a:rPr lang="pl-PL" smtClean="0"/>
                      <a:t> OSÓB – 10,27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4.9900022492947047E-2"/>
                  <c:y val="3.1978616490059661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2012</a:t>
                    </a:r>
                    <a:endParaRPr lang="pl-PL" smtClean="0"/>
                  </a:p>
                  <a:p>
                    <a:r>
                      <a:rPr lang="en-US" smtClean="0"/>
                      <a:t>13</a:t>
                    </a:r>
                    <a:r>
                      <a:rPr lang="pl-PL" smtClean="0"/>
                      <a:t> OSÓB – </a:t>
                    </a:r>
                    <a:r>
                      <a:rPr lang="en-US" smtClean="0"/>
                      <a:t>4</a:t>
                    </a:r>
                    <a:r>
                      <a:rPr lang="pl-PL" smtClean="0"/>
                      <a:t>,45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2011</a:t>
                    </a:r>
                    <a:endParaRPr lang="pl-PL" smtClean="0"/>
                  </a:p>
                  <a:p>
                    <a:r>
                      <a:rPr lang="en-US" smtClean="0"/>
                      <a:t>11</a:t>
                    </a:r>
                    <a:r>
                      <a:rPr lang="pl-PL" smtClean="0"/>
                      <a:t> OSÓB – 3,77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"/>
                  <c:y val="-3.5664768479177988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2</a:t>
                    </a:r>
                    <a:r>
                      <a:rPr lang="en-US" dirty="0" smtClean="0"/>
                      <a:t>010</a:t>
                    </a:r>
                    <a:r>
                      <a:rPr lang="pl-PL" dirty="0" smtClean="0"/>
                      <a:t> </a:t>
                    </a:r>
                  </a:p>
                  <a:p>
                    <a:r>
                      <a:rPr lang="en-US" dirty="0" smtClean="0"/>
                      <a:t>3</a:t>
                    </a:r>
                    <a:r>
                      <a:rPr lang="pl-PL" dirty="0" smtClean="0"/>
                      <a:t> OSOBY –</a:t>
                    </a:r>
                    <a:r>
                      <a:rPr lang="en-US" dirty="0" smtClean="0"/>
                      <a:t> 1</a:t>
                    </a:r>
                    <a:r>
                      <a:rPr lang="pl-PL" dirty="0" smtClean="0"/>
                      <a:t>,03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6.4357717084258401E-2"/>
                  <c:y val="-0.20990648186237565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400" dirty="0" smtClean="0"/>
                      <a:t>2009 </a:t>
                    </a:r>
                    <a:r>
                      <a:rPr lang="pl-PL" sz="1400" dirty="0"/>
                      <a:t>I </a:t>
                    </a:r>
                    <a:r>
                      <a:rPr lang="pl-PL" sz="1400" dirty="0" smtClean="0"/>
                      <a:t>WCZEŚNIEJ</a:t>
                    </a:r>
                  </a:p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400" dirty="0" smtClean="0"/>
                      <a:t>16 OSÓB – 5,48%</a:t>
                    </a:r>
                    <a:endParaRPr lang="pl-PL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Arkusz1!$A$2:$A$8</c:f>
              <c:strCache>
                <c:ptCount val="7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  <c:pt idx="6">
                  <c:v>2009 I WCZEŚNIEJ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164</c:v>
                </c:pt>
                <c:pt idx="1">
                  <c:v>55</c:v>
                </c:pt>
                <c:pt idx="2">
                  <c:v>30</c:v>
                </c:pt>
                <c:pt idx="3">
                  <c:v>13</c:v>
                </c:pt>
                <c:pt idx="4">
                  <c:v>11</c:v>
                </c:pt>
                <c:pt idx="5">
                  <c:v>3</c:v>
                </c:pt>
                <c:pt idx="6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2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24013591985713"/>
          <c:y val="0.15388818680640423"/>
          <c:w val="0.8197598640801429"/>
          <c:h val="0.82996738788282787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7"/>
          <c:dLbls>
            <c:dLbl>
              <c:idx val="0"/>
              <c:layout>
                <c:manualLayout>
                  <c:x val="-0.15076746215190182"/>
                  <c:y val="0.14414852824994753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PRZYSTĘPUJĄCY PO RAZ </a:t>
                    </a:r>
                    <a:r>
                      <a:rPr lang="pl-PL" dirty="0" smtClean="0"/>
                      <a:t>PIERWSZY 495</a:t>
                    </a:r>
                    <a:r>
                      <a:rPr lang="pl-PL" baseline="0" dirty="0" smtClean="0"/>
                      <a:t> OSÓB –</a:t>
                    </a:r>
                    <a:r>
                      <a:rPr lang="pl-PL" dirty="0" smtClean="0"/>
                      <a:t> 66,89%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5741069420470896"/>
                  <c:y val="-0.26439307669518203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PRZYSTĘPUJĄCY PO RAZ </a:t>
                    </a:r>
                    <a:r>
                      <a:rPr lang="pl-PL" dirty="0" smtClean="0"/>
                      <a:t>DRUGI</a:t>
                    </a:r>
                  </a:p>
                  <a:p>
                    <a:r>
                      <a:rPr lang="pl-PL" dirty="0" smtClean="0"/>
                      <a:t>143 OSOBY -19,32%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3050736006749056E-3"/>
                  <c:y val="1.350409368094903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/>
                      <a:t>PRZYSTĘPUJĄCY PO RAZ </a:t>
                    </a:r>
                    <a:r>
                      <a:rPr lang="pl-PL" smtClean="0"/>
                      <a:t>TRZECI</a:t>
                    </a:r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mtClean="0"/>
                      <a:t>66 OSÓB – 8,92%</a:t>
                    </a:r>
                    <a:endParaRPr lang="pl-PL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1141282404936037E-2"/>
                  <c:y val="2.9473384130158379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/>
                      <a:t>PRZYSTĘPUJĄCY PO RAZ </a:t>
                    </a:r>
                    <a:r>
                      <a:rPr lang="pl-PL" smtClean="0"/>
                      <a:t>CZWARTY</a:t>
                    </a:r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mtClean="0"/>
                      <a:t>19 OSÓB – 2,57%</a:t>
                    </a:r>
                    <a:endParaRPr lang="pl-PL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1786215262441478E-2"/>
                  <c:y val="-5.7773673295559755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/>
                      <a:t>PRZYSTĘPUJĄCY PO RAZ </a:t>
                    </a:r>
                    <a:r>
                      <a:rPr lang="pl-PL" smtClean="0"/>
                      <a:t>PIĄTY </a:t>
                    </a:r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mtClean="0"/>
                      <a:t>10 OSÓB – 1,35%</a:t>
                    </a:r>
                    <a:endParaRPr lang="pl-PL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1.9414961119947824E-2"/>
                  <c:y val="-0.1756297911343184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/>
                      <a:t>PRZYSTĘPUJĄCY PO RAZ SZÓSTY I </a:t>
                    </a:r>
                    <a:r>
                      <a:rPr lang="pl-PL" smtClean="0"/>
                      <a:t>WIĘCEJ</a:t>
                    </a:r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mtClean="0"/>
                      <a:t>5 OSÓB – 0,67%</a:t>
                    </a:r>
                    <a:endParaRPr lang="pl-PL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5277288521690904"/>
                  <c:y val="-6.9779283783283338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B</a:t>
                    </a:r>
                    <a:r>
                      <a:rPr lang="en-US" dirty="0" smtClean="0"/>
                      <a:t>RAK DANYCH</a:t>
                    </a:r>
                    <a:endParaRPr lang="pl-PL" dirty="0" smtClean="0"/>
                  </a:p>
                  <a:p>
                    <a:r>
                      <a:rPr lang="en-US" dirty="0" smtClean="0"/>
                      <a:t>2</a:t>
                    </a:r>
                    <a:r>
                      <a:rPr lang="pl-PL" dirty="0" smtClean="0"/>
                      <a:t> OSOBY – </a:t>
                    </a:r>
                    <a:r>
                      <a:rPr lang="en-US" dirty="0" smtClean="0"/>
                      <a:t>0</a:t>
                    </a:r>
                    <a:r>
                      <a:rPr lang="pl-PL" dirty="0" smtClean="0"/>
                      <a:t>,27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Arkusz1!$A$2:$A$8</c:f>
              <c:strCache>
                <c:ptCount val="7"/>
                <c:pt idx="0">
                  <c:v>PRZYSTĘPUJĄCY PO RAZ PIERWSZY</c:v>
                </c:pt>
                <c:pt idx="1">
                  <c:v>PRZYSTĘPUJĄCY PO RAZ DRUGI</c:v>
                </c:pt>
                <c:pt idx="2">
                  <c:v>PRZYSTĘPUJĄCY PO RAZ TRZECI</c:v>
                </c:pt>
                <c:pt idx="3">
                  <c:v>PRZYSTĘPUJĄCY PO RAZ CZWARTY</c:v>
                </c:pt>
                <c:pt idx="4">
                  <c:v>PRZYSTĘPUJĄCY PO RAZ PIĄTY</c:v>
                </c:pt>
                <c:pt idx="5">
                  <c:v>PRZYSTĘPUJĄCY PO RAZ SZÓSTY I WIĘCEJ</c:v>
                </c:pt>
                <c:pt idx="6">
                  <c:v>BRAK DANYCH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495</c:v>
                </c:pt>
                <c:pt idx="1">
                  <c:v>143</c:v>
                </c:pt>
                <c:pt idx="2">
                  <c:v>66</c:v>
                </c:pt>
                <c:pt idx="3">
                  <c:v>19</c:v>
                </c:pt>
                <c:pt idx="4">
                  <c:v>10</c:v>
                </c:pt>
                <c:pt idx="5">
                  <c:v>5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ZDAŁO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pl-PL" smtClean="0"/>
                      <a:t>216</a:t>
                    </a:r>
                  </a:p>
                  <a:p>
                    <a:r>
                      <a:rPr lang="en-US" smtClean="0"/>
                      <a:t>ZDAŁO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pl-PL" smtClean="0"/>
                      <a:t>76 - </a:t>
                    </a:r>
                    <a:r>
                      <a:rPr lang="en-US" smtClean="0"/>
                      <a:t>ZDAŁO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Arkusz1!$A$2:$A$3</c:f>
              <c:strCache>
                <c:ptCount val="2"/>
                <c:pt idx="0">
                  <c:v>PO RAZ PIERWSZY PRZYSTĄPIŁY - 495</c:v>
                </c:pt>
                <c:pt idx="1">
                  <c:v>PO RAZ KOLEJNY PRZYSTĄPIŁY - 243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216</c:v>
                </c:pt>
                <c:pt idx="1">
                  <c:v>76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 ZDAŁO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mtClean="0"/>
                      <a:t>279</a:t>
                    </a:r>
                  </a:p>
                  <a:p>
                    <a:pPr>
                      <a:def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mtClean="0"/>
                      <a:t>NIE ZDAŁO</a:t>
                    </a:r>
                    <a:endParaRPr lang="en-US"/>
                  </a:p>
                </c:rich>
              </c:tx>
              <c:spPr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pl-PL" smtClean="0"/>
                      <a:t>167</a:t>
                    </a:r>
                  </a:p>
                  <a:p>
                    <a:r>
                      <a:rPr lang="en-US" smtClean="0"/>
                      <a:t>NIE ZDAŁO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Arkusz1!$A$2:$A$3</c:f>
              <c:strCache>
                <c:ptCount val="2"/>
                <c:pt idx="0">
                  <c:v>PO RAZ PIERWSZY PRZYSTĄPIŁY - 495</c:v>
                </c:pt>
                <c:pt idx="1">
                  <c:v>PO RAZ KOLEJNY PRZYSTĄPIŁY - 243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279</c:v>
                </c:pt>
                <c:pt idx="1">
                  <c:v>167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18578176"/>
        <c:axId val="118600448"/>
      </c:barChart>
      <c:catAx>
        <c:axId val="118578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18600448"/>
        <c:crosses val="autoZero"/>
        <c:auto val="1"/>
        <c:lblAlgn val="ctr"/>
        <c:lblOffset val="100"/>
        <c:noMultiLvlLbl val="0"/>
      </c:catAx>
      <c:valAx>
        <c:axId val="118600448"/>
        <c:scaling>
          <c:orientation val="minMax"/>
          <c:max val="5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18578176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OSÓB, KTÓRE PRZYSTĄPIŁY DO EGZAMINU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Arkusz1!$A$2:$A$7</c:f>
              <c:strCache>
                <c:ptCount val="6"/>
                <c:pt idx="0">
                  <c:v>1 RAZ  43,64%</c:v>
                </c:pt>
                <c:pt idx="1">
                  <c:v>2 RAZ  30,77%</c:v>
                </c:pt>
                <c:pt idx="2">
                  <c:v>3 RAZ  31,82%</c:v>
                </c:pt>
                <c:pt idx="3">
                  <c:v>4 RAZ  26,31%</c:v>
                </c:pt>
                <c:pt idx="4">
                  <c:v>5 RAZ 50%</c:v>
                </c:pt>
                <c:pt idx="5">
                  <c:v>6 RAZ I WIĘCEJ 20%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495</c:v>
                </c:pt>
                <c:pt idx="1">
                  <c:v>143</c:v>
                </c:pt>
                <c:pt idx="2">
                  <c:v>66</c:v>
                </c:pt>
                <c:pt idx="3">
                  <c:v>19</c:v>
                </c:pt>
                <c:pt idx="4">
                  <c:v>10</c:v>
                </c:pt>
                <c:pt idx="5">
                  <c:v>5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LICZBA OSÓB, KTÓRE ZDAŁY EGZAMIN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Arkusz1!$A$2:$A$7</c:f>
              <c:strCache>
                <c:ptCount val="6"/>
                <c:pt idx="0">
                  <c:v>1 RAZ  43,64%</c:v>
                </c:pt>
                <c:pt idx="1">
                  <c:v>2 RAZ  30,77%</c:v>
                </c:pt>
                <c:pt idx="2">
                  <c:v>3 RAZ  31,82%</c:v>
                </c:pt>
                <c:pt idx="3">
                  <c:v>4 RAZ  26,31%</c:v>
                </c:pt>
                <c:pt idx="4">
                  <c:v>5 RAZ 50%</c:v>
                </c:pt>
                <c:pt idx="5">
                  <c:v>6 RAZ I WIĘCEJ 20%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216</c:v>
                </c:pt>
                <c:pt idx="1">
                  <c:v>44</c:v>
                </c:pt>
                <c:pt idx="2">
                  <c:v>21</c:v>
                </c:pt>
                <c:pt idx="3">
                  <c:v>5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8758784"/>
        <c:axId val="120128640"/>
      </c:barChart>
      <c:catAx>
        <c:axId val="118758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20128640"/>
        <c:crosses val="autoZero"/>
        <c:auto val="1"/>
        <c:lblAlgn val="ctr"/>
        <c:lblOffset val="100"/>
        <c:noMultiLvlLbl val="0"/>
      </c:catAx>
      <c:valAx>
        <c:axId val="120128640"/>
        <c:scaling>
          <c:orientation val="minMax"/>
          <c:max val="6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18758784"/>
        <c:crosses val="autoZero"/>
        <c:crossBetween val="between"/>
      </c:valAx>
      <c:spPr>
        <a:solidFill>
          <a:schemeClr val="bg1"/>
        </a:solidFill>
      </c:spPr>
    </c:plotArea>
    <c:legend>
      <c:legendPos val="t"/>
      <c:layout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PRZYSTĄPIŁO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Arkusz1!$B$1:$I$1</c:f>
              <c:strCach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strCache>
            </c:strRef>
          </c:cat>
          <c:val>
            <c:numRef>
              <c:f>Arkusz1!$B$2:$I$2</c:f>
              <c:numCache>
                <c:formatCode>General</c:formatCode>
                <c:ptCount val="8"/>
                <c:pt idx="0">
                  <c:v>57</c:v>
                </c:pt>
                <c:pt idx="1">
                  <c:v>234</c:v>
                </c:pt>
                <c:pt idx="2">
                  <c:v>341</c:v>
                </c:pt>
                <c:pt idx="3">
                  <c:v>626</c:v>
                </c:pt>
                <c:pt idx="4">
                  <c:v>636</c:v>
                </c:pt>
                <c:pt idx="5">
                  <c:v>653</c:v>
                </c:pt>
                <c:pt idx="6">
                  <c:v>538</c:v>
                </c:pt>
                <c:pt idx="7">
                  <c:v>601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20204288"/>
        <c:axId val="120230656"/>
      </c:barChart>
      <c:lineChart>
        <c:grouping val="standard"/>
        <c:varyColors val="0"/>
        <c:ser>
          <c:idx val="1"/>
          <c:order val="1"/>
          <c:tx>
            <c:strRef>
              <c:f>Arkusz1!$A$3</c:f>
              <c:strCache>
                <c:ptCount val="1"/>
                <c:pt idx="0">
                  <c:v>ABSOLWENCI WYDZIAŁÓW PRAWA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3148148148148147E-2"/>
                  <c:y val="3.070602706522718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133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88888888888886E-2"/>
                  <c:y val="3.83825338315339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866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407407407407406E-2"/>
                  <c:y val="4.861787618660963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465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407407407407406E-2"/>
                  <c:y val="7.42062320742989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736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2407407407407406E-2"/>
                  <c:y val="5.629438295291641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052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3148148148148147E-2"/>
                  <c:y val="-5.62943829529163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235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2407407407407406E-2"/>
                  <c:y val="4.09413694203028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397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2407407407407295E-2"/>
                  <c:y val="4.35002050090717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903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Arkusz1!$B$1:$I$1</c:f>
              <c:strCach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strCache>
            </c:strRef>
          </c:cat>
          <c:val>
            <c:numRef>
              <c:f>Arkusz1!$B$3:$I$3</c:f>
              <c:numCache>
                <c:formatCode>General</c:formatCode>
                <c:ptCount val="8"/>
                <c:pt idx="0">
                  <c:v>6133</c:v>
                </c:pt>
                <c:pt idx="1">
                  <c:v>6866</c:v>
                </c:pt>
                <c:pt idx="2">
                  <c:v>7465</c:v>
                </c:pt>
                <c:pt idx="3">
                  <c:v>9736</c:v>
                </c:pt>
                <c:pt idx="4">
                  <c:v>8052</c:v>
                </c:pt>
                <c:pt idx="5">
                  <c:v>7235</c:v>
                </c:pt>
                <c:pt idx="6">
                  <c:v>7397</c:v>
                </c:pt>
                <c:pt idx="7">
                  <c:v>7903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204288"/>
        <c:axId val="120230656"/>
      </c:lineChart>
      <c:dateAx>
        <c:axId val="120204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20230656"/>
        <c:crosses val="autoZero"/>
        <c:auto val="0"/>
        <c:lblOffset val="100"/>
        <c:baseTimeUnit val="days"/>
      </c:dateAx>
      <c:valAx>
        <c:axId val="120230656"/>
        <c:scaling>
          <c:orientation val="minMax"/>
          <c:max val="100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20204288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400" baseline="0"/>
      </a:pPr>
      <a:endParaRPr lang="pl-PL"/>
    </a:p>
  </c:txPr>
  <c:externalData r:id="rId1">
    <c:autoUpdate val="0"/>
  </c:externalData>
  <c:userShapes r:id="rId2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359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284505850838858E-2"/>
          <c:y val="9.4143817191677998E-2"/>
          <c:w val="0.81019951519671829"/>
          <c:h val="0.87013178677754599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3652516338234424"/>
                  <c:y val="0.1024998723865516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BARDZO </a:t>
                    </a:r>
                    <a:r>
                      <a:rPr lang="en-US" smtClean="0"/>
                      <a:t>DOBRY</a:t>
                    </a:r>
                    <a:endParaRPr lang="pl-PL" smtClean="0"/>
                  </a:p>
                  <a:p>
                    <a:r>
                      <a:rPr lang="en-US" smtClean="0"/>
                      <a:t>54</a:t>
                    </a:r>
                    <a:r>
                      <a:rPr lang="pl-PL" smtClean="0"/>
                      <a:t> OSOBY – </a:t>
                    </a:r>
                    <a:r>
                      <a:rPr lang="en-US" smtClean="0"/>
                      <a:t>1</a:t>
                    </a:r>
                    <a:r>
                      <a:rPr lang="pl-PL" smtClean="0"/>
                      <a:t>3,95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83099875843062"/>
                  <c:y val="-0.1134881409573110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DOBRY </a:t>
                    </a:r>
                    <a:r>
                      <a:rPr lang="en-US" dirty="0" smtClean="0"/>
                      <a:t>PLUS</a:t>
                    </a:r>
                    <a:endParaRPr lang="pl-PL" dirty="0" smtClean="0"/>
                  </a:p>
                  <a:p>
                    <a:r>
                      <a:rPr lang="en-US" dirty="0" smtClean="0"/>
                      <a:t>96</a:t>
                    </a:r>
                    <a:r>
                      <a:rPr lang="pl-PL" dirty="0" smtClean="0"/>
                      <a:t> OSÓB</a:t>
                    </a:r>
                    <a:r>
                      <a:rPr lang="pl-PL" baseline="0" dirty="0" smtClean="0"/>
                      <a:t> – </a:t>
                    </a:r>
                    <a:r>
                      <a:rPr lang="en-US" dirty="0" smtClean="0"/>
                      <a:t>2</a:t>
                    </a:r>
                    <a:r>
                      <a:rPr lang="pl-PL" dirty="0" smtClean="0"/>
                      <a:t>4,81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9120918852298721"/>
                  <c:y val="-0.2306374742145768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DOBRY</a:t>
                    </a:r>
                    <a:endParaRPr lang="pl-PL" dirty="0" smtClean="0"/>
                  </a:p>
                  <a:p>
                    <a:r>
                      <a:rPr lang="en-US" dirty="0" smtClean="0"/>
                      <a:t>163</a:t>
                    </a:r>
                    <a:r>
                      <a:rPr lang="pl-PL" dirty="0" smtClean="0"/>
                      <a:t> OSOBY – </a:t>
                    </a:r>
                    <a:r>
                      <a:rPr lang="en-US" dirty="0" smtClean="0"/>
                      <a:t>42</a:t>
                    </a:r>
                    <a:r>
                      <a:rPr lang="pl-PL" dirty="0" smtClean="0"/>
                      <a:t>,12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6200951187677082"/>
                  <c:y val="9.602255154832646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DOSTATECZNY </a:t>
                    </a:r>
                    <a:r>
                      <a:rPr lang="en-US" smtClean="0"/>
                      <a:t>PLUS</a:t>
                    </a:r>
                    <a:endParaRPr lang="pl-PL" smtClean="0"/>
                  </a:p>
                  <a:p>
                    <a:r>
                      <a:rPr lang="en-US" smtClean="0"/>
                      <a:t>55</a:t>
                    </a:r>
                    <a:r>
                      <a:rPr lang="pl-PL" smtClean="0"/>
                      <a:t> OSÓB -</a:t>
                    </a:r>
                    <a:r>
                      <a:rPr lang="en-US" smtClean="0"/>
                      <a:t>14</a:t>
                    </a:r>
                    <a:r>
                      <a:rPr lang="pl-PL" smtClean="0"/>
                      <a:t>,21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DOSTATECZNY</a:t>
                    </a:r>
                    <a:endParaRPr lang="pl-PL" smtClean="0"/>
                  </a:p>
                  <a:p>
                    <a:r>
                      <a:rPr lang="en-US" smtClean="0"/>
                      <a:t>19</a:t>
                    </a:r>
                    <a:r>
                      <a:rPr lang="pl-PL" smtClean="0"/>
                      <a:t> OSÓB</a:t>
                    </a:r>
                    <a:r>
                      <a:rPr lang="pl-PL" baseline="0" smtClean="0"/>
                      <a:t> – 4,91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</c:dLbls>
          <c:cat>
            <c:strRef>
              <c:f>Arkusz1!$A$2:$A$6</c:f>
              <c:strCache>
                <c:ptCount val="5"/>
                <c:pt idx="0">
                  <c:v>BARDZO DOBRY</c:v>
                </c:pt>
                <c:pt idx="1">
                  <c:v>DOBRY PLUS</c:v>
                </c:pt>
                <c:pt idx="2">
                  <c:v>DOBRY</c:v>
                </c:pt>
                <c:pt idx="3">
                  <c:v>DOSTATECZNY PLUS</c:v>
                </c:pt>
                <c:pt idx="4">
                  <c:v>DOSTATECZNY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54</c:v>
                </c:pt>
                <c:pt idx="1">
                  <c:v>96</c:v>
                </c:pt>
                <c:pt idx="2">
                  <c:v>163</c:v>
                </c:pt>
                <c:pt idx="3">
                  <c:v>55</c:v>
                </c:pt>
                <c:pt idx="4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APLIKACJA ADWOKACKA</c:v>
                </c:pt>
              </c:strCache>
            </c:strRef>
          </c:tx>
          <c:spPr>
            <a:solidFill>
              <a:srgbClr val="216F1B"/>
            </a:solidFill>
          </c:spPr>
          <c:invertIfNegative val="0"/>
          <c:cat>
            <c:strRef>
              <c:f>Arkusz1!$A$2:$A$18</c:f>
              <c:strCache>
                <c:ptCount val="17"/>
                <c:pt idx="0">
                  <c:v>AKADEMIA KOŹMIŃSKIEGO</c:v>
                </c:pt>
                <c:pt idx="1">
                  <c:v>SWPS</c:v>
                </c:pt>
                <c:pt idx="2">
                  <c:v>W. SZ. PRAWA I ADMINISTRACJI W PRZEMYŚLU</c:v>
                </c:pt>
                <c:pt idx="3">
                  <c:v>EUROPEJSKA W. SZ. PRAWA I ADMINISTRACJI</c:v>
                </c:pt>
                <c:pt idx="4">
                  <c:v>W. SZ. UMIEJĘTNOŚCI SPOŁECZNYCH</c:v>
                </c:pt>
                <c:pt idx="5">
                  <c:v>W. SZ. PRAWA IM. CHODKOWSKIEJ WROCŁAW</c:v>
                </c:pt>
                <c:pt idx="6">
                  <c:v>KUL WZ . W ST. WOLI</c:v>
                </c:pt>
                <c:pt idx="7">
                  <c:v>W. SZ. EKONOMII, PRAWA I NAUK MEDYCZNYCH W KIELCACH</c:v>
                </c:pt>
                <c:pt idx="8">
                  <c:v>W.SZ. ADM. I BIZNESU W GDYNI</c:v>
                </c:pt>
                <c:pt idx="9">
                  <c:v>W. SZ. FINANSÓW I PRAWA W BIELSKU-BIAŁEJ</c:v>
                </c:pt>
                <c:pt idx="10">
                  <c:v>W. SZ. MENEDŻERSKA W WARSZAWIE</c:v>
                </c:pt>
                <c:pt idx="11">
                  <c:v>KUL W TOMASZ. LUB.</c:v>
                </c:pt>
                <c:pt idx="12">
                  <c:v>W. SZ. PEDAGOGIKI I ADM. IM. MIESZKA I W POZNANIU</c:v>
                </c:pt>
                <c:pt idx="13">
                  <c:v>W. SZ. FINANSÓW I ZARZĄDZANIA W W-WIE</c:v>
                </c:pt>
                <c:pt idx="14">
                  <c:v>W. SZ. BANKOWA W GDAŃSKU</c:v>
                </c:pt>
                <c:pt idx="15">
                  <c:v>PWSNSKIM Z SIEDZIBĄ W WARSZAWIE</c:v>
                </c:pt>
                <c:pt idx="16">
                  <c:v>W. SZ. HUMANITAS W SOSNOWCU</c:v>
                </c:pt>
              </c:strCache>
            </c:strRef>
          </c:cat>
          <c:val>
            <c:numRef>
              <c:f>Arkusz1!$B$2:$B$18</c:f>
              <c:numCache>
                <c:formatCode>General</c:formatCode>
                <c:ptCount val="17"/>
                <c:pt idx="0">
                  <c:v>31</c:v>
                </c:pt>
                <c:pt idx="1">
                  <c:v>8</c:v>
                </c:pt>
                <c:pt idx="2">
                  <c:v>16</c:v>
                </c:pt>
                <c:pt idx="3">
                  <c:v>13</c:v>
                </c:pt>
                <c:pt idx="4">
                  <c:v>10</c:v>
                </c:pt>
                <c:pt idx="5">
                  <c:v>13</c:v>
                </c:pt>
                <c:pt idx="6">
                  <c:v>7</c:v>
                </c:pt>
                <c:pt idx="7">
                  <c:v>16</c:v>
                </c:pt>
                <c:pt idx="8">
                  <c:v>7</c:v>
                </c:pt>
                <c:pt idx="9">
                  <c:v>5</c:v>
                </c:pt>
                <c:pt idx="10">
                  <c:v>3</c:v>
                </c:pt>
                <c:pt idx="11">
                  <c:v>3</c:v>
                </c:pt>
                <c:pt idx="12">
                  <c:v>2</c:v>
                </c:pt>
                <c:pt idx="13">
                  <c:v>4</c:v>
                </c:pt>
                <c:pt idx="14">
                  <c:v>3</c:v>
                </c:pt>
                <c:pt idx="15">
                  <c:v>2</c:v>
                </c:pt>
                <c:pt idx="16">
                  <c:v>0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APLIKACJA RADCOWSKA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Arkusz1!$A$2:$A$18</c:f>
              <c:strCache>
                <c:ptCount val="17"/>
                <c:pt idx="0">
                  <c:v>AKADEMIA KOŹMIŃSKIEGO</c:v>
                </c:pt>
                <c:pt idx="1">
                  <c:v>SWPS</c:v>
                </c:pt>
                <c:pt idx="2">
                  <c:v>W. SZ. PRAWA I ADMINISTRACJI W PRZEMYŚLU</c:v>
                </c:pt>
                <c:pt idx="3">
                  <c:v>EUROPEJSKA W. SZ. PRAWA I ADMINISTRACJI</c:v>
                </c:pt>
                <c:pt idx="4">
                  <c:v>W. SZ. UMIEJĘTNOŚCI SPOŁECZNYCH</c:v>
                </c:pt>
                <c:pt idx="5">
                  <c:v>W. SZ. PRAWA IM. CHODKOWSKIEJ WROCŁAW</c:v>
                </c:pt>
                <c:pt idx="6">
                  <c:v>KUL WZ . W ST. WOLI</c:v>
                </c:pt>
                <c:pt idx="7">
                  <c:v>W. SZ. EKONOMII, PRAWA I NAUK MEDYCZNYCH W KIELCACH</c:v>
                </c:pt>
                <c:pt idx="8">
                  <c:v>W.SZ. ADM. I BIZNESU W GDYNI</c:v>
                </c:pt>
                <c:pt idx="9">
                  <c:v>W. SZ. FINANSÓW I PRAWA W BIELSKU-BIAŁEJ</c:v>
                </c:pt>
                <c:pt idx="10">
                  <c:v>W. SZ. MENEDŻERSKA W WARSZAWIE</c:v>
                </c:pt>
                <c:pt idx="11">
                  <c:v>KUL W TOMASZ. LUB.</c:v>
                </c:pt>
                <c:pt idx="12">
                  <c:v>W. SZ. PEDAGOGIKI I ADM. IM. MIESZKA I W POZNANIU</c:v>
                </c:pt>
                <c:pt idx="13">
                  <c:v>W. SZ. FINANSÓW I ZARZĄDZANIA W W-WIE</c:v>
                </c:pt>
                <c:pt idx="14">
                  <c:v>W. SZ. BANKOWA W GDAŃSKU</c:v>
                </c:pt>
                <c:pt idx="15">
                  <c:v>PWSNSKIM Z SIEDZIBĄ W WARSZAWIE</c:v>
                </c:pt>
                <c:pt idx="16">
                  <c:v>W. SZ. HUMANITAS W SOSNOWCU</c:v>
                </c:pt>
              </c:strCache>
            </c:strRef>
          </c:cat>
          <c:val>
            <c:numRef>
              <c:f>Arkusz1!$C$2:$C$18</c:f>
              <c:numCache>
                <c:formatCode>General</c:formatCode>
                <c:ptCount val="17"/>
                <c:pt idx="0">
                  <c:v>26</c:v>
                </c:pt>
                <c:pt idx="1">
                  <c:v>32</c:v>
                </c:pt>
                <c:pt idx="2">
                  <c:v>10</c:v>
                </c:pt>
                <c:pt idx="3">
                  <c:v>18</c:v>
                </c:pt>
                <c:pt idx="4">
                  <c:v>15</c:v>
                </c:pt>
                <c:pt idx="5">
                  <c:v>7</c:v>
                </c:pt>
                <c:pt idx="6">
                  <c:v>20</c:v>
                </c:pt>
                <c:pt idx="7">
                  <c:v>12</c:v>
                </c:pt>
                <c:pt idx="8">
                  <c:v>10</c:v>
                </c:pt>
                <c:pt idx="9">
                  <c:v>2</c:v>
                </c:pt>
                <c:pt idx="10">
                  <c:v>1</c:v>
                </c:pt>
                <c:pt idx="11">
                  <c:v>3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1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APLIKACJA NOTARIALNA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Arkusz1!$A$2:$A$18</c:f>
              <c:strCache>
                <c:ptCount val="17"/>
                <c:pt idx="0">
                  <c:v>AKADEMIA KOŹMIŃSKIEGO</c:v>
                </c:pt>
                <c:pt idx="1">
                  <c:v>SWPS</c:v>
                </c:pt>
                <c:pt idx="2">
                  <c:v>W. SZ. PRAWA I ADMINISTRACJI W PRZEMYŚLU</c:v>
                </c:pt>
                <c:pt idx="3">
                  <c:v>EUROPEJSKA W. SZ. PRAWA I ADMINISTRACJI</c:v>
                </c:pt>
                <c:pt idx="4">
                  <c:v>W. SZ. UMIEJĘTNOŚCI SPOŁECZNYCH</c:v>
                </c:pt>
                <c:pt idx="5">
                  <c:v>W. SZ. PRAWA IM. CHODKOWSKIEJ WROCŁAW</c:v>
                </c:pt>
                <c:pt idx="6">
                  <c:v>KUL WZ . W ST. WOLI</c:v>
                </c:pt>
                <c:pt idx="7">
                  <c:v>W. SZ. EKONOMII, PRAWA I NAUK MEDYCZNYCH W KIELCACH</c:v>
                </c:pt>
                <c:pt idx="8">
                  <c:v>W.SZ. ADM. I BIZNESU W GDYNI</c:v>
                </c:pt>
                <c:pt idx="9">
                  <c:v>W. SZ. FINANSÓW I PRAWA W BIELSKU-BIAŁEJ</c:v>
                </c:pt>
                <c:pt idx="10">
                  <c:v>W. SZ. MENEDŻERSKA W WARSZAWIE</c:v>
                </c:pt>
                <c:pt idx="11">
                  <c:v>KUL W TOMASZ. LUB.</c:v>
                </c:pt>
                <c:pt idx="12">
                  <c:v>W. SZ. PEDAGOGIKI I ADM. IM. MIESZKA I W POZNANIU</c:v>
                </c:pt>
                <c:pt idx="13">
                  <c:v>W. SZ. FINANSÓW I ZARZĄDZANIA W W-WIE</c:v>
                </c:pt>
                <c:pt idx="14">
                  <c:v>W. SZ. BANKOWA W GDAŃSKU</c:v>
                </c:pt>
                <c:pt idx="15">
                  <c:v>PWSNSKIM Z SIEDZIBĄ W WARSZAWIE</c:v>
                </c:pt>
                <c:pt idx="16">
                  <c:v>W. SZ. HUMANITAS W SOSNOWCU</c:v>
                </c:pt>
              </c:strCache>
            </c:strRef>
          </c:cat>
          <c:val>
            <c:numRef>
              <c:f>Arkusz1!$D$2:$D$18</c:f>
              <c:numCache>
                <c:formatCode>General</c:formatCode>
                <c:ptCount val="17"/>
                <c:pt idx="0">
                  <c:v>3</c:v>
                </c:pt>
                <c:pt idx="1">
                  <c:v>3</c:v>
                </c:pt>
                <c:pt idx="2">
                  <c:v>6</c:v>
                </c:pt>
                <c:pt idx="3">
                  <c:v>1</c:v>
                </c:pt>
                <c:pt idx="4">
                  <c:v>6</c:v>
                </c:pt>
                <c:pt idx="5">
                  <c:v>8</c:v>
                </c:pt>
                <c:pt idx="6">
                  <c:v>0</c:v>
                </c:pt>
                <c:pt idx="7">
                  <c:v>2</c:v>
                </c:pt>
                <c:pt idx="8">
                  <c:v>4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APLIKACJA KOMORNICZA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Arkusz1!$A$2:$A$18</c:f>
              <c:strCache>
                <c:ptCount val="17"/>
                <c:pt idx="0">
                  <c:v>AKADEMIA KOŹMIŃSKIEGO</c:v>
                </c:pt>
                <c:pt idx="1">
                  <c:v>SWPS</c:v>
                </c:pt>
                <c:pt idx="2">
                  <c:v>W. SZ. PRAWA I ADMINISTRACJI W PRZEMYŚLU</c:v>
                </c:pt>
                <c:pt idx="3">
                  <c:v>EUROPEJSKA W. SZ. PRAWA I ADMINISTRACJI</c:v>
                </c:pt>
                <c:pt idx="4">
                  <c:v>W. SZ. UMIEJĘTNOŚCI SPOŁECZNYCH</c:v>
                </c:pt>
                <c:pt idx="5">
                  <c:v>W. SZ. PRAWA IM. CHODKOWSKIEJ WROCŁAW</c:v>
                </c:pt>
                <c:pt idx="6">
                  <c:v>KUL WZ . W ST. WOLI</c:v>
                </c:pt>
                <c:pt idx="7">
                  <c:v>W. SZ. EKONOMII, PRAWA I NAUK MEDYCZNYCH W KIELCACH</c:v>
                </c:pt>
                <c:pt idx="8">
                  <c:v>W.SZ. ADM. I BIZNESU W GDYNI</c:v>
                </c:pt>
                <c:pt idx="9">
                  <c:v>W. SZ. FINANSÓW I PRAWA W BIELSKU-BIAŁEJ</c:v>
                </c:pt>
                <c:pt idx="10">
                  <c:v>W. SZ. MENEDŻERSKA W WARSZAWIE</c:v>
                </c:pt>
                <c:pt idx="11">
                  <c:v>KUL W TOMASZ. LUB.</c:v>
                </c:pt>
                <c:pt idx="12">
                  <c:v>W. SZ. PEDAGOGIKI I ADM. IM. MIESZKA I W POZNANIU</c:v>
                </c:pt>
                <c:pt idx="13">
                  <c:v>W. SZ. FINANSÓW I ZARZĄDZANIA W W-WIE</c:v>
                </c:pt>
                <c:pt idx="14">
                  <c:v>W. SZ. BANKOWA W GDAŃSKU</c:v>
                </c:pt>
                <c:pt idx="15">
                  <c:v>PWSNSKIM Z SIEDZIBĄ W WARSZAWIE</c:v>
                </c:pt>
                <c:pt idx="16">
                  <c:v>W. SZ. HUMANITAS W SOSNOWCU</c:v>
                </c:pt>
              </c:strCache>
            </c:strRef>
          </c:cat>
          <c:val>
            <c:numRef>
              <c:f>Arkusz1!$E$2:$E$18</c:f>
              <c:numCache>
                <c:formatCode>General</c:formatCode>
                <c:ptCount val="17"/>
                <c:pt idx="0">
                  <c:v>1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  <c:pt idx="4">
                  <c:v>5</c:v>
                </c:pt>
                <c:pt idx="5">
                  <c:v>4</c:v>
                </c:pt>
                <c:pt idx="6">
                  <c:v>5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0</c:v>
                </c:pt>
                <c:pt idx="12">
                  <c:v>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724416"/>
        <c:axId val="27730304"/>
      </c:barChart>
      <c:catAx>
        <c:axId val="27724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7730304"/>
        <c:crosses val="autoZero"/>
        <c:auto val="1"/>
        <c:lblAlgn val="ctr"/>
        <c:lblOffset val="100"/>
        <c:noMultiLvlLbl val="0"/>
      </c:catAx>
      <c:valAx>
        <c:axId val="277303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772441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2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784593606174906"/>
          <c:y val="1.430021288925855E-2"/>
          <c:w val="0.85070841400135866"/>
          <c:h val="0.83554755177352669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6789926346981482"/>
                  <c:y val="9.53347525950570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2015</a:t>
                    </a:r>
                    <a:endParaRPr lang="pl-PL" dirty="0" smtClean="0"/>
                  </a:p>
                  <a:p>
                    <a:r>
                      <a:rPr lang="en-US" dirty="0" smtClean="0"/>
                      <a:t>153</a:t>
                    </a:r>
                    <a:r>
                      <a:rPr lang="pl-PL" dirty="0" smtClean="0"/>
                      <a:t> OSOBY </a:t>
                    </a:r>
                    <a:r>
                      <a:rPr lang="en-US" dirty="0" smtClean="0"/>
                      <a:t>39</a:t>
                    </a:r>
                    <a:r>
                      <a:rPr lang="pl-PL" dirty="0" smtClean="0"/>
                      <a:t>,53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1311544846565318"/>
                  <c:y val="-0.1679064563396859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2014</a:t>
                    </a:r>
                    <a:endParaRPr lang="pl-PL" dirty="0" smtClean="0"/>
                  </a:p>
                  <a:p>
                    <a:r>
                      <a:rPr lang="en-US" dirty="0" smtClean="0"/>
                      <a:t>120</a:t>
                    </a:r>
                    <a:r>
                      <a:rPr lang="pl-PL" dirty="0" smtClean="0"/>
                      <a:t> OSÓB</a:t>
                    </a:r>
                  </a:p>
                  <a:p>
                    <a:r>
                      <a:rPr lang="pl-PL" baseline="0" dirty="0" smtClean="0"/>
                      <a:t> </a:t>
                    </a:r>
                    <a:r>
                      <a:rPr lang="en-US" dirty="0" smtClean="0"/>
                      <a:t>31</a:t>
                    </a:r>
                    <a:r>
                      <a:rPr lang="pl-PL" dirty="0" smtClean="0"/>
                      <a:t>,01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0517897829202948E-2"/>
                  <c:y val="-0.2662519479817557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2013</a:t>
                    </a:r>
                    <a:endParaRPr lang="pl-PL" dirty="0" smtClean="0"/>
                  </a:p>
                  <a:p>
                    <a:r>
                      <a:rPr lang="en-US" dirty="0" smtClean="0"/>
                      <a:t>41</a:t>
                    </a:r>
                    <a:r>
                      <a:rPr lang="pl-PL" dirty="0" smtClean="0"/>
                      <a:t> OSÓB</a:t>
                    </a:r>
                  </a:p>
                  <a:p>
                    <a:r>
                      <a:rPr lang="en-US" dirty="0" smtClean="0"/>
                      <a:t>1</a:t>
                    </a:r>
                    <a:r>
                      <a:rPr lang="pl-PL" dirty="0" smtClean="0"/>
                      <a:t>0,59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4994542956064993E-2"/>
                  <c:y val="3.644020784477400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2012</a:t>
                    </a:r>
                    <a:endParaRPr lang="pl-PL" smtClean="0"/>
                  </a:p>
                  <a:p>
                    <a:r>
                      <a:rPr lang="en-US" smtClean="0"/>
                      <a:t>26</a:t>
                    </a:r>
                    <a:r>
                      <a:rPr lang="pl-PL" smtClean="0"/>
                      <a:t> OSÓB – 6,</a:t>
                    </a:r>
                    <a:r>
                      <a:rPr lang="en-US" smtClean="0"/>
                      <a:t>7</a:t>
                    </a:r>
                    <a:r>
                      <a:rPr lang="pl-PL" smtClean="0"/>
                      <a:t>2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2011</a:t>
                    </a:r>
                    <a:endParaRPr lang="pl-PL" smtClean="0"/>
                  </a:p>
                  <a:p>
                    <a:r>
                      <a:rPr lang="en-US" smtClean="0"/>
                      <a:t>19</a:t>
                    </a:r>
                    <a:r>
                      <a:rPr lang="pl-PL" smtClean="0"/>
                      <a:t> OSÓB – 4,91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1293030282609768E-2"/>
                  <c:y val="-2.45914868317934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2010</a:t>
                    </a:r>
                    <a:endParaRPr lang="pl-PL" dirty="0" smtClean="0"/>
                  </a:p>
                  <a:p>
                    <a:r>
                      <a:rPr lang="en-US" dirty="0" smtClean="0"/>
                      <a:t>8</a:t>
                    </a:r>
                    <a:r>
                      <a:rPr lang="pl-PL" dirty="0" smtClean="0"/>
                      <a:t> OSÓB – </a:t>
                    </a:r>
                    <a:r>
                      <a:rPr lang="en-US" dirty="0" smtClean="0"/>
                      <a:t>2</a:t>
                    </a:r>
                    <a:r>
                      <a:rPr lang="pl-PL" dirty="0" smtClean="0"/>
                      <a:t>,07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5320729390723436E-2"/>
                  <c:y val="-0.22293412593795883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400" dirty="0"/>
                      <a:t>2009 I </a:t>
                    </a:r>
                    <a:r>
                      <a:rPr lang="pl-PL" sz="1400" dirty="0" smtClean="0"/>
                      <a:t>WCZEŚNIEJ 20 OSÓB – 5,17%</a:t>
                    </a:r>
                    <a:endParaRPr lang="pl-PL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Arkusz1!$A$2:$A$8</c:f>
              <c:strCache>
                <c:ptCount val="7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  <c:pt idx="6">
                  <c:v>2009 I WCZEŚNIEJ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153</c:v>
                </c:pt>
                <c:pt idx="1">
                  <c:v>120</c:v>
                </c:pt>
                <c:pt idx="2">
                  <c:v>41</c:v>
                </c:pt>
                <c:pt idx="3">
                  <c:v>26</c:v>
                </c:pt>
                <c:pt idx="4">
                  <c:v>19</c:v>
                </c:pt>
                <c:pt idx="5">
                  <c:v>8</c:v>
                </c:pt>
                <c:pt idx="6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324648661440505E-2"/>
          <c:y val="0.12298859154538384"/>
          <c:w val="0.83086806383990119"/>
          <c:h val="0.81344636109349311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Kolumna2</c:v>
                </c:pt>
              </c:strCache>
            </c:strRef>
          </c:tx>
          <c:explosion val="25"/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6.5818003058377428E-2"/>
                  <c:y val="-1.83116806465948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UNIWERSYTET WARSZAWSKI</a:t>
                    </a:r>
                    <a:endParaRPr lang="pl-PL" dirty="0" smtClean="0"/>
                  </a:p>
                  <a:p>
                    <a:r>
                      <a:rPr lang="en-US" dirty="0" smtClean="0"/>
                      <a:t>876</a:t>
                    </a:r>
                    <a:r>
                      <a:rPr lang="pl-PL" dirty="0" smtClean="0"/>
                      <a:t> OSÓB – 9,8%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993705758077466E-2"/>
                  <c:y val="-5.171508721253194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UNIWERSYTET WROCŁAWSKI</a:t>
                    </a:r>
                    <a:r>
                      <a:rPr lang="pl-PL" dirty="0" smtClean="0"/>
                      <a:t> </a:t>
                    </a:r>
                  </a:p>
                  <a:p>
                    <a:r>
                      <a:rPr lang="en-US" dirty="0" smtClean="0"/>
                      <a:t>801</a:t>
                    </a:r>
                    <a:r>
                      <a:rPr lang="pl-PL" dirty="0" smtClean="0"/>
                      <a:t> OSÓB – 8,9%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290525071160537E-7"/>
                  <c:y val="-1.2909329518942339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UNIWERSYTET JAGIELLOŃSKI </a:t>
                    </a:r>
                  </a:p>
                  <a:p>
                    <a:r>
                      <a:rPr lang="pl-PL" dirty="0" smtClean="0"/>
                      <a:t>619 OSÓB – 6,9%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340095906235201E-3"/>
                  <c:y val="-0.11679171064326185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UNIWERSYTET</a:t>
                    </a:r>
                    <a:r>
                      <a:rPr lang="pl-PL" baseline="0" dirty="0" smtClean="0"/>
                      <a:t> </a:t>
                    </a:r>
                  </a:p>
                  <a:p>
                    <a:r>
                      <a:rPr lang="pl-PL" dirty="0" smtClean="0"/>
                      <a:t>ŚLĄSKI </a:t>
                    </a:r>
                  </a:p>
                  <a:p>
                    <a:r>
                      <a:rPr lang="pl-PL" dirty="0" smtClean="0"/>
                      <a:t>561 OSÓB – 6,3%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2.7876242917453616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UAM </a:t>
                    </a:r>
                  </a:p>
                  <a:p>
                    <a:r>
                      <a:rPr lang="pl-PL" dirty="0" smtClean="0"/>
                      <a:t>W POZNANIU</a:t>
                    </a:r>
                  </a:p>
                  <a:p>
                    <a:r>
                      <a:rPr lang="pl-PL" dirty="0" smtClean="0"/>
                      <a:t>542 OSOBY – 6,1%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3395133151420389E-3"/>
                  <c:y val="-2.24596572603044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UNIWERSYTET GDAŃSKI</a:t>
                    </a:r>
                    <a:endParaRPr lang="pl-PL" dirty="0" smtClean="0"/>
                  </a:p>
                  <a:p>
                    <a:r>
                      <a:rPr lang="en-US" dirty="0" smtClean="0"/>
                      <a:t>501</a:t>
                    </a:r>
                    <a:r>
                      <a:rPr lang="pl-PL" dirty="0" smtClean="0"/>
                      <a:t> OSÓB – 5,6%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4350519318991656E-2"/>
                  <c:y val="-2.21294856127097E-3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UMCS</a:t>
                    </a:r>
                    <a:r>
                      <a:rPr lang="pl-PL" baseline="0" dirty="0" smtClean="0"/>
                      <a:t> </a:t>
                    </a:r>
                    <a:r>
                      <a:rPr lang="pl-PL" dirty="0" smtClean="0"/>
                      <a:t>W LUBLINIE</a:t>
                    </a:r>
                  </a:p>
                  <a:p>
                    <a:r>
                      <a:rPr lang="pl-PL" dirty="0" smtClean="0"/>
                      <a:t>495 OSÓB - 5,5%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48936658347808E-2"/>
                  <c:y val="-7.6861251527608043E-3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UMK W TORUNIU</a:t>
                    </a:r>
                  </a:p>
                  <a:p>
                    <a:r>
                      <a:rPr lang="pl-PL" dirty="0" smtClean="0"/>
                      <a:t>495 OSÓB – 5,5%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8.472466473914822E-2"/>
                  <c:y val="-1.6925202755249417E-3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UKSW </a:t>
                    </a:r>
                  </a:p>
                  <a:p>
                    <a:r>
                      <a:rPr lang="pl-PL" dirty="0" smtClean="0"/>
                      <a:t>W WARSZAWIE</a:t>
                    </a:r>
                  </a:p>
                  <a:p>
                    <a:r>
                      <a:rPr lang="pl-PL" dirty="0" smtClean="0"/>
                      <a:t>412 OSÓB</a:t>
                    </a:r>
                    <a:r>
                      <a:rPr lang="pl-PL" baseline="0" dirty="0" smtClean="0"/>
                      <a:t> – 4,6%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5.3803981129468013E-2"/>
                  <c:y val="3.7266518997889124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KUL</a:t>
                    </a:r>
                  </a:p>
                  <a:p>
                    <a:r>
                      <a:rPr lang="en-US" dirty="0" smtClean="0"/>
                      <a:t>377</a:t>
                    </a:r>
                    <a:r>
                      <a:rPr lang="pl-PL" dirty="0" smtClean="0"/>
                      <a:t> OSÓB – 4,2%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UNIWERSYTET ŁÓDZKI</a:t>
                    </a:r>
                    <a:endParaRPr lang="pl-PL" dirty="0" smtClean="0"/>
                  </a:p>
                  <a:p>
                    <a:r>
                      <a:rPr lang="en-US" dirty="0" smtClean="0"/>
                      <a:t>364</a:t>
                    </a:r>
                    <a:r>
                      <a:rPr lang="pl-PL" dirty="0" smtClean="0"/>
                      <a:t> OSOBY – 4,1%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0683094832281508E-3"/>
                  <c:y val="-4.6845489390067767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UCZELNIA ŁAZARSKIEGO</a:t>
                    </a:r>
                    <a:endParaRPr lang="pl-PL" sz="1100" dirty="0" smtClean="0"/>
                  </a:p>
                  <a:p>
                    <a:r>
                      <a:rPr lang="en-US" sz="1100" dirty="0" smtClean="0"/>
                      <a:t>327</a:t>
                    </a:r>
                    <a:r>
                      <a:rPr lang="pl-PL" sz="1100" dirty="0" smtClean="0"/>
                      <a:t> OSÓB – 3,6%</a:t>
                    </a:r>
                    <a:endParaRPr lang="en-US" sz="11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2224251505930236E-3"/>
                  <c:y val="-0.11965979474502833"/>
                </c:manualLayout>
              </c:layout>
              <c:tx>
                <c:rich>
                  <a:bodyPr/>
                  <a:lstStyle/>
                  <a:p>
                    <a:pPr>
                      <a:defRPr sz="11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100" dirty="0" smtClean="0"/>
                      <a:t>KRAKOWSKA AKADEMIA</a:t>
                    </a:r>
                  </a:p>
                  <a:p>
                    <a:pPr>
                      <a:defRPr sz="11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100" dirty="0" smtClean="0"/>
                      <a:t> 303 OSOBY – 3,4%</a:t>
                    </a:r>
                    <a:endParaRPr lang="pl-PL" sz="11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"/>
                  <c:y val="-7.69817242528607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UNIWERSYTET SZCZECIŃSKI</a:t>
                    </a:r>
                    <a:endParaRPr lang="pl-PL" dirty="0" smtClean="0"/>
                  </a:p>
                  <a:p>
                    <a:r>
                      <a:rPr lang="en-US" dirty="0" smtClean="0"/>
                      <a:t> 287</a:t>
                    </a:r>
                    <a:r>
                      <a:rPr lang="pl-PL" dirty="0" smtClean="0"/>
                      <a:t> OSÓB – 3,2%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1.1010520059650105E-3"/>
                  <c:y val="-0.1411046342073102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UNIWERSYTET RZESZOWSKI</a:t>
                    </a:r>
                    <a:endParaRPr lang="pl-PL" dirty="0" smtClean="0"/>
                  </a:p>
                  <a:p>
                    <a:r>
                      <a:rPr lang="en-US" dirty="0" smtClean="0"/>
                      <a:t> 286</a:t>
                    </a:r>
                    <a:r>
                      <a:rPr lang="pl-PL" dirty="0" smtClean="0"/>
                      <a:t> OSÓB – 3,2%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4.5102260543769751E-3"/>
                  <c:y val="-0.2150511054327297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UNIWERSYTET W BIAŁYMSTOKU</a:t>
                    </a:r>
                    <a:endParaRPr lang="pl-PL" dirty="0" smtClean="0"/>
                  </a:p>
                  <a:p>
                    <a:r>
                      <a:rPr lang="en-US" dirty="0" smtClean="0"/>
                      <a:t> 284</a:t>
                    </a:r>
                    <a:r>
                      <a:rPr lang="pl-PL" dirty="0" smtClean="0"/>
                      <a:t> OSOBY – 3,2%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.11217486674922299"/>
                  <c:y val="-9.2688486001555381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UW-M </a:t>
                    </a:r>
                  </a:p>
                  <a:p>
                    <a:r>
                      <a:rPr lang="pl-PL" dirty="0" smtClean="0"/>
                      <a:t>W OLSZTYNIE</a:t>
                    </a:r>
                  </a:p>
                  <a:p>
                    <a:r>
                      <a:rPr lang="pl-PL" dirty="0" smtClean="0"/>
                      <a:t>274 OSOBY – 3,1%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0.14392946854143576"/>
                  <c:y val="-2.0579137040328852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POZOSTAŁE, Z ODSETKIEM Z OGÓŁU PRZYSTĘPUJĄCYCH MNIEJSZYM NIŻ 3%</a:t>
                    </a:r>
                  </a:p>
                  <a:p>
                    <a:r>
                      <a:rPr lang="pl-PL" dirty="0" smtClean="0"/>
                      <a:t> 1127 OSÓB – 12,6%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Arkusz1!$A$2:$A$19</c:f>
              <c:strCache>
                <c:ptCount val="18"/>
                <c:pt idx="0">
                  <c:v>Uniwersytet Warszawski</c:v>
                </c:pt>
                <c:pt idx="1">
                  <c:v>Uniwersytet Wrocławski</c:v>
                </c:pt>
                <c:pt idx="2">
                  <c:v>Uniwersytet Jagielloński w Krakowie</c:v>
                </c:pt>
                <c:pt idx="3">
                  <c:v>Uniwersytet Śląski w Katowicach</c:v>
                </c:pt>
                <c:pt idx="4">
                  <c:v>Uniwersytet im. A. Mickiewicza w Poznaniu</c:v>
                </c:pt>
                <c:pt idx="5">
                  <c:v>Uniwersytet Gdański</c:v>
                </c:pt>
                <c:pt idx="6">
                  <c:v>Uniwersytet Marii Curie-Skłodowskiej w Lublinie </c:v>
                </c:pt>
                <c:pt idx="7">
                  <c:v>Uniwersytet M. Kopernika w Toruniu</c:v>
                </c:pt>
                <c:pt idx="8">
                  <c:v>Uniwersytet Kard. S. Wyszyńskiego w Warszawie</c:v>
                </c:pt>
                <c:pt idx="9">
                  <c:v>Katolicki Uniwersytet Lubelski</c:v>
                </c:pt>
                <c:pt idx="10">
                  <c:v>Uniwersytet Łódzki</c:v>
                </c:pt>
                <c:pt idx="11">
                  <c:v>Uczelnia Łazarskiego </c:v>
                </c:pt>
                <c:pt idx="12">
                  <c:v>Krakowska Akademia im. A. Frycza-Modrzewskiego</c:v>
                </c:pt>
                <c:pt idx="13">
                  <c:v>Uniwersytet Szczeciński</c:v>
                </c:pt>
                <c:pt idx="14">
                  <c:v>Uniwersytet Rzeszowski</c:v>
                </c:pt>
                <c:pt idx="15">
                  <c:v>Uniwersytet w Białymstoku</c:v>
                </c:pt>
                <c:pt idx="16">
                  <c:v>Uniwersytet Warmińsko - Mazurski w Olsztynie</c:v>
                </c:pt>
                <c:pt idx="17">
                  <c:v>Pozostałe, z odsetkiem z ogółu przystępujących mniejszym niż 3%</c:v>
                </c:pt>
              </c:strCache>
            </c:strRef>
          </c:cat>
          <c:val>
            <c:numRef>
              <c:f>Arkusz1!$B$2:$B$19</c:f>
              <c:numCache>
                <c:formatCode>General</c:formatCode>
                <c:ptCount val="18"/>
                <c:pt idx="0">
                  <c:v>876</c:v>
                </c:pt>
                <c:pt idx="1">
                  <c:v>801</c:v>
                </c:pt>
                <c:pt idx="2">
                  <c:v>619</c:v>
                </c:pt>
                <c:pt idx="3">
                  <c:v>561</c:v>
                </c:pt>
                <c:pt idx="4">
                  <c:v>542</c:v>
                </c:pt>
                <c:pt idx="5">
                  <c:v>501</c:v>
                </c:pt>
                <c:pt idx="6">
                  <c:v>495</c:v>
                </c:pt>
                <c:pt idx="7">
                  <c:v>495</c:v>
                </c:pt>
                <c:pt idx="8">
                  <c:v>412</c:v>
                </c:pt>
                <c:pt idx="9">
                  <c:v>377</c:v>
                </c:pt>
                <c:pt idx="10">
                  <c:v>364</c:v>
                </c:pt>
                <c:pt idx="11">
                  <c:v>327</c:v>
                </c:pt>
                <c:pt idx="12">
                  <c:v>303</c:v>
                </c:pt>
                <c:pt idx="13">
                  <c:v>287</c:v>
                </c:pt>
                <c:pt idx="14">
                  <c:v>286</c:v>
                </c:pt>
                <c:pt idx="15">
                  <c:v>284</c:v>
                </c:pt>
                <c:pt idx="16">
                  <c:v>274</c:v>
                </c:pt>
                <c:pt idx="17">
                  <c:v>1127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19366154216017"/>
          <c:y val="0.12519320769914455"/>
          <c:w val="0.83086806383990119"/>
          <c:h val="0.81344636109349311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5"/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1.3010849432030321E-2"/>
                  <c:y val="-2.4837518053549604E-3"/>
                </c:manualLayout>
              </c:layout>
              <c:tx>
                <c:rich>
                  <a:bodyPr/>
                  <a:lstStyle/>
                  <a:p>
                    <a:r>
                      <a:rPr lang="pl-PL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 JAGIELLOŃSKI  </a:t>
                    </a:r>
                  </a:p>
                  <a:p>
                    <a:r>
                      <a:rPr lang="pl-PL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391 OSÓB - 12</a:t>
                    </a:r>
                    <a:r>
                      <a: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pl-PL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6872556054791727E-2"/>
                  <c:y val="-3.8509262859682258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 WARSZAWSKI</a:t>
                    </a:r>
                    <a:endParaRPr lang="pl-PL" sz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389</a:t>
                    </a:r>
                    <a:r>
                      <a:rPr lang="pl-PL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 - </a:t>
                    </a:r>
                    <a:r>
                      <a: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12</a:t>
                    </a:r>
                    <a:r>
                      <a: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4504076049837813E-2"/>
                  <c:y val="-0.1169899898604796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U WROCŁAWSKI</a:t>
                    </a:r>
                    <a:endParaRPr lang="pl-PL" dirty="0" smtClean="0"/>
                  </a:p>
                  <a:p>
                    <a:r>
                      <a:rPr lang="en-US" dirty="0" smtClean="0"/>
                      <a:t> 303</a:t>
                    </a:r>
                    <a:r>
                      <a:rPr lang="pl-PL" dirty="0" smtClean="0"/>
                      <a:t> OSOBY -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9%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3715543445991276E-3"/>
                  <c:y val="1.5627658811468288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U </a:t>
                    </a:r>
                    <a:r>
                      <a:rPr lang="pl-PL" dirty="0"/>
                      <a:t>ŚLĄSKI </a:t>
                    </a:r>
                    <a:endParaRPr lang="pl-PL" dirty="0" smtClean="0"/>
                  </a:p>
                  <a:p>
                    <a:r>
                      <a:rPr lang="pl-PL" dirty="0" smtClean="0"/>
                      <a:t>230 OSÓB -7</a:t>
                    </a:r>
                    <a:r>
                      <a:rPr lang="pl-PL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5.4934697601905801E-2"/>
                  <c:y val="-6.7534162870792136E-3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UAM</a:t>
                    </a:r>
                  </a:p>
                  <a:p>
                    <a:r>
                      <a:rPr lang="pl-PL" dirty="0" smtClean="0"/>
                      <a:t> 227 OSÓB - </a:t>
                    </a:r>
                    <a:r>
                      <a:rPr lang="pl-PL" dirty="0"/>
                      <a:t>7%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891299873784515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U GDAŃSKI</a:t>
                    </a:r>
                    <a:endParaRPr lang="pl-PL" dirty="0" smtClean="0"/>
                  </a:p>
                  <a:p>
                    <a:r>
                      <a:rPr lang="en-US" dirty="0" smtClean="0"/>
                      <a:t>210</a:t>
                    </a:r>
                    <a:r>
                      <a:rPr lang="pl-PL" dirty="0" smtClean="0"/>
                      <a:t> OSÓB -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6%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6.7945547033936127E-2"/>
                  <c:y val="-2.9022794935583809E-2"/>
                </c:manualLayout>
              </c:layout>
              <c:tx>
                <c:rich>
                  <a:bodyPr/>
                  <a:lstStyle/>
                  <a:p>
                    <a:endParaRPr lang="pl-PL" dirty="0" smtClean="0"/>
                  </a:p>
                  <a:p>
                    <a:r>
                      <a:rPr lang="en-US" dirty="0" smtClean="0"/>
                      <a:t>U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ŁÓDZK</a:t>
                    </a:r>
                    <a:r>
                      <a:rPr lang="pl-PL" dirty="0" smtClean="0"/>
                      <a:t>I</a:t>
                    </a:r>
                  </a:p>
                  <a:p>
                    <a:r>
                      <a:rPr lang="en-US" dirty="0" smtClean="0"/>
                      <a:t>188</a:t>
                    </a:r>
                    <a:r>
                      <a:rPr lang="pl-PL" dirty="0" smtClean="0"/>
                      <a:t> OSÓB -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6%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5.2043397728121284E-2"/>
                  <c:y val="4.4650453747052017E-3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UMCS</a:t>
                    </a:r>
                  </a:p>
                  <a:p>
                    <a:r>
                      <a:rPr lang="pl-PL" dirty="0" smtClean="0"/>
                      <a:t>183 OSOBY - 5</a:t>
                    </a:r>
                    <a:r>
                      <a:rPr lang="pl-PL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3.46954846547105E-2"/>
                  <c:y val="6.6975680620578026E-3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UMK</a:t>
                    </a:r>
                  </a:p>
                  <a:p>
                    <a:r>
                      <a:rPr lang="pl-PL" dirty="0" smtClean="0"/>
                      <a:t>168</a:t>
                    </a:r>
                    <a:r>
                      <a:rPr lang="pl-PL" baseline="0" dirty="0" smtClean="0"/>
                      <a:t> OSÓB -</a:t>
                    </a:r>
                    <a:r>
                      <a:rPr lang="pl-PL" dirty="0" smtClean="0"/>
                      <a:t> </a:t>
                    </a:r>
                    <a:r>
                      <a:rPr lang="pl-PL" dirty="0"/>
                      <a:t>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8.6738996213535473E-3"/>
                  <c:y val="-5.1403837073658483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UKSW</a:t>
                    </a:r>
                  </a:p>
                  <a:p>
                    <a:r>
                      <a:rPr lang="pl-PL" dirty="0" smtClean="0"/>
                      <a:t>150</a:t>
                    </a:r>
                    <a:r>
                      <a:rPr lang="pl-PL" baseline="0" dirty="0" smtClean="0"/>
                      <a:t> OSÓB</a:t>
                    </a:r>
                  </a:p>
                  <a:p>
                    <a:r>
                      <a:rPr lang="pl-PL" dirty="0" smtClean="0"/>
                      <a:t> </a:t>
                    </a:r>
                    <a:r>
                      <a:rPr lang="pl-PL" dirty="0"/>
                      <a:t>4%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1.4456499368922645E-3"/>
                  <c:y val="7.7578185757138096E-3"/>
                </c:manualLayout>
              </c:layout>
              <c:tx>
                <c:rich>
                  <a:bodyPr/>
                  <a:lstStyle/>
                  <a:p>
                    <a:pPr>
                      <a:defRPr sz="11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100" dirty="0" smtClean="0"/>
                      <a:t>KUL</a:t>
                    </a:r>
                  </a:p>
                  <a:p>
                    <a:pPr>
                      <a:defRPr sz="11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100" dirty="0" smtClean="0"/>
                      <a:t>124 OSOBY</a:t>
                    </a:r>
                  </a:p>
                  <a:p>
                    <a:pPr>
                      <a:defRPr sz="11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100" dirty="0" smtClean="0"/>
                      <a:t>4</a:t>
                    </a:r>
                    <a:r>
                      <a:rPr lang="pl-PL" sz="1100" dirty="0"/>
                      <a:t>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2.74673488009529E-2"/>
                  <c:y val="-1.3199748639040106E-2"/>
                </c:manualLayout>
              </c:layout>
              <c:tx>
                <c:rich>
                  <a:bodyPr/>
                  <a:lstStyle/>
                  <a:p>
                    <a:pPr>
                      <a:defRPr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100" dirty="0" smtClean="0"/>
                      <a:t>U SZCZECIŃSKI</a:t>
                    </a:r>
                    <a:endParaRPr lang="pl-PL" sz="1100" dirty="0" smtClean="0"/>
                  </a:p>
                  <a:p>
                    <a:pPr>
                      <a:defRPr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100" dirty="0" smtClean="0"/>
                      <a:t>113</a:t>
                    </a:r>
                    <a:r>
                      <a:rPr lang="pl-PL" sz="1100" dirty="0" smtClean="0"/>
                      <a:t> OSÓB -</a:t>
                    </a:r>
                    <a:r>
                      <a:rPr lang="en-US" sz="1100" dirty="0" smtClean="0"/>
                      <a:t> </a:t>
                    </a:r>
                    <a:r>
                      <a:rPr lang="en-US" sz="1100" dirty="0"/>
                      <a:t>3%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-3.4695712316117878E-2"/>
                  <c:y val="-3.3152913565159425E-2"/>
                </c:manualLayout>
              </c:layout>
              <c:tx>
                <c:rich>
                  <a:bodyPr/>
                  <a:lstStyle/>
                  <a:p>
                    <a:pPr>
                      <a:defRPr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100" b="0" dirty="0" smtClean="0"/>
                      <a:t>U W BIAŁYMSTOKU</a:t>
                    </a:r>
                  </a:p>
                  <a:p>
                    <a:pPr>
                      <a:defRPr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100" b="0" dirty="0" smtClean="0"/>
                      <a:t>108 OSÓB - 3</a:t>
                    </a:r>
                    <a:r>
                      <a:rPr lang="pl-PL" sz="1100" b="0" dirty="0"/>
                      <a:t>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3"/>
              <c:layout>
                <c:manualLayout>
                  <c:x val="-6.6019076204647573E-2"/>
                  <c:y val="-6.4268727085879343E-2"/>
                </c:manualLayout>
              </c:layout>
              <c:tx>
                <c:rich>
                  <a:bodyPr/>
                  <a:lstStyle/>
                  <a:p>
                    <a:pPr>
                      <a:defRPr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100" b="0" dirty="0" smtClean="0"/>
                      <a:t>U</a:t>
                    </a:r>
                    <a:r>
                      <a:rPr lang="pl-PL" sz="1100" b="0" baseline="0" dirty="0" smtClean="0"/>
                      <a:t> WARM –</a:t>
                    </a:r>
                    <a:r>
                      <a:rPr lang="pl-PL" sz="1100" b="0" dirty="0" smtClean="0"/>
                      <a:t> MAZURSKI</a:t>
                    </a:r>
                  </a:p>
                  <a:p>
                    <a:pPr>
                      <a:defRPr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100" b="0" dirty="0" smtClean="0"/>
                      <a:t>101 OSÓB - 3</a:t>
                    </a:r>
                    <a:r>
                      <a:rPr lang="pl-PL" sz="1100" b="0" dirty="0"/>
                      <a:t>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4"/>
              <c:layout>
                <c:manualLayout>
                  <c:x val="-0.13010849432030322"/>
                  <c:y val="-0.13986761887568047"/>
                </c:manualLayout>
              </c:layout>
              <c:tx>
                <c:rich>
                  <a:bodyPr/>
                  <a:lstStyle/>
                  <a:p>
                    <a:pPr>
                      <a:defRPr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100" b="0" dirty="0" smtClean="0"/>
                      <a:t>U</a:t>
                    </a:r>
                    <a:r>
                      <a:rPr lang="pl-PL" sz="1100" b="0" dirty="0" smtClean="0"/>
                      <a:t> </a:t>
                    </a:r>
                    <a:r>
                      <a:rPr lang="en-US" sz="1100" b="0" dirty="0" smtClean="0"/>
                      <a:t>RZESZOWSKI</a:t>
                    </a:r>
                    <a:endParaRPr lang="pl-PL" sz="1100" b="0" dirty="0" smtClean="0"/>
                  </a:p>
                  <a:p>
                    <a:pPr>
                      <a:defRPr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100" b="0" dirty="0" smtClean="0"/>
                      <a:t>92</a:t>
                    </a:r>
                    <a:r>
                      <a:rPr lang="pl-PL" sz="1100" b="0" dirty="0" smtClean="0"/>
                      <a:t> OSOBY -</a:t>
                    </a:r>
                    <a:r>
                      <a:rPr lang="en-US" sz="1100" b="0" dirty="0" smtClean="0"/>
                      <a:t> </a:t>
                    </a:r>
                    <a:r>
                      <a:rPr lang="en-US" sz="1100" b="0" dirty="0"/>
                      <a:t>3%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5"/>
              <c:layout>
                <c:manualLayout>
                  <c:x val="-2.4576048927168383E-2"/>
                  <c:y val="-6.4687430563270754E-2"/>
                </c:manualLayout>
              </c:layout>
              <c:tx>
                <c:rich>
                  <a:bodyPr/>
                  <a:lstStyle/>
                  <a:p>
                    <a:pPr>
                      <a:defRPr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100" b="0" dirty="0"/>
                      <a:t>KRAKOWSKA AKADEMIA </a:t>
                    </a:r>
                    <a:endParaRPr lang="pl-PL" sz="1100" b="0" dirty="0" smtClean="0"/>
                  </a:p>
                  <a:p>
                    <a:pPr>
                      <a:defRPr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100" b="0" dirty="0" smtClean="0"/>
                      <a:t>66 OSÓB - </a:t>
                    </a:r>
                    <a:r>
                      <a:rPr lang="pl-PL" sz="1100" b="0" dirty="0"/>
                      <a:t>2%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6"/>
              <c:layout>
                <c:manualLayout>
                  <c:x val="6.0717297349474827E-2"/>
                  <c:y val="-9.1410329407843577E-2"/>
                </c:manualLayout>
              </c:layout>
              <c:tx>
                <c:rich>
                  <a:bodyPr/>
                  <a:lstStyle/>
                  <a:p>
                    <a:pPr>
                      <a:defRPr sz="11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100" dirty="0"/>
                      <a:t>UCZELNIA </a:t>
                    </a:r>
                    <a:r>
                      <a:rPr lang="en-US" sz="1100" dirty="0" smtClean="0"/>
                      <a:t>ŁAZARSKIEGO</a:t>
                    </a:r>
                    <a:endParaRPr lang="pl-PL" sz="1100" dirty="0" smtClean="0"/>
                  </a:p>
                  <a:p>
                    <a:pPr>
                      <a:defRPr sz="11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100" dirty="0" smtClean="0"/>
                      <a:t>59</a:t>
                    </a:r>
                    <a:r>
                      <a:rPr lang="pl-PL" sz="1100" dirty="0" smtClean="0"/>
                      <a:t> OSÓB -</a:t>
                    </a:r>
                    <a:r>
                      <a:rPr lang="en-US" sz="1100" dirty="0" smtClean="0"/>
                      <a:t> </a:t>
                    </a:r>
                    <a:r>
                      <a:rPr lang="en-US" sz="1100" dirty="0"/>
                      <a:t>2%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delete val="1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delete val="1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delete val="1"/>
            </c:dLbl>
            <c:dLbl>
              <c:idx val="33"/>
              <c:delete val="1"/>
            </c:dLbl>
            <c:dLbl>
              <c:idx val="34"/>
              <c:delete val="1"/>
            </c:dLbl>
            <c:dLbl>
              <c:idx val="35"/>
              <c:delete val="1"/>
            </c:dLbl>
            <c:dLbl>
              <c:idx val="36"/>
              <c:delete val="1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Arkusz1!$A$2:$A$37</c:f>
              <c:strCache>
                <c:ptCount val="36"/>
                <c:pt idx="0">
                  <c:v>UNIWERSYTET JAGIELLOŃSKI W KRAKOWIE</c:v>
                </c:pt>
                <c:pt idx="1">
                  <c:v>UNIWERSYTET WARSZAWSKI</c:v>
                </c:pt>
                <c:pt idx="2">
                  <c:v>UNIWERSYTET WROCŁAWSKI</c:v>
                </c:pt>
                <c:pt idx="3">
                  <c:v>UNIWERSYTET ŚLĄSKI W KATOWICACH</c:v>
                </c:pt>
                <c:pt idx="4">
                  <c:v>UNIWERSYTET IM. A. MICKIEWICZA W POZNANIU</c:v>
                </c:pt>
                <c:pt idx="5">
                  <c:v>UNIWERSYTET GDAŃSKI</c:v>
                </c:pt>
                <c:pt idx="6">
                  <c:v>UNIWERSYTET ŁÓDZKI</c:v>
                </c:pt>
                <c:pt idx="7">
                  <c:v>UNIWERSYTET MARII CURIE-SKŁODOWSKIEJ W LUBLINIE </c:v>
                </c:pt>
                <c:pt idx="8">
                  <c:v>UNIWERSYTET M. KOPERNIKA W TORUNIU</c:v>
                </c:pt>
                <c:pt idx="9">
                  <c:v>UNIWERSYTET KARD. S. WYSZYŃSKIEGO W WARSZAWIE</c:v>
                </c:pt>
                <c:pt idx="10">
                  <c:v>KATOLICKI UNIWERSYTET LUBELSKI</c:v>
                </c:pt>
                <c:pt idx="11">
                  <c:v>UNIWERSYTET SZCZECIŃSKI</c:v>
                </c:pt>
                <c:pt idx="12">
                  <c:v>UNIWERSYTET W BIAŁYMSTOKU</c:v>
                </c:pt>
                <c:pt idx="13">
                  <c:v>UNIWERSYTET WARMIŃSKO - MAZURSKI W OLSZTYNIE</c:v>
                </c:pt>
                <c:pt idx="14">
                  <c:v>UNIWERSYTET RZESZOWSKI</c:v>
                </c:pt>
                <c:pt idx="15">
                  <c:v>KRAKOWSKA AKADEMIA IM. A. FRYCZA MODRZEWSKIEGO</c:v>
                </c:pt>
                <c:pt idx="16">
                  <c:v>UCZELNIA ŁAZARSKIEGO </c:v>
                </c:pt>
                <c:pt idx="17">
                  <c:v>AKADEMIA LEONA KOŹMIŃSKIEGO</c:v>
                </c:pt>
                <c:pt idx="18">
                  <c:v>WYŻSZA SZKOŁA EKONOMII, PRAWA I NAUK MEDYCZNYCH IM. PROF. E. LIPIŃSKIEGO W KIELCACH</c:v>
                </c:pt>
                <c:pt idx="19">
                  <c:v>KUL WZ PRAWA I NAUK O GOSPODARCE W ST. WOLI</c:v>
                </c:pt>
                <c:pt idx="20">
                  <c:v>EUROPEJSKA WYŻSZA SZKOŁA PRAWA I ADMINISTRACJI</c:v>
                </c:pt>
                <c:pt idx="21">
                  <c:v>WYŻSZA SZKOŁA PRAWA I ADMINISTRACJI W PRZEMYŚLU</c:v>
                </c:pt>
                <c:pt idx="22">
                  <c:v>SWPS UNIWERSYTET HUMANISTYCZNOSPOŁECZNY</c:v>
                </c:pt>
                <c:pt idx="23">
                  <c:v>WYŻSZA SZKOŁA PRAWA IM. CHODKOWSKIEJ WROCŁAW</c:v>
                </c:pt>
                <c:pt idx="24">
                  <c:v>WYŻSZA SZKOŁA UMIEJĘTNOŚCI SPOŁECZNYCH</c:v>
                </c:pt>
                <c:pt idx="25">
                  <c:v>KUL WZ NAUK PRAWNYCH I EKON. W TOMASZ. LUB.</c:v>
                </c:pt>
                <c:pt idx="26">
                  <c:v>UCZELNIA TECHNICZNO-HANDLOWA IM. CHODKOWSKIEJ</c:v>
                </c:pt>
                <c:pt idx="27">
                  <c:v>WS ADM. I BIZNESU IM. E. KWIATKOWSKIEGO W GDYNI</c:v>
                </c:pt>
                <c:pt idx="28">
                  <c:v>WS PEDAGOGIKI I ADM. IM. MIESZKA I W POZNANIU</c:v>
                </c:pt>
                <c:pt idx="29">
                  <c:v>WYŻSZA SZKOŁA MENEDŻERSKA W WARSZAWIE</c:v>
                </c:pt>
                <c:pt idx="30">
                  <c:v>PWSNSKIM Z SIEDZIBĄ W WARSZAWIE</c:v>
                </c:pt>
                <c:pt idx="31">
                  <c:v>WYŻSZA SZKOŁA FINANSÓW I ZARZĄDZANIA W W-WIE</c:v>
                </c:pt>
                <c:pt idx="32">
                  <c:v>WYŻSZA SZKOŁA MENEDŻERSKA W LEGNICY</c:v>
                </c:pt>
                <c:pt idx="33">
                  <c:v>WYŻSZA SZKOŁA BANKOWA W GDAŃSKU</c:v>
                </c:pt>
                <c:pt idx="34">
                  <c:v>WYŻSZA SZKOŁA FINANSÓW I PRAWA W BIELSKU-BIAŁEJ</c:v>
                </c:pt>
                <c:pt idx="35">
                  <c:v>UCZELNIA ZAGRANICZNA</c:v>
                </c:pt>
              </c:strCache>
            </c:strRef>
          </c:cat>
          <c:val>
            <c:numRef>
              <c:f>Arkusz1!$B$2:$B$37</c:f>
              <c:numCache>
                <c:formatCode>General</c:formatCode>
                <c:ptCount val="36"/>
                <c:pt idx="0">
                  <c:v>391</c:v>
                </c:pt>
                <c:pt idx="1">
                  <c:v>389</c:v>
                </c:pt>
                <c:pt idx="2">
                  <c:v>303</c:v>
                </c:pt>
                <c:pt idx="3">
                  <c:v>230</c:v>
                </c:pt>
                <c:pt idx="4">
                  <c:v>227</c:v>
                </c:pt>
                <c:pt idx="5">
                  <c:v>210</c:v>
                </c:pt>
                <c:pt idx="6">
                  <c:v>188</c:v>
                </c:pt>
                <c:pt idx="7">
                  <c:v>183</c:v>
                </c:pt>
                <c:pt idx="8">
                  <c:v>168</c:v>
                </c:pt>
                <c:pt idx="9">
                  <c:v>150</c:v>
                </c:pt>
                <c:pt idx="10">
                  <c:v>124</c:v>
                </c:pt>
                <c:pt idx="11">
                  <c:v>113</c:v>
                </c:pt>
                <c:pt idx="12">
                  <c:v>108</c:v>
                </c:pt>
                <c:pt idx="13">
                  <c:v>101</c:v>
                </c:pt>
                <c:pt idx="14">
                  <c:v>92</c:v>
                </c:pt>
                <c:pt idx="15">
                  <c:v>66</c:v>
                </c:pt>
                <c:pt idx="16">
                  <c:v>59</c:v>
                </c:pt>
                <c:pt idx="17">
                  <c:v>38</c:v>
                </c:pt>
                <c:pt idx="18">
                  <c:v>25</c:v>
                </c:pt>
                <c:pt idx="19">
                  <c:v>22</c:v>
                </c:pt>
                <c:pt idx="20">
                  <c:v>20</c:v>
                </c:pt>
                <c:pt idx="21">
                  <c:v>18</c:v>
                </c:pt>
                <c:pt idx="22">
                  <c:v>17</c:v>
                </c:pt>
                <c:pt idx="23">
                  <c:v>15</c:v>
                </c:pt>
                <c:pt idx="24">
                  <c:v>10</c:v>
                </c:pt>
                <c:pt idx="25">
                  <c:v>10</c:v>
                </c:pt>
                <c:pt idx="26">
                  <c:v>8</c:v>
                </c:pt>
                <c:pt idx="27">
                  <c:v>6</c:v>
                </c:pt>
                <c:pt idx="28">
                  <c:v>6</c:v>
                </c:pt>
                <c:pt idx="29">
                  <c:v>5</c:v>
                </c:pt>
                <c:pt idx="30">
                  <c:v>5</c:v>
                </c:pt>
                <c:pt idx="31">
                  <c:v>3</c:v>
                </c:pt>
                <c:pt idx="32">
                  <c:v>3</c:v>
                </c:pt>
                <c:pt idx="33">
                  <c:v>2</c:v>
                </c:pt>
                <c:pt idx="34">
                  <c:v>2</c:v>
                </c:pt>
                <c:pt idx="3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DANE</c:v>
                </c:pt>
              </c:strCache>
            </c:strRef>
          </c:tx>
          <c:invertIfNegative val="0"/>
          <c:cat>
            <c:strRef>
              <c:f>Arkusz1!$A$2:$A$7</c:f>
              <c:strCache>
                <c:ptCount val="6"/>
                <c:pt idx="0">
                  <c:v>CELUJĄCY</c:v>
                </c:pt>
                <c:pt idx="1">
                  <c:v>BARDZO DOBRY</c:v>
                </c:pt>
                <c:pt idx="2">
                  <c:v>DOBRY PLUS</c:v>
                </c:pt>
                <c:pt idx="3">
                  <c:v>DOBRY</c:v>
                </c:pt>
                <c:pt idx="4">
                  <c:v>DOSTATECZNY PLUS</c:v>
                </c:pt>
                <c:pt idx="5">
                  <c:v>DOSTATECZNY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93.02</c:v>
                </c:pt>
                <c:pt idx="1">
                  <c:v>63.08</c:v>
                </c:pt>
                <c:pt idx="2">
                  <c:v>49.44</c:v>
                </c:pt>
                <c:pt idx="3">
                  <c:v>27.94</c:v>
                </c:pt>
                <c:pt idx="4">
                  <c:v>19.57</c:v>
                </c:pt>
                <c:pt idx="5">
                  <c:v>13.9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856128"/>
        <c:axId val="117857664"/>
      </c:barChart>
      <c:lineChart>
        <c:grouping val="standard"/>
        <c:varyColors val="0"/>
        <c:ser>
          <c:idx val="1"/>
          <c:order val="1"/>
          <c:tx>
            <c:strRef>
              <c:f>Arkusz1!$C$1</c:f>
              <c:strCache>
                <c:ptCount val="1"/>
                <c:pt idx="0">
                  <c:v>%</c:v>
                </c:pt>
              </c:strCache>
            </c:strRef>
          </c:tx>
          <c:marker>
            <c:symbol val="none"/>
          </c:marker>
          <c:dLbls>
            <c:dLbl>
              <c:idx val="5"/>
              <c:layout>
                <c:manualLayout>
                  <c:x val="-8.9506172839506168E-2"/>
                  <c:y val="-6.05338056876753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37,9</a:t>
                    </a:r>
                    <a:r>
                      <a:rPr lang="pl-PL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9320987654320986E-2"/>
                  <c:y val="-6.03318250377073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37,9</a:t>
                    </a:r>
                    <a:r>
                      <a:rPr lang="pl-PL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0%</a:t>
                    </a:r>
                    <a:endParaRPr lang="en-US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Arkusz1!$A$2:$A$7</c:f>
              <c:strCache>
                <c:ptCount val="6"/>
                <c:pt idx="0">
                  <c:v>CELUJĄCY</c:v>
                </c:pt>
                <c:pt idx="1">
                  <c:v>BARDZO DOBRY</c:v>
                </c:pt>
                <c:pt idx="2">
                  <c:v>DOBRY PLUS</c:v>
                </c:pt>
                <c:pt idx="3">
                  <c:v>DOBRY</c:v>
                </c:pt>
                <c:pt idx="4">
                  <c:v>DOSTATECZNY PLUS</c:v>
                </c:pt>
                <c:pt idx="5">
                  <c:v>DOSTATECZNY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37.9</c:v>
                </c:pt>
                <c:pt idx="1">
                  <c:v>37.9</c:v>
                </c:pt>
                <c:pt idx="2">
                  <c:v>37.9</c:v>
                </c:pt>
                <c:pt idx="3">
                  <c:v>37.9</c:v>
                </c:pt>
                <c:pt idx="4">
                  <c:v>37.9</c:v>
                </c:pt>
                <c:pt idx="5">
                  <c:v>37.9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856128"/>
        <c:axId val="117857664"/>
      </c:lineChart>
      <c:catAx>
        <c:axId val="117856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17857664"/>
        <c:crosses val="autoZero"/>
        <c:auto val="1"/>
        <c:lblAlgn val="ctr"/>
        <c:lblOffset val="100"/>
        <c:noMultiLvlLbl val="0"/>
      </c:catAx>
      <c:valAx>
        <c:axId val="117857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17856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3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102913822350976"/>
          <c:y val="7.5076868335950661E-2"/>
          <c:w val="0.81019951519671829"/>
          <c:h val="0.87013178677754599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9.2917597085722864E-2"/>
                  <c:y val="-5.493214717884199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C</a:t>
                    </a:r>
                    <a:r>
                      <a:rPr lang="en-US" dirty="0" smtClean="0"/>
                      <a:t>ELUJĄCY</a:t>
                    </a:r>
                    <a:endParaRPr lang="pl-PL" dirty="0" smtClean="0"/>
                  </a:p>
                  <a:p>
                    <a:r>
                      <a:rPr lang="en-US" dirty="0" smtClean="0"/>
                      <a:t> 43</a:t>
                    </a:r>
                    <a:r>
                      <a:rPr lang="pl-PL" dirty="0" smtClean="0"/>
                      <a:t> OSOBY 0,5%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529913635888176"/>
                  <c:y val="0.169219185856226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BARDZO </a:t>
                    </a:r>
                    <a:r>
                      <a:rPr lang="en-US" smtClean="0"/>
                      <a:t>DOBRY 1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468</a:t>
                    </a:r>
                    <a:r>
                      <a:rPr lang="pl-PL" smtClean="0"/>
                      <a:t> OSÓB</a:t>
                    </a:r>
                  </a:p>
                  <a:p>
                    <a:r>
                      <a:rPr lang="pl-PL" smtClean="0"/>
                      <a:t>16,4%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467896563172233"/>
                  <c:y val="4.4551919156129799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D</a:t>
                    </a:r>
                    <a:r>
                      <a:rPr lang="en-US" dirty="0" smtClean="0"/>
                      <a:t>OBRY PLUS</a:t>
                    </a:r>
                    <a:endParaRPr lang="pl-PL" dirty="0" smtClean="0"/>
                  </a:p>
                  <a:p>
                    <a:r>
                      <a:rPr lang="en-US" dirty="0" smtClean="0"/>
                      <a:t> 2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334</a:t>
                    </a:r>
                    <a:r>
                      <a:rPr lang="pl-PL" dirty="0" smtClean="0"/>
                      <a:t> OSOBY 26,1%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065389320684183E-2"/>
                  <c:y val="-0.2683363635271756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DOBRY</a:t>
                    </a:r>
                    <a:endParaRPr lang="pl-PL" dirty="0" smtClean="0"/>
                  </a:p>
                  <a:p>
                    <a:r>
                      <a:rPr lang="en-US" dirty="0" smtClean="0"/>
                      <a:t> 3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540</a:t>
                    </a:r>
                    <a:r>
                      <a:rPr lang="pl-PL" dirty="0" smtClean="0"/>
                      <a:t> OSÓB </a:t>
                    </a:r>
                  </a:p>
                  <a:p>
                    <a:r>
                      <a:rPr lang="pl-PL" dirty="0" smtClean="0"/>
                      <a:t>39,6%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488118681298691E-2"/>
                  <c:y val="5.08250584769860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DOSTATECZNY </a:t>
                    </a:r>
                    <a:r>
                      <a:rPr lang="en-US" dirty="0" smtClean="0"/>
                      <a:t>PLUS</a:t>
                    </a:r>
                    <a:endParaRPr lang="pl-PL" dirty="0" smtClean="0"/>
                  </a:p>
                  <a:p>
                    <a:r>
                      <a:rPr lang="en-US" dirty="0" smtClean="0"/>
                      <a:t>1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017</a:t>
                    </a:r>
                    <a:r>
                      <a:rPr lang="pl-PL" dirty="0" smtClean="0"/>
                      <a:t> OSÓB</a:t>
                    </a:r>
                  </a:p>
                  <a:p>
                    <a:r>
                      <a:rPr lang="pl-PL" dirty="0" smtClean="0"/>
                      <a:t>11,4%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202935197354956E-3"/>
                  <c:y val="8.9755417566216369E-3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D</a:t>
                    </a:r>
                    <a:r>
                      <a:rPr lang="en-US" dirty="0" smtClean="0"/>
                      <a:t>OSTATECZNY</a:t>
                    </a:r>
                    <a:endParaRPr lang="pl-PL" dirty="0" smtClean="0"/>
                  </a:p>
                  <a:p>
                    <a:r>
                      <a:rPr lang="en-US" dirty="0" smtClean="0"/>
                      <a:t> 518</a:t>
                    </a:r>
                    <a:r>
                      <a:rPr lang="pl-PL" dirty="0" smtClean="0"/>
                      <a:t> OSÓB 5,8%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4706690603639208"/>
                  <c:y val="-8.231086185619015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BRAK </a:t>
                    </a:r>
                    <a:r>
                      <a:rPr lang="en-US" dirty="0" smtClean="0"/>
                      <a:t>DANYCH 11</a:t>
                    </a:r>
                    <a:r>
                      <a:rPr lang="pl-PL" dirty="0" smtClean="0"/>
                      <a:t> OSÓB – 0,1%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Arkusz1!$A$2:$A$8</c:f>
              <c:strCache>
                <c:ptCount val="7"/>
                <c:pt idx="0">
                  <c:v>CELUJĄCY</c:v>
                </c:pt>
                <c:pt idx="1">
                  <c:v>BARDZO DOBRY</c:v>
                </c:pt>
                <c:pt idx="2">
                  <c:v>DOBRY PLUS</c:v>
                </c:pt>
                <c:pt idx="3">
                  <c:v>DOBRY</c:v>
                </c:pt>
                <c:pt idx="4">
                  <c:v>DOSTATECZNY PLUS</c:v>
                </c:pt>
                <c:pt idx="5">
                  <c:v>DOSTATECZNY</c:v>
                </c:pt>
                <c:pt idx="6">
                  <c:v>BRAK DANYCH 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43</c:v>
                </c:pt>
                <c:pt idx="1">
                  <c:v>1468</c:v>
                </c:pt>
                <c:pt idx="2">
                  <c:v>2334</c:v>
                </c:pt>
                <c:pt idx="3">
                  <c:v>3540</c:v>
                </c:pt>
                <c:pt idx="4">
                  <c:v>1017</c:v>
                </c:pt>
                <c:pt idx="5">
                  <c:v>518</c:v>
                </c:pt>
                <c:pt idx="6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359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102913822350976"/>
          <c:y val="0.10606066292934418"/>
          <c:w val="0.81019951519671829"/>
          <c:h val="0.87013178677754599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0690423998217234"/>
                  <c:y val="1.84142452640397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CELUJĄCY</a:t>
                    </a:r>
                    <a:endParaRPr lang="pl-PL" smtClean="0"/>
                  </a:p>
                  <a:p>
                    <a:r>
                      <a:rPr lang="en-US" smtClean="0"/>
                      <a:t>40</a:t>
                    </a:r>
                    <a:r>
                      <a:rPr lang="pl-PL" smtClean="0"/>
                      <a:t> OSÓB – </a:t>
                    </a:r>
                    <a:r>
                      <a:rPr lang="en-US" smtClean="0"/>
                      <a:t>1</a:t>
                    </a:r>
                    <a:r>
                      <a:rPr lang="pl-PL" smtClean="0"/>
                      <a:t>,18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162342018255163"/>
                  <c:y val="9.562094451967799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BARDZO </a:t>
                    </a:r>
                    <a:r>
                      <a:rPr lang="en-US" dirty="0" smtClean="0"/>
                      <a:t>DOBRY</a:t>
                    </a:r>
                    <a:endParaRPr lang="pl-PL" dirty="0" smtClean="0"/>
                  </a:p>
                  <a:p>
                    <a:r>
                      <a:rPr lang="en-US" dirty="0" smtClean="0"/>
                      <a:t>926</a:t>
                    </a:r>
                    <a:r>
                      <a:rPr lang="pl-PL" dirty="0" smtClean="0"/>
                      <a:t> OSÓB </a:t>
                    </a:r>
                  </a:p>
                  <a:p>
                    <a:r>
                      <a:rPr lang="en-US" dirty="0" smtClean="0"/>
                      <a:t>2</a:t>
                    </a:r>
                    <a:r>
                      <a:rPr lang="pl-PL" dirty="0" smtClean="0"/>
                      <a:t>7,39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1150634655703261"/>
                  <c:y val="-0.2270736810024111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DOBRY PLUS</a:t>
                    </a:r>
                    <a:endParaRPr lang="pl-PL" dirty="0" smtClean="0"/>
                  </a:p>
                  <a:p>
                    <a:r>
                      <a:rPr lang="en-US" dirty="0" smtClean="0"/>
                      <a:t>1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154</a:t>
                    </a:r>
                    <a:r>
                      <a:rPr lang="pl-PL" dirty="0" smtClean="0"/>
                      <a:t> OSOBY </a:t>
                    </a:r>
                  </a:p>
                  <a:p>
                    <a:r>
                      <a:rPr lang="en-US" dirty="0" smtClean="0"/>
                      <a:t>34</a:t>
                    </a:r>
                    <a:r>
                      <a:rPr lang="pl-PL" dirty="0" smtClean="0"/>
                      <a:t>,13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8595901001896464"/>
                  <c:y val="4.54743016541705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DOBRY</a:t>
                    </a:r>
                    <a:endParaRPr lang="pl-PL" smtClean="0"/>
                  </a:p>
                  <a:p>
                    <a:r>
                      <a:rPr lang="en-US" smtClean="0"/>
                      <a:t>989</a:t>
                    </a:r>
                    <a:r>
                      <a:rPr lang="pl-PL" smtClean="0"/>
                      <a:t> OSÓB</a:t>
                    </a:r>
                  </a:p>
                  <a:p>
                    <a:r>
                      <a:rPr lang="pl-PL" smtClean="0"/>
                      <a:t> </a:t>
                    </a:r>
                    <a:r>
                      <a:rPr lang="en-US" smtClean="0"/>
                      <a:t>29</a:t>
                    </a:r>
                    <a:r>
                      <a:rPr lang="pl-PL" smtClean="0"/>
                      <a:t>,25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9.6388874992609702E-2"/>
                  <c:y val="8.6515724979506783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 </a:t>
                    </a:r>
                    <a:r>
                      <a:rPr lang="en-US" dirty="0" smtClean="0"/>
                      <a:t>DOSTATECZNY PLUS</a:t>
                    </a:r>
                    <a:r>
                      <a:rPr lang="pl-PL" dirty="0" smtClean="0"/>
                      <a:t> -</a:t>
                    </a:r>
                    <a:r>
                      <a:rPr lang="en-US" dirty="0" smtClean="0"/>
                      <a:t>199</a:t>
                    </a:r>
                    <a:r>
                      <a:rPr lang="pl-PL" dirty="0" smtClean="0"/>
                      <a:t> OSÓB</a:t>
                    </a:r>
                  </a:p>
                  <a:p>
                    <a:r>
                      <a:rPr lang="en-US" dirty="0" smtClean="0"/>
                      <a:t> </a:t>
                    </a:r>
                    <a:r>
                      <a:rPr lang="pl-PL" dirty="0" smtClean="0"/>
                      <a:t>5,88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6.9692518293819894E-2"/>
                  <c:y val="-4.7439924092518251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DOSTATECZNY 72</a:t>
                    </a:r>
                    <a:r>
                      <a:rPr lang="pl-PL" smtClean="0"/>
                      <a:t> OSOBY – </a:t>
                    </a:r>
                    <a:r>
                      <a:rPr lang="en-US" smtClean="0"/>
                      <a:t>2</a:t>
                    </a:r>
                    <a:r>
                      <a:rPr lang="pl-PL" smtClean="0"/>
                      <a:t>,13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5.2531005125453084E-2"/>
                  <c:y val="-0.10674921254995691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dirty="0" smtClean="0"/>
                      <a:t>BR</a:t>
                    </a:r>
                    <a:r>
                      <a:rPr lang="en-US" dirty="0" smtClean="0"/>
                      <a:t>AK </a:t>
                    </a:r>
                    <a:r>
                      <a:rPr lang="en-US" dirty="0"/>
                      <a:t>DANYCH </a:t>
                    </a:r>
                    <a:endParaRPr lang="pl-PL" dirty="0" smtClean="0"/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1</a:t>
                    </a:r>
                    <a:r>
                      <a:rPr lang="pl-PL" dirty="0" smtClean="0"/>
                      <a:t> OSOBA – </a:t>
                    </a:r>
                    <a:r>
                      <a:rPr lang="en-US" dirty="0" smtClean="0"/>
                      <a:t>0</a:t>
                    </a:r>
                    <a:r>
                      <a:rPr lang="pl-PL" dirty="0" smtClean="0"/>
                      <a:t>,03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Arkusz1!$A$2:$A$8</c:f>
              <c:strCache>
                <c:ptCount val="7"/>
                <c:pt idx="0">
                  <c:v>CELUJĄCY</c:v>
                </c:pt>
                <c:pt idx="1">
                  <c:v>BARDZO DOBRY</c:v>
                </c:pt>
                <c:pt idx="2">
                  <c:v>DOBRY PLUS</c:v>
                </c:pt>
                <c:pt idx="3">
                  <c:v>DOBRY</c:v>
                </c:pt>
                <c:pt idx="4">
                  <c:v>DOSTATECZNY PLUS</c:v>
                </c:pt>
                <c:pt idx="5">
                  <c:v>DOSTATECZNY</c:v>
                </c:pt>
                <c:pt idx="6">
                  <c:v>BRAK DANYCH 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40</c:v>
                </c:pt>
                <c:pt idx="1">
                  <c:v>926</c:v>
                </c:pt>
                <c:pt idx="2">
                  <c:v>1154</c:v>
                </c:pt>
                <c:pt idx="3">
                  <c:v>989</c:v>
                </c:pt>
                <c:pt idx="4">
                  <c:v>199</c:v>
                </c:pt>
                <c:pt idx="5">
                  <c:v>72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DANE</c:v>
                </c:pt>
              </c:strCache>
            </c:strRef>
          </c:tx>
          <c:invertIfNegative val="0"/>
          <c:cat>
            <c:strRef>
              <c:f>Arkusz1!$A$2:$A$7</c:f>
              <c:strCache>
                <c:ptCount val="6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 I WCZEŚNIEJ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50.88</c:v>
                </c:pt>
                <c:pt idx="1">
                  <c:v>35.76</c:v>
                </c:pt>
                <c:pt idx="2">
                  <c:v>24.44</c:v>
                </c:pt>
                <c:pt idx="3">
                  <c:v>21.74</c:v>
                </c:pt>
                <c:pt idx="4">
                  <c:v>16.53</c:v>
                </c:pt>
                <c:pt idx="5">
                  <c:v>19.12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580352"/>
        <c:axId val="120926208"/>
      </c:barChart>
      <c:lineChart>
        <c:grouping val="standard"/>
        <c:varyColors val="0"/>
        <c:ser>
          <c:idx val="1"/>
          <c:order val="1"/>
          <c:tx>
            <c:strRef>
              <c:f>Arkusz1!$C$1</c:f>
              <c:strCache>
                <c:ptCount val="1"/>
                <c:pt idx="0">
                  <c:v>%</c:v>
                </c:pt>
              </c:strCache>
            </c:strRef>
          </c:tx>
          <c:marker>
            <c:symbol val="none"/>
          </c:marker>
          <c:dLbls>
            <c:dLbl>
              <c:idx val="5"/>
              <c:layout>
                <c:manualLayout>
                  <c:x val="-8.9506172839506168E-2"/>
                  <c:y val="-6.05338056876753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37,9</a:t>
                    </a:r>
                    <a:r>
                      <a:rPr lang="pl-PL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9320987654320986E-2"/>
                  <c:y val="-6.03318250377073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37,9</a:t>
                    </a:r>
                    <a:r>
                      <a:rPr lang="pl-PL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0%</a:t>
                    </a:r>
                    <a:endParaRPr lang="en-US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Arkusz1!$A$2:$A$7</c:f>
              <c:strCache>
                <c:ptCount val="6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 I WCZEŚNIEJ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37.9</c:v>
                </c:pt>
                <c:pt idx="1">
                  <c:v>37.9</c:v>
                </c:pt>
                <c:pt idx="2">
                  <c:v>37.9</c:v>
                </c:pt>
                <c:pt idx="3">
                  <c:v>37.9</c:v>
                </c:pt>
                <c:pt idx="4">
                  <c:v>37.9</c:v>
                </c:pt>
                <c:pt idx="5">
                  <c:v>37.9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580352"/>
        <c:axId val="120926208"/>
      </c:lineChart>
      <c:catAx>
        <c:axId val="120580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20926208"/>
        <c:crosses val="autoZero"/>
        <c:auto val="1"/>
        <c:lblAlgn val="ctr"/>
        <c:lblOffset val="100"/>
        <c:noMultiLvlLbl val="0"/>
      </c:catAx>
      <c:valAx>
        <c:axId val="12092620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20580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821871947344966E-2"/>
          <c:y val="0.1024475999147596"/>
          <c:w val="0.90620287649016984"/>
          <c:h val="0.88370748202035865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5031253037814718"/>
                  <c:y val="-0.1553651298284597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2015</a:t>
                    </a:r>
                    <a:endParaRPr lang="pl-PL" dirty="0" smtClean="0"/>
                  </a:p>
                  <a:p>
                    <a:r>
                      <a:rPr lang="en-US" dirty="0" smtClean="0"/>
                      <a:t> 3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986</a:t>
                    </a:r>
                    <a:r>
                      <a:rPr lang="pl-PL" dirty="0" smtClean="0"/>
                      <a:t> OSÓB</a:t>
                    </a:r>
                    <a:r>
                      <a:rPr lang="pl-PL" baseline="0" dirty="0" smtClean="0"/>
                      <a:t> 44,6%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986244774958686"/>
                  <c:y val="-0.2578701340763803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2014</a:t>
                    </a:r>
                    <a:endParaRPr lang="pl-PL" dirty="0" smtClean="0"/>
                  </a:p>
                  <a:p>
                    <a:r>
                      <a:rPr lang="en-US" dirty="0" smtClean="0"/>
                      <a:t>1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896</a:t>
                    </a:r>
                    <a:r>
                      <a:rPr lang="pl-PL" dirty="0" smtClean="0"/>
                      <a:t> OSÓB</a:t>
                    </a:r>
                  </a:p>
                  <a:p>
                    <a:r>
                      <a:rPr lang="pl-PL" dirty="0" smtClean="0"/>
                      <a:t>21,2%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7214506172839513E-2"/>
                  <c:y val="-0.1298794186733677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2013</a:t>
                    </a:r>
                    <a:endParaRPr lang="pl-PL" smtClean="0"/>
                  </a:p>
                  <a:p>
                    <a:r>
                      <a:rPr lang="en-US" sz="1500" smtClean="0"/>
                      <a:t>959</a:t>
                    </a:r>
                    <a:r>
                      <a:rPr lang="pl-PL" sz="1500" smtClean="0"/>
                      <a:t> OSÓB – 10,7%</a:t>
                    </a:r>
                    <a:endParaRPr lang="en-US" sz="150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152522601341497E-3"/>
                  <c:y val="-1.25062892993086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2012</a:t>
                    </a:r>
                    <a:endParaRPr lang="pl-PL" dirty="0" smtClean="0"/>
                  </a:p>
                  <a:p>
                    <a:r>
                      <a:rPr lang="en-US" sz="1500" dirty="0" smtClean="0"/>
                      <a:t>598</a:t>
                    </a:r>
                    <a:r>
                      <a:rPr lang="pl-PL" sz="1500" dirty="0" smtClean="0"/>
                      <a:t> OSÓB – 6,7%</a:t>
                    </a:r>
                    <a:endParaRPr lang="en-US" sz="15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614248726776112E-2"/>
                  <c:y val="-4.366757694496958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2011</a:t>
                    </a:r>
                    <a:endParaRPr lang="pl-PL" smtClean="0"/>
                  </a:p>
                  <a:p>
                    <a:r>
                      <a:rPr lang="en-US" smtClean="0"/>
                      <a:t> 380</a:t>
                    </a:r>
                    <a:r>
                      <a:rPr lang="pl-PL" smtClean="0"/>
                      <a:t> OSÓB 4,2%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4272744947411349E-2"/>
                  <c:y val="-1.3954691263382763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2010 I </a:t>
                    </a:r>
                    <a:r>
                      <a:rPr lang="en-US" sz="1400" dirty="0" smtClean="0"/>
                      <a:t>WCZEŚNIEJ</a:t>
                    </a:r>
                    <a:endParaRPr lang="pl-PL" sz="1400" dirty="0" smtClean="0"/>
                  </a:p>
                  <a:p>
                    <a:r>
                      <a:rPr lang="en-US" sz="1400" dirty="0" smtClean="0"/>
                      <a:t>1</a:t>
                    </a:r>
                    <a:r>
                      <a:rPr lang="pl-PL" sz="1400" dirty="0" smtClean="0"/>
                      <a:t> </a:t>
                    </a:r>
                    <a:r>
                      <a:rPr lang="en-US" sz="1400" dirty="0" smtClean="0"/>
                      <a:t>109</a:t>
                    </a:r>
                    <a:r>
                      <a:rPr lang="pl-PL" sz="1400" dirty="0" smtClean="0"/>
                      <a:t> OSÓB – 12,4%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2936002124410811E-3"/>
                  <c:y val="2.291943533472372E-3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dirty="0" smtClean="0"/>
                      <a:t>BRAK DANYCH</a:t>
                    </a:r>
                    <a:r>
                      <a:rPr lang="pl-PL" sz="1400" dirty="0" smtClean="0"/>
                      <a:t> </a:t>
                    </a:r>
                  </a:p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dirty="0" smtClean="0"/>
                      <a:t>3</a:t>
                    </a:r>
                    <a:r>
                      <a:rPr lang="pl-PL" sz="1400" dirty="0" smtClean="0"/>
                      <a:t> OSOBY</a:t>
                    </a:r>
                    <a:r>
                      <a:rPr lang="pl-PL" sz="1400" baseline="0" dirty="0" smtClean="0"/>
                      <a:t> – 0,03%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Arkusz1!$A$2:$A$8</c:f>
              <c:strCache>
                <c:ptCount val="7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 I WCZEŚNIEJ</c:v>
                </c:pt>
                <c:pt idx="6">
                  <c:v>BRAK DANYCH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3986</c:v>
                </c:pt>
                <c:pt idx="1">
                  <c:v>1896</c:v>
                </c:pt>
                <c:pt idx="2">
                  <c:v>959</c:v>
                </c:pt>
                <c:pt idx="3">
                  <c:v>598</c:v>
                </c:pt>
                <c:pt idx="4">
                  <c:v>380</c:v>
                </c:pt>
                <c:pt idx="5">
                  <c:v>1109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3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102913822350976"/>
          <c:y val="0.10606066292934418"/>
          <c:w val="0.81019951519671829"/>
          <c:h val="0.87013178677754599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5086011651651104"/>
                  <c:y val="-6.13064389242036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2015</a:t>
                    </a:r>
                    <a:endParaRPr lang="pl-PL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2</a:t>
                    </a:r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028</a:t>
                    </a:r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</a:t>
                    </a:r>
                  </a:p>
                  <a:p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59,98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7135669878981094"/>
                  <c:y val="-0.1964122980329512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2014</a:t>
                    </a:r>
                    <a:endParaRPr lang="pl-PL" dirty="0" smtClean="0"/>
                  </a:p>
                  <a:p>
                    <a:r>
                      <a:rPr lang="en-US" dirty="0" smtClean="0"/>
                      <a:t>678</a:t>
                    </a:r>
                    <a:r>
                      <a:rPr lang="pl-PL" dirty="0" smtClean="0"/>
                      <a:t> OSÓB </a:t>
                    </a:r>
                    <a:r>
                      <a:rPr lang="en-US" dirty="0" smtClean="0"/>
                      <a:t>20</a:t>
                    </a:r>
                    <a:r>
                      <a:rPr lang="pl-PL" dirty="0" smtClean="0"/>
                      <a:t>,05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1409476858147286E-3"/>
                  <c:y val="1.8758613907764003E-2"/>
                </c:manualLayout>
              </c:layout>
              <c:tx>
                <c:rich>
                  <a:bodyPr/>
                  <a:lstStyle/>
                  <a:p>
                    <a:pPr>
                      <a:defRPr sz="15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500" dirty="0" smtClean="0"/>
                      <a:t> </a:t>
                    </a:r>
                    <a:r>
                      <a:rPr lang="en-US" sz="1500" dirty="0" smtClean="0"/>
                      <a:t>2013</a:t>
                    </a:r>
                    <a:endParaRPr lang="pl-PL" sz="1500" dirty="0" smtClean="0"/>
                  </a:p>
                  <a:p>
                    <a:pPr>
                      <a:defRPr sz="15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500" dirty="0" smtClean="0"/>
                      <a:t>244</a:t>
                    </a:r>
                    <a:r>
                      <a:rPr lang="pl-PL" sz="1500" dirty="0" smtClean="0"/>
                      <a:t> OSOBY - 7,22</a:t>
                    </a:r>
                    <a:r>
                      <a:rPr lang="en-US" sz="1500" dirty="0" smtClean="0"/>
                      <a:t>%</a:t>
                    </a:r>
                    <a:endParaRPr lang="en-US" sz="15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9245530577625372E-2"/>
                  <c:y val="3.0075487108039045E-3"/>
                </c:manualLayout>
              </c:layout>
              <c:tx>
                <c:rich>
                  <a:bodyPr/>
                  <a:lstStyle/>
                  <a:p>
                    <a:pPr>
                      <a:defRPr sz="15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500" dirty="0" smtClean="0"/>
                      <a:t>2012</a:t>
                    </a:r>
                    <a:endParaRPr lang="pl-PL" sz="1500" dirty="0" smtClean="0"/>
                  </a:p>
                  <a:p>
                    <a:pPr>
                      <a:defRPr sz="15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500" dirty="0" smtClean="0"/>
                      <a:t>130</a:t>
                    </a:r>
                    <a:r>
                      <a:rPr lang="pl-PL" sz="1500" dirty="0" smtClean="0"/>
                      <a:t> OSÓB - 3,8</a:t>
                    </a:r>
                    <a:r>
                      <a:rPr lang="en-US" sz="1500" dirty="0" smtClean="0"/>
                      <a:t>4</a:t>
                    </a:r>
                    <a:r>
                      <a:rPr lang="en-US" sz="1500" dirty="0"/>
                      <a:t>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2241339712483456E-2"/>
                  <c:y val="-6.5901836732855504E-2"/>
                </c:manualLayout>
              </c:layout>
              <c:tx>
                <c:rich>
                  <a:bodyPr/>
                  <a:lstStyle/>
                  <a:p>
                    <a:pPr>
                      <a:defRPr sz="15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2011</a:t>
                    </a:r>
                    <a:endParaRPr lang="pl-PL" dirty="0" smtClean="0"/>
                  </a:p>
                  <a:p>
                    <a:pPr>
                      <a:defRPr sz="15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 89</a:t>
                    </a:r>
                    <a:r>
                      <a:rPr lang="pl-PL" dirty="0" smtClean="0"/>
                      <a:t> OSÓB – 2,6</a:t>
                    </a:r>
                    <a:r>
                      <a:rPr lang="en-US" dirty="0" smtClean="0"/>
                      <a:t>3</a:t>
                    </a:r>
                    <a:r>
                      <a:rPr lang="en-US" dirty="0"/>
                      <a:t>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6052400594861813"/>
                  <c:y val="-5.0854334503373497E-2"/>
                </c:manualLayout>
              </c:layout>
              <c:tx>
                <c:rich>
                  <a:bodyPr/>
                  <a:lstStyle/>
                  <a:p>
                    <a:pPr>
                      <a:defRPr sz="15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dirty="0" smtClean="0"/>
                      <a:t> 2010 </a:t>
                    </a:r>
                    <a:r>
                      <a:rPr lang="pl-PL" dirty="0"/>
                      <a:t>I </a:t>
                    </a:r>
                    <a:r>
                      <a:rPr lang="pl-PL" dirty="0" smtClean="0"/>
                      <a:t>WCZEŚNIEJ  212 OSÓB – 6,27%</a:t>
                    </a:r>
                    <a:endParaRPr lang="pl-PL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Arkusz1!$A$2:$A$7</c:f>
              <c:strCache>
                <c:ptCount val="6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 I WCZEŚNIEJ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2028</c:v>
                </c:pt>
                <c:pt idx="1">
                  <c:v>678</c:v>
                </c:pt>
                <c:pt idx="2">
                  <c:v>244</c:v>
                </c:pt>
                <c:pt idx="3">
                  <c:v>130</c:v>
                </c:pt>
                <c:pt idx="4">
                  <c:v>89</c:v>
                </c:pt>
                <c:pt idx="5">
                  <c:v>212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1.4928159115839223E-3"/>
                  <c:y val="0.10101717579220157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931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856318231678445E-3"/>
                  <c:y val="9.821114313130713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199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928159115839223E-3"/>
                  <c:y val="9.821114313130707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674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Arkusz1!$A$2:$A$5</c:f>
              <c:strCache>
                <c:ptCount val="4"/>
                <c:pt idx="0">
                  <c:v>PRZYSTĄPILI</c:v>
                </c:pt>
                <c:pt idx="1">
                  <c:v>STUDIA STACJONARNE</c:v>
                </c:pt>
                <c:pt idx="2">
                  <c:v>STUDIA NIESTACJONARNE</c:v>
                </c:pt>
                <c:pt idx="3">
                  <c:v>BRAK DANYCH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8931</c:v>
                </c:pt>
                <c:pt idx="1">
                  <c:v>5199</c:v>
                </c:pt>
                <c:pt idx="2">
                  <c:v>3674</c:v>
                </c:pt>
                <c:pt idx="3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170176"/>
        <c:axId val="121171968"/>
      </c:barChart>
      <c:catAx>
        <c:axId val="121170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21171968"/>
        <c:crosses val="autoZero"/>
        <c:auto val="1"/>
        <c:lblAlgn val="ctr"/>
        <c:lblOffset val="100"/>
        <c:noMultiLvlLbl val="0"/>
      </c:catAx>
      <c:valAx>
        <c:axId val="121171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21170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551186480190733E-3"/>
          <c:y val="3.9284457252522831E-2"/>
          <c:w val="0.59147719925472764"/>
          <c:h val="0.89056472622511496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5"/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Lbl>
              <c:idx val="3"/>
              <c:layout>
                <c:manualLayout>
                  <c:x val="-0.17797538399421117"/>
                  <c:y val="-0.31593254297483209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UNIWERSYTET ŁÓDZKI</a:t>
                    </a:r>
                    <a:r>
                      <a:rPr lang="pl-PL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–</a:t>
                    </a:r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77</a:t>
                    </a:r>
                    <a:r>
                      <a:rPr lang="pl-PL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</a:t>
                    </a:r>
                  </a:p>
                  <a:p>
                    <a:r>
                      <a:rPr lang="pl-PL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83,7%</a:t>
                    </a:r>
                    <a:endParaRPr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Arkusz1!$A$2:$A$11</c:f>
              <c:strCache>
                <c:ptCount val="10"/>
                <c:pt idx="0">
                  <c:v>Europejska Wyższa Szkoła Prawa i Administracji</c:v>
                </c:pt>
                <c:pt idx="1">
                  <c:v>Krakowska Akademia im. A. Frycza-Modrzewskiego</c:v>
                </c:pt>
                <c:pt idx="2">
                  <c:v>Uniwersytet Gdański</c:v>
                </c:pt>
                <c:pt idx="3">
                  <c:v>Uniwersytet Łódzki</c:v>
                </c:pt>
                <c:pt idx="4">
                  <c:v>Uniwersytet Wrocławski</c:v>
                </c:pt>
                <c:pt idx="5">
                  <c:v>Wyższa Szkoła Umiejętności Społecznych</c:v>
                </c:pt>
                <c:pt idx="6">
                  <c:v>Uczelnia Łazarskiego </c:v>
                </c:pt>
                <c:pt idx="7">
                  <c:v>Katolicki Uniwersytet Lubelski</c:v>
                </c:pt>
                <c:pt idx="8">
                  <c:v>Uniwersytet M. Kopernika w Toruniu</c:v>
                </c:pt>
                <c:pt idx="9">
                  <c:v>Uniwersytet Warszawski</c:v>
                </c:pt>
              </c:strCache>
            </c:strRef>
          </c:cat>
          <c:val>
            <c:numRef>
              <c:f>Arkusz1!$B$2:$B$11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77</c:v>
                </c:pt>
                <c:pt idx="4">
                  <c:v>4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42812972969923E-2"/>
          <c:y val="0.18399842849225184"/>
          <c:w val="0.84215810871743368"/>
          <c:h val="0.81560082852813798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21023690870972278"/>
                  <c:y val="-0.20812102990733164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S</a:t>
                    </a:r>
                    <a:r>
                      <a:rPr lang="en-US" dirty="0" smtClean="0"/>
                      <a:t>TUDIA STACJONARNE</a:t>
                    </a:r>
                    <a:endParaRPr lang="pl-PL" dirty="0" smtClean="0"/>
                  </a:p>
                  <a:p>
                    <a:r>
                      <a:rPr lang="en-US" dirty="0" smtClean="0"/>
                      <a:t> 5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199</a:t>
                    </a:r>
                    <a:r>
                      <a:rPr lang="pl-PL" dirty="0" smtClean="0"/>
                      <a:t> OSÓB </a:t>
                    </a:r>
                  </a:p>
                  <a:p>
                    <a:r>
                      <a:rPr lang="pl-PL" dirty="0" smtClean="0"/>
                      <a:t>58,2%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7700318263650566"/>
                  <c:y val="2.442576294766551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STUDIA </a:t>
                    </a:r>
                    <a:r>
                      <a:rPr lang="en-US" sz="1400" dirty="0" smtClean="0"/>
                      <a:t>NIESTACJONARNE</a:t>
                    </a:r>
                    <a:endParaRPr lang="pl-PL" sz="1400" dirty="0" smtClean="0"/>
                  </a:p>
                  <a:p>
                    <a:r>
                      <a:rPr lang="en-US" sz="1400" dirty="0" smtClean="0"/>
                      <a:t> 3</a:t>
                    </a:r>
                    <a:r>
                      <a:rPr lang="pl-PL" sz="1400" dirty="0" smtClean="0"/>
                      <a:t> </a:t>
                    </a:r>
                    <a:r>
                      <a:rPr lang="en-US" sz="1400" dirty="0" smtClean="0"/>
                      <a:t>674</a:t>
                    </a:r>
                    <a:r>
                      <a:rPr lang="pl-PL" sz="1400" dirty="0" smtClean="0"/>
                      <a:t> OSOBY</a:t>
                    </a:r>
                  </a:p>
                  <a:p>
                    <a:r>
                      <a:rPr lang="pl-PL" sz="1400" dirty="0" smtClean="0"/>
                      <a:t>41,1%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5059150773466717E-3"/>
                  <c:y val="-3.9540895236430916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B</a:t>
                    </a:r>
                    <a:r>
                      <a:rPr lang="en-US" dirty="0" smtClean="0"/>
                      <a:t>RAK DANYCH</a:t>
                    </a:r>
                    <a:endParaRPr lang="pl-PL" dirty="0" smtClean="0"/>
                  </a:p>
                  <a:p>
                    <a:r>
                      <a:rPr lang="en-US" dirty="0" smtClean="0"/>
                      <a:t> 58</a:t>
                    </a:r>
                    <a:r>
                      <a:rPr lang="pl-PL" dirty="0" smtClean="0"/>
                      <a:t> OSÓB - 0,6%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Arkusz1!$A$2:$A$4</c:f>
              <c:strCache>
                <c:ptCount val="3"/>
                <c:pt idx="0">
                  <c:v>STUDIA STACJONARNE</c:v>
                </c:pt>
                <c:pt idx="1">
                  <c:v>STUDIA NIESTACJONARNE</c:v>
                </c:pt>
                <c:pt idx="2">
                  <c:v>BRAK DANYCH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5199</c:v>
                </c:pt>
                <c:pt idx="1">
                  <c:v>3674</c:v>
                </c:pt>
                <c:pt idx="2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STUDIA STACJONARNE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Arkusz1!$A$2:$A$15</c:f>
              <c:strCache>
                <c:ptCount val="14"/>
                <c:pt idx="0">
                  <c:v>U WARSZAWSKI</c:v>
                </c:pt>
                <c:pt idx="1">
                  <c:v>U WROCŁAWSKI</c:v>
                </c:pt>
                <c:pt idx="2">
                  <c:v>U JAGIELLOŃSKI</c:v>
                </c:pt>
                <c:pt idx="3">
                  <c:v>U ŚLĄSKI </c:v>
                </c:pt>
                <c:pt idx="4">
                  <c:v>UAM W POZNANIU</c:v>
                </c:pt>
                <c:pt idx="5">
                  <c:v>U GDAŃSKI</c:v>
                </c:pt>
                <c:pt idx="6">
                  <c:v>UMK W TORUNIU</c:v>
                </c:pt>
                <c:pt idx="7">
                  <c:v>UMCS W LUBLINIE </c:v>
                </c:pt>
                <c:pt idx="8">
                  <c:v>UKSW W WARSZAWIE</c:v>
                </c:pt>
                <c:pt idx="9">
                  <c:v>KUL</c:v>
                </c:pt>
                <c:pt idx="10">
                  <c:v>U ŁÓDZKI</c:v>
                </c:pt>
                <c:pt idx="11">
                  <c:v>UCZ ŁAZARSKIEGO</c:v>
                </c:pt>
                <c:pt idx="12">
                  <c:v>KRAKOWSKA AKADEMIA</c:v>
                </c:pt>
                <c:pt idx="13">
                  <c:v>U SZCZECIŃSKI</c:v>
                </c:pt>
              </c:strCache>
            </c:strRef>
          </c:cat>
          <c:val>
            <c:numRef>
              <c:f>Arkusz1!$B$2:$B$15</c:f>
              <c:numCache>
                <c:formatCode>0.00</c:formatCode>
                <c:ptCount val="14"/>
                <c:pt idx="0">
                  <c:v>57.34</c:v>
                </c:pt>
                <c:pt idx="1">
                  <c:v>59.73</c:v>
                </c:pt>
                <c:pt idx="2">
                  <c:v>69.53</c:v>
                </c:pt>
                <c:pt idx="3">
                  <c:v>59.83</c:v>
                </c:pt>
                <c:pt idx="4">
                  <c:v>57.47</c:v>
                </c:pt>
                <c:pt idx="5">
                  <c:v>62.73</c:v>
                </c:pt>
                <c:pt idx="6">
                  <c:v>42.3</c:v>
                </c:pt>
                <c:pt idx="7">
                  <c:v>44.41</c:v>
                </c:pt>
                <c:pt idx="8">
                  <c:v>41.95</c:v>
                </c:pt>
                <c:pt idx="9">
                  <c:v>36.01</c:v>
                </c:pt>
                <c:pt idx="10">
                  <c:v>62.67</c:v>
                </c:pt>
                <c:pt idx="11">
                  <c:v>20.9</c:v>
                </c:pt>
                <c:pt idx="12">
                  <c:v>22.03</c:v>
                </c:pt>
                <c:pt idx="13">
                  <c:v>44.5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STUDIA NIESTACJONARNE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dLbls>
            <c:dLbl>
              <c:idx val="5"/>
              <c:layout>
                <c:manualLayout>
                  <c:x val="0.49649501309890287"/>
                  <c:y val="-0.1387233047009226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37,9</a:t>
                    </a:r>
                    <a:r>
                      <a:rPr lang="pl-PL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9320987654320986E-2"/>
                  <c:y val="-6.03318250377073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37,9</a:t>
                    </a:r>
                    <a:r>
                      <a:rPr lang="pl-PL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0%</a:t>
                    </a:r>
                    <a:endParaRPr lang="en-US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Arkusz1!$A$2:$A$15</c:f>
              <c:strCache>
                <c:ptCount val="14"/>
                <c:pt idx="0">
                  <c:v>U WARSZAWSKI</c:v>
                </c:pt>
                <c:pt idx="1">
                  <c:v>U WROCŁAWSKI</c:v>
                </c:pt>
                <c:pt idx="2">
                  <c:v>U JAGIELLOŃSKI</c:v>
                </c:pt>
                <c:pt idx="3">
                  <c:v>U ŚLĄSKI </c:v>
                </c:pt>
                <c:pt idx="4">
                  <c:v>UAM W POZNANIU</c:v>
                </c:pt>
                <c:pt idx="5">
                  <c:v>U GDAŃSKI</c:v>
                </c:pt>
                <c:pt idx="6">
                  <c:v>UMK W TORUNIU</c:v>
                </c:pt>
                <c:pt idx="7">
                  <c:v>UMCS W LUBLINIE </c:v>
                </c:pt>
                <c:pt idx="8">
                  <c:v>UKSW W WARSZAWIE</c:v>
                </c:pt>
                <c:pt idx="9">
                  <c:v>KUL</c:v>
                </c:pt>
                <c:pt idx="10">
                  <c:v>U ŁÓDZKI</c:v>
                </c:pt>
                <c:pt idx="11">
                  <c:v>UCZ ŁAZARSKIEGO</c:v>
                </c:pt>
                <c:pt idx="12">
                  <c:v>KRAKOWSKA AKADEMIA</c:v>
                </c:pt>
                <c:pt idx="13">
                  <c:v>U SZCZECIŃSKI</c:v>
                </c:pt>
              </c:strCache>
            </c:strRef>
          </c:cat>
          <c:val>
            <c:numRef>
              <c:f>Arkusz1!$C$2:$C$15</c:f>
              <c:numCache>
                <c:formatCode>0.00</c:formatCode>
                <c:ptCount val="14"/>
                <c:pt idx="0">
                  <c:v>35.409999999999997</c:v>
                </c:pt>
                <c:pt idx="1">
                  <c:v>24.6</c:v>
                </c:pt>
                <c:pt idx="2">
                  <c:v>46.82</c:v>
                </c:pt>
                <c:pt idx="3">
                  <c:v>26.88</c:v>
                </c:pt>
                <c:pt idx="4">
                  <c:v>27.17</c:v>
                </c:pt>
                <c:pt idx="5">
                  <c:v>25.09</c:v>
                </c:pt>
                <c:pt idx="6">
                  <c:v>20.32</c:v>
                </c:pt>
                <c:pt idx="7">
                  <c:v>21.74</c:v>
                </c:pt>
                <c:pt idx="8">
                  <c:v>26.21</c:v>
                </c:pt>
                <c:pt idx="9">
                  <c:v>16.920000000000002</c:v>
                </c:pt>
                <c:pt idx="10">
                  <c:v>35.619999999999997</c:v>
                </c:pt>
                <c:pt idx="11">
                  <c:v>13.04</c:v>
                </c:pt>
                <c:pt idx="12">
                  <c:v>17.39</c:v>
                </c:pt>
                <c:pt idx="13">
                  <c:v>22.22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265792"/>
        <c:axId val="123267328"/>
      </c:barChart>
      <c:lineChart>
        <c:grouping val="standard"/>
        <c:varyColors val="0"/>
        <c:ser>
          <c:idx val="2"/>
          <c:order val="2"/>
          <c:tx>
            <c:strRef>
              <c:f>Arkusz1!$D$1</c:f>
              <c:strCache>
                <c:ptCount val="1"/>
                <c:pt idx="0">
                  <c:v>Kolumna2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Arkusz1!$A$2:$A$15</c:f>
              <c:strCache>
                <c:ptCount val="14"/>
                <c:pt idx="0">
                  <c:v>U WARSZAWSKI</c:v>
                </c:pt>
                <c:pt idx="1">
                  <c:v>U WROCŁAWSKI</c:v>
                </c:pt>
                <c:pt idx="2">
                  <c:v>U JAGIELLOŃSKI</c:v>
                </c:pt>
                <c:pt idx="3">
                  <c:v>U ŚLĄSKI </c:v>
                </c:pt>
                <c:pt idx="4">
                  <c:v>UAM W POZNANIU</c:v>
                </c:pt>
                <c:pt idx="5">
                  <c:v>U GDAŃSKI</c:v>
                </c:pt>
                <c:pt idx="6">
                  <c:v>UMK W TORUNIU</c:v>
                </c:pt>
                <c:pt idx="7">
                  <c:v>UMCS W LUBLINIE </c:v>
                </c:pt>
                <c:pt idx="8">
                  <c:v>UKSW W WARSZAWIE</c:v>
                </c:pt>
                <c:pt idx="9">
                  <c:v>KUL</c:v>
                </c:pt>
                <c:pt idx="10">
                  <c:v>U ŁÓDZKI</c:v>
                </c:pt>
                <c:pt idx="11">
                  <c:v>UCZ ŁAZARSKIEGO</c:v>
                </c:pt>
                <c:pt idx="12">
                  <c:v>KRAKOWSKA AKADEMIA</c:v>
                </c:pt>
                <c:pt idx="13">
                  <c:v>U SZCZECIŃSKI</c:v>
                </c:pt>
              </c:strCache>
            </c:strRef>
          </c:cat>
          <c:val>
            <c:numRef>
              <c:f>Arkusz1!$D$2:$D$15</c:f>
              <c:numCache>
                <c:formatCode>General</c:formatCode>
                <c:ptCount val="14"/>
                <c:pt idx="0">
                  <c:v>37.9</c:v>
                </c:pt>
                <c:pt idx="1">
                  <c:v>37.9</c:v>
                </c:pt>
                <c:pt idx="2">
                  <c:v>37.9</c:v>
                </c:pt>
                <c:pt idx="3">
                  <c:v>37.9</c:v>
                </c:pt>
                <c:pt idx="4">
                  <c:v>37.9</c:v>
                </c:pt>
                <c:pt idx="5">
                  <c:v>37.9</c:v>
                </c:pt>
                <c:pt idx="6">
                  <c:v>37.9</c:v>
                </c:pt>
                <c:pt idx="7">
                  <c:v>37.9</c:v>
                </c:pt>
                <c:pt idx="8">
                  <c:v>37.9</c:v>
                </c:pt>
                <c:pt idx="9">
                  <c:v>37.9</c:v>
                </c:pt>
                <c:pt idx="10">
                  <c:v>37.9</c:v>
                </c:pt>
                <c:pt idx="11">
                  <c:v>37.9</c:v>
                </c:pt>
                <c:pt idx="12">
                  <c:v>37.9</c:v>
                </c:pt>
                <c:pt idx="13">
                  <c:v>37.9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265792"/>
        <c:axId val="123267328"/>
      </c:lineChart>
      <c:catAx>
        <c:axId val="12326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23267328"/>
        <c:crosses val="autoZero"/>
        <c:auto val="1"/>
        <c:lblAlgn val="ctr"/>
        <c:lblOffset val="100"/>
        <c:noMultiLvlLbl val="0"/>
      </c:catAx>
      <c:valAx>
        <c:axId val="123267328"/>
        <c:scaling>
          <c:orientation val="minMax"/>
          <c:max val="1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23265792"/>
        <c:crosses val="autoZero"/>
        <c:crossBetween val="between"/>
      </c:valAx>
    </c:plotArea>
    <c:legend>
      <c:legendPos val="t"/>
      <c:legendEntry>
        <c:idx val="2"/>
        <c:delete val="1"/>
      </c:legendEntry>
      <c:layout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STUDIA STACJONARNE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Arkusz1!$A$2:$A$15</c:f>
              <c:strCache>
                <c:ptCount val="14"/>
                <c:pt idx="0">
                  <c:v>U RZESZOWSKI</c:v>
                </c:pt>
                <c:pt idx="1">
                  <c:v>U W BIAŁYMSTOKU</c:v>
                </c:pt>
                <c:pt idx="2">
                  <c:v>U WARMIŃSKO-MAZ</c:v>
                </c:pt>
                <c:pt idx="3">
                  <c:v>AKADEMIA KOŹMIŃSKIEGO</c:v>
                </c:pt>
                <c:pt idx="4">
                  <c:v>U OPOLSKI</c:v>
                </c:pt>
                <c:pt idx="5">
                  <c:v>EUR WS PRAWA I ADMINISTRACJI</c:v>
                </c:pt>
                <c:pt idx="6">
                  <c:v>KUL WZ STALOWA WOLA</c:v>
                </c:pt>
                <c:pt idx="7">
                  <c:v>SWPS</c:v>
                </c:pt>
                <c:pt idx="8">
                  <c:v>WS EKONOMII, PRAWA I NAUK MED.</c:v>
                </c:pt>
                <c:pt idx="9">
                  <c:v>WS UMIEJĘTNOŚCI SPOŁ</c:v>
                </c:pt>
                <c:pt idx="10">
                  <c:v>WS PRAWA I ADMINISTRACJI</c:v>
                </c:pt>
                <c:pt idx="11">
                  <c:v>UCZELNIA TECH-HANDLOWA</c:v>
                </c:pt>
                <c:pt idx="12">
                  <c:v>KUL WZ TOMASZÓW LUB</c:v>
                </c:pt>
                <c:pt idx="13">
                  <c:v>WS ADMINISTRACJI I BIZ</c:v>
                </c:pt>
              </c:strCache>
            </c:strRef>
          </c:cat>
          <c:val>
            <c:numRef>
              <c:f>Arkusz1!$B$2:$B$15</c:f>
              <c:numCache>
                <c:formatCode>0.00</c:formatCode>
                <c:ptCount val="14"/>
                <c:pt idx="0">
                  <c:v>37.909999999999997</c:v>
                </c:pt>
                <c:pt idx="1">
                  <c:v>48.81</c:v>
                </c:pt>
                <c:pt idx="2">
                  <c:v>38.43</c:v>
                </c:pt>
                <c:pt idx="3">
                  <c:v>19.18</c:v>
                </c:pt>
                <c:pt idx="4">
                  <c:v>40.479999999999997</c:v>
                </c:pt>
                <c:pt idx="5">
                  <c:v>14.81</c:v>
                </c:pt>
                <c:pt idx="6">
                  <c:v>27.5</c:v>
                </c:pt>
                <c:pt idx="7">
                  <c:v>28.57</c:v>
                </c:pt>
                <c:pt idx="8">
                  <c:v>35.9</c:v>
                </c:pt>
                <c:pt idx="9">
                  <c:v>15.38</c:v>
                </c:pt>
                <c:pt idx="10">
                  <c:v>25</c:v>
                </c:pt>
                <c:pt idx="11">
                  <c:v>16.670000000000002</c:v>
                </c:pt>
                <c:pt idx="12">
                  <c:v>19.05</c:v>
                </c:pt>
                <c:pt idx="13">
                  <c:v>19.350000000000001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STUDIA NIESTACJONARNE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dLbls>
            <c:dLbl>
              <c:idx val="5"/>
              <c:layout>
                <c:manualLayout>
                  <c:x val="0.49649501309890287"/>
                  <c:y val="-0.1387233047009226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37,9</a:t>
                    </a:r>
                    <a:r>
                      <a:rPr lang="pl-PL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9320987654320986E-2"/>
                  <c:y val="-6.03318250377073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37,9</a:t>
                    </a:r>
                    <a:r>
                      <a:rPr lang="pl-PL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0%</a:t>
                    </a:r>
                    <a:endParaRPr lang="en-US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Arkusz1!$A$2:$A$15</c:f>
              <c:strCache>
                <c:ptCount val="14"/>
                <c:pt idx="0">
                  <c:v>U RZESZOWSKI</c:v>
                </c:pt>
                <c:pt idx="1">
                  <c:v>U W BIAŁYMSTOKU</c:v>
                </c:pt>
                <c:pt idx="2">
                  <c:v>U WARMIŃSKO-MAZ</c:v>
                </c:pt>
                <c:pt idx="3">
                  <c:v>AKADEMIA KOŹMIŃSKIEGO</c:v>
                </c:pt>
                <c:pt idx="4">
                  <c:v>U OPOLSKI</c:v>
                </c:pt>
                <c:pt idx="5">
                  <c:v>EUR WS PRAWA I ADMINISTRACJI</c:v>
                </c:pt>
                <c:pt idx="6">
                  <c:v>KUL WZ STALOWA WOLA</c:v>
                </c:pt>
                <c:pt idx="7">
                  <c:v>SWPS</c:v>
                </c:pt>
                <c:pt idx="8">
                  <c:v>WS EKONOMII, PRAWA I NAUK MED.</c:v>
                </c:pt>
                <c:pt idx="9">
                  <c:v>WS UMIEJĘTNOŚCI SPOŁ</c:v>
                </c:pt>
                <c:pt idx="10">
                  <c:v>WS PRAWA I ADMINISTRACJI</c:v>
                </c:pt>
                <c:pt idx="11">
                  <c:v>UCZELNIA TECH-HANDLOWA</c:v>
                </c:pt>
                <c:pt idx="12">
                  <c:v>KUL WZ TOMASZÓW LUB</c:v>
                </c:pt>
                <c:pt idx="13">
                  <c:v>WS ADMINISTRACJI I BIZ</c:v>
                </c:pt>
              </c:strCache>
            </c:strRef>
          </c:cat>
          <c:val>
            <c:numRef>
              <c:f>Arkusz1!$C$2:$C$15</c:f>
              <c:numCache>
                <c:formatCode>0.00</c:formatCode>
                <c:ptCount val="14"/>
                <c:pt idx="0">
                  <c:v>15.28</c:v>
                </c:pt>
                <c:pt idx="1">
                  <c:v>22.41</c:v>
                </c:pt>
                <c:pt idx="2">
                  <c:v>27.27</c:v>
                </c:pt>
                <c:pt idx="3">
                  <c:v>18.52</c:v>
                </c:pt>
                <c:pt idx="4">
                  <c:v>17.39</c:v>
                </c:pt>
                <c:pt idx="5">
                  <c:v>21.74</c:v>
                </c:pt>
                <c:pt idx="6">
                  <c:v>0</c:v>
                </c:pt>
                <c:pt idx="7">
                  <c:v>18.37</c:v>
                </c:pt>
                <c:pt idx="8">
                  <c:v>40.74</c:v>
                </c:pt>
                <c:pt idx="9">
                  <c:v>17.39</c:v>
                </c:pt>
                <c:pt idx="10">
                  <c:v>41.18</c:v>
                </c:pt>
                <c:pt idx="11">
                  <c:v>17.239999999999998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104896"/>
        <c:axId val="125106432"/>
      </c:barChart>
      <c:lineChart>
        <c:grouping val="standard"/>
        <c:varyColors val="0"/>
        <c:ser>
          <c:idx val="2"/>
          <c:order val="2"/>
          <c:tx>
            <c:strRef>
              <c:f>Arkusz1!$D$1</c:f>
              <c:strCache>
                <c:ptCount val="1"/>
                <c:pt idx="0">
                  <c:v>Kolumna2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Arkusz1!$A$2:$A$15</c:f>
              <c:strCache>
                <c:ptCount val="14"/>
                <c:pt idx="0">
                  <c:v>U RZESZOWSKI</c:v>
                </c:pt>
                <c:pt idx="1">
                  <c:v>U W BIAŁYMSTOKU</c:v>
                </c:pt>
                <c:pt idx="2">
                  <c:v>U WARMIŃSKO-MAZ</c:v>
                </c:pt>
                <c:pt idx="3">
                  <c:v>AKADEMIA KOŹMIŃSKIEGO</c:v>
                </c:pt>
                <c:pt idx="4">
                  <c:v>U OPOLSKI</c:v>
                </c:pt>
                <c:pt idx="5">
                  <c:v>EUR WS PRAWA I ADMINISTRACJI</c:v>
                </c:pt>
                <c:pt idx="6">
                  <c:v>KUL WZ STALOWA WOLA</c:v>
                </c:pt>
                <c:pt idx="7">
                  <c:v>SWPS</c:v>
                </c:pt>
                <c:pt idx="8">
                  <c:v>WS EKONOMII, PRAWA I NAUK MED.</c:v>
                </c:pt>
                <c:pt idx="9">
                  <c:v>WS UMIEJĘTNOŚCI SPOŁ</c:v>
                </c:pt>
                <c:pt idx="10">
                  <c:v>WS PRAWA I ADMINISTRACJI</c:v>
                </c:pt>
                <c:pt idx="11">
                  <c:v>UCZELNIA TECH-HANDLOWA</c:v>
                </c:pt>
                <c:pt idx="12">
                  <c:v>KUL WZ TOMASZÓW LUB</c:v>
                </c:pt>
                <c:pt idx="13">
                  <c:v>WS ADMINISTRACJI I BIZ</c:v>
                </c:pt>
              </c:strCache>
            </c:strRef>
          </c:cat>
          <c:val>
            <c:numRef>
              <c:f>Arkusz1!$D$2:$D$15</c:f>
              <c:numCache>
                <c:formatCode>General</c:formatCode>
                <c:ptCount val="14"/>
                <c:pt idx="0">
                  <c:v>37.9</c:v>
                </c:pt>
                <c:pt idx="1">
                  <c:v>37.9</c:v>
                </c:pt>
                <c:pt idx="2">
                  <c:v>37.9</c:v>
                </c:pt>
                <c:pt idx="3">
                  <c:v>37.9</c:v>
                </c:pt>
                <c:pt idx="4">
                  <c:v>37.9</c:v>
                </c:pt>
                <c:pt idx="5">
                  <c:v>37.9</c:v>
                </c:pt>
                <c:pt idx="6">
                  <c:v>37.9</c:v>
                </c:pt>
                <c:pt idx="7">
                  <c:v>37.9</c:v>
                </c:pt>
                <c:pt idx="8">
                  <c:v>37.9</c:v>
                </c:pt>
                <c:pt idx="9">
                  <c:v>37.9</c:v>
                </c:pt>
                <c:pt idx="10">
                  <c:v>37.9</c:v>
                </c:pt>
                <c:pt idx="11">
                  <c:v>37.9</c:v>
                </c:pt>
                <c:pt idx="12">
                  <c:v>37.9</c:v>
                </c:pt>
                <c:pt idx="13">
                  <c:v>37.9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104896"/>
        <c:axId val="125106432"/>
      </c:lineChart>
      <c:catAx>
        <c:axId val="125104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25106432"/>
        <c:crosses val="autoZero"/>
        <c:auto val="1"/>
        <c:lblAlgn val="ctr"/>
        <c:lblOffset val="100"/>
        <c:noMultiLvlLbl val="0"/>
      </c:catAx>
      <c:valAx>
        <c:axId val="125106432"/>
        <c:scaling>
          <c:orientation val="minMax"/>
          <c:max val="1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25104896"/>
        <c:crosses val="autoZero"/>
        <c:crossBetween val="between"/>
      </c:valAx>
    </c:plotArea>
    <c:legend>
      <c:legendPos val="t"/>
      <c:legendEntry>
        <c:idx val="2"/>
        <c:delete val="1"/>
      </c:legendEntry>
      <c:layout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STUDIA STACJONARNE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Arkusz1!$A$2:$A$10</c:f>
              <c:strCache>
                <c:ptCount val="9"/>
                <c:pt idx="0">
                  <c:v>WS PRAWA IM. CHODKOWSKIEJ</c:v>
                </c:pt>
                <c:pt idx="1">
                  <c:v>WS PEDAGOGIKI I ADMINISTRACJI</c:v>
                </c:pt>
                <c:pt idx="2">
                  <c:v>WS MENADŻERSKA W WARSZAWIE</c:v>
                </c:pt>
                <c:pt idx="3">
                  <c:v>PWSNSKIM</c:v>
                </c:pt>
                <c:pt idx="4">
                  <c:v>WS FINANSÓW I ZARZĄDZANIA</c:v>
                </c:pt>
                <c:pt idx="5">
                  <c:v>WS FINANSÓW I PRAWA</c:v>
                </c:pt>
                <c:pt idx="6">
                  <c:v>WS MENADŻERSKA W LEGNICY</c:v>
                </c:pt>
                <c:pt idx="7">
                  <c:v>WS BANKOWA W GDAŃSKU</c:v>
                </c:pt>
                <c:pt idx="8">
                  <c:v>WYŻSZA SZKOŁA HUMANITAS</c:v>
                </c:pt>
              </c:strCache>
            </c:strRef>
          </c:cat>
          <c:val>
            <c:numRef>
              <c:f>Arkusz1!$B$2:$B$10</c:f>
              <c:numCache>
                <c:formatCode>0.00</c:formatCode>
                <c:ptCount val="9"/>
                <c:pt idx="0">
                  <c:v>47.06</c:v>
                </c:pt>
                <c:pt idx="1">
                  <c:v>27.27</c:v>
                </c:pt>
                <c:pt idx="2">
                  <c:v>0</c:v>
                </c:pt>
                <c:pt idx="3">
                  <c:v>0</c:v>
                </c:pt>
                <c:pt idx="4">
                  <c:v>12.5</c:v>
                </c:pt>
                <c:pt idx="5">
                  <c:v>12.5</c:v>
                </c:pt>
                <c:pt idx="6">
                  <c:v>0</c:v>
                </c:pt>
                <c:pt idx="7">
                  <c:v>20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STUDIA NIESTACJONARNE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dLbls>
            <c:dLbl>
              <c:idx val="5"/>
              <c:layout>
                <c:manualLayout>
                  <c:x val="0.49649501309890287"/>
                  <c:y val="-0.1387233047009226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37,9</a:t>
                    </a:r>
                    <a:r>
                      <a:rPr lang="pl-PL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9320987654320986E-2"/>
                  <c:y val="-6.03318250377073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37,9</a:t>
                    </a:r>
                    <a:r>
                      <a:rPr lang="pl-PL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0%</a:t>
                    </a:r>
                    <a:endParaRPr lang="en-US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Arkusz1!$A$2:$A$10</c:f>
              <c:strCache>
                <c:ptCount val="9"/>
                <c:pt idx="0">
                  <c:v>WS PRAWA IM. CHODKOWSKIEJ</c:v>
                </c:pt>
                <c:pt idx="1">
                  <c:v>WS PEDAGOGIKI I ADMINISTRACJI</c:v>
                </c:pt>
                <c:pt idx="2">
                  <c:v>WS MENADŻERSKA W WARSZAWIE</c:v>
                </c:pt>
                <c:pt idx="3">
                  <c:v>PWSNSKIM</c:v>
                </c:pt>
                <c:pt idx="4">
                  <c:v>WS FINANSÓW I ZARZĄDZANIA</c:v>
                </c:pt>
                <c:pt idx="5">
                  <c:v>WS FINANSÓW I PRAWA</c:v>
                </c:pt>
                <c:pt idx="6">
                  <c:v>WS MENADŻERSKA W LEGNICY</c:v>
                </c:pt>
                <c:pt idx="7">
                  <c:v>WS BANKOWA W GDAŃSKU</c:v>
                </c:pt>
                <c:pt idx="8">
                  <c:v>WYŻSZA SZKOŁA HUMANITAS</c:v>
                </c:pt>
              </c:strCache>
            </c:strRef>
          </c:cat>
          <c:val>
            <c:numRef>
              <c:f>Arkusz1!$C$2:$C$10</c:f>
              <c:numCache>
                <c:formatCode>0.00</c:formatCode>
                <c:ptCount val="9"/>
                <c:pt idx="0">
                  <c:v>46.67</c:v>
                </c:pt>
                <c:pt idx="1">
                  <c:v>13.33</c:v>
                </c:pt>
                <c:pt idx="2">
                  <c:v>26.32</c:v>
                </c:pt>
                <c:pt idx="3">
                  <c:v>41.67</c:v>
                </c:pt>
                <c:pt idx="4">
                  <c:v>33.33</c:v>
                </c:pt>
                <c:pt idx="5">
                  <c:v>20</c:v>
                </c:pt>
                <c:pt idx="6">
                  <c:v>30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112896"/>
        <c:axId val="126114432"/>
      </c:barChart>
      <c:lineChart>
        <c:grouping val="standard"/>
        <c:varyColors val="0"/>
        <c:ser>
          <c:idx val="2"/>
          <c:order val="2"/>
          <c:tx>
            <c:strRef>
              <c:f>Arkusz1!$D$1</c:f>
              <c:strCache>
                <c:ptCount val="1"/>
                <c:pt idx="0">
                  <c:v>Kolumna2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Arkusz1!$A$2:$A$10</c:f>
              <c:strCache>
                <c:ptCount val="9"/>
                <c:pt idx="0">
                  <c:v>WS PRAWA IM. CHODKOWSKIEJ</c:v>
                </c:pt>
                <c:pt idx="1">
                  <c:v>WS PEDAGOGIKI I ADMINISTRACJI</c:v>
                </c:pt>
                <c:pt idx="2">
                  <c:v>WS MENADŻERSKA W WARSZAWIE</c:v>
                </c:pt>
                <c:pt idx="3">
                  <c:v>PWSNSKIM</c:v>
                </c:pt>
                <c:pt idx="4">
                  <c:v>WS FINANSÓW I ZARZĄDZANIA</c:v>
                </c:pt>
                <c:pt idx="5">
                  <c:v>WS FINANSÓW I PRAWA</c:v>
                </c:pt>
                <c:pt idx="6">
                  <c:v>WS MENADŻERSKA W LEGNICY</c:v>
                </c:pt>
                <c:pt idx="7">
                  <c:v>WS BANKOWA W GDAŃSKU</c:v>
                </c:pt>
                <c:pt idx="8">
                  <c:v>WYŻSZA SZKOŁA HUMANITAS</c:v>
                </c:pt>
              </c:strCache>
            </c:strRef>
          </c:cat>
          <c:val>
            <c:numRef>
              <c:f>Arkusz1!$D$2:$D$10</c:f>
              <c:numCache>
                <c:formatCode>General</c:formatCode>
                <c:ptCount val="9"/>
                <c:pt idx="0">
                  <c:v>37.9</c:v>
                </c:pt>
                <c:pt idx="1">
                  <c:v>37.9</c:v>
                </c:pt>
                <c:pt idx="2">
                  <c:v>37.9</c:v>
                </c:pt>
                <c:pt idx="3">
                  <c:v>37.9</c:v>
                </c:pt>
                <c:pt idx="4">
                  <c:v>37.9</c:v>
                </c:pt>
                <c:pt idx="5">
                  <c:v>37.9</c:v>
                </c:pt>
                <c:pt idx="6">
                  <c:v>37.9</c:v>
                </c:pt>
                <c:pt idx="7">
                  <c:v>37.9</c:v>
                </c:pt>
                <c:pt idx="8">
                  <c:v>37.9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112896"/>
        <c:axId val="126114432"/>
      </c:lineChart>
      <c:catAx>
        <c:axId val="126112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26114432"/>
        <c:crosses val="autoZero"/>
        <c:auto val="1"/>
        <c:lblAlgn val="ctr"/>
        <c:lblOffset val="100"/>
        <c:noMultiLvlLbl val="0"/>
      </c:catAx>
      <c:valAx>
        <c:axId val="126114432"/>
        <c:scaling>
          <c:orientation val="minMax"/>
          <c:max val="1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26112896"/>
        <c:crosses val="autoZero"/>
        <c:crossBetween val="between"/>
      </c:valAx>
    </c:plotArea>
    <c:legend>
      <c:legendPos val="t"/>
      <c:legendEntry>
        <c:idx val="2"/>
        <c:delete val="1"/>
      </c:legendEntry>
      <c:layout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2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035196631268616"/>
          <c:y val="0.12694287826044021"/>
          <c:w val="0.78678024031656812"/>
          <c:h val="0.79812293232850684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7"/>
          <c:dLbls>
            <c:dLbl>
              <c:idx val="0"/>
              <c:layout>
                <c:manualLayout>
                  <c:x val="-0.1120523080994614"/>
                  <c:y val="0.15735385111530817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PRZYSTĘPUJĄCY </a:t>
                    </a:r>
                    <a:r>
                      <a:rPr lang="pl-PL" dirty="0"/>
                      <a:t>PO RAZ </a:t>
                    </a:r>
                    <a:r>
                      <a:rPr lang="pl-PL" dirty="0" smtClean="0"/>
                      <a:t>PIERWSZY</a:t>
                    </a:r>
                  </a:p>
                  <a:p>
                    <a:r>
                      <a:rPr lang="pl-PL" dirty="0" smtClean="0"/>
                      <a:t>5 641 OSÓB – 67,72%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4767724543704719"/>
                  <c:y val="-0.26561786344727129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PRZYSTĘPUJĄCY PO RAZ </a:t>
                    </a:r>
                    <a:r>
                      <a:rPr lang="pl-PL" dirty="0" smtClean="0"/>
                      <a:t>DRUGI</a:t>
                    </a:r>
                  </a:p>
                  <a:p>
                    <a:r>
                      <a:rPr lang="pl-PL" dirty="0" smtClean="0"/>
                      <a:t>1 533 OSOBY</a:t>
                    </a:r>
                  </a:p>
                  <a:p>
                    <a:r>
                      <a:rPr lang="pl-PL" baseline="0" dirty="0" smtClean="0"/>
                      <a:t> 18,40</a:t>
                    </a:r>
                    <a:r>
                      <a:rPr lang="pl-PL" dirty="0" smtClean="0"/>
                      <a:t>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3228015315371465E-2"/>
                  <c:y val="9.3558084595538771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200" dirty="0"/>
                      <a:t>PRZYSTĘPUJĄCY PO RAZ </a:t>
                    </a:r>
                    <a:r>
                      <a:rPr lang="pl-PL" sz="1200" dirty="0" smtClean="0"/>
                      <a:t>TRZECI</a:t>
                    </a:r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200" dirty="0" smtClean="0"/>
                      <a:t>692 OSOBY –</a:t>
                    </a:r>
                    <a:r>
                      <a:rPr lang="pl-PL" sz="1200" baseline="0" dirty="0" smtClean="0"/>
                      <a:t> </a:t>
                    </a:r>
                    <a:r>
                      <a:rPr lang="pl-PL" sz="1200" dirty="0" smtClean="0"/>
                      <a:t>8,31%</a:t>
                    </a:r>
                    <a:endParaRPr lang="pl-PL" sz="12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111059024155401E-2"/>
                  <c:y val="6.2651989285141152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200" dirty="0"/>
                      <a:t>PRZYSTĘPUJĄCY PO RAZ </a:t>
                    </a:r>
                    <a:r>
                      <a:rPr lang="pl-PL" sz="1200" dirty="0" smtClean="0"/>
                      <a:t>CZWARTY</a:t>
                    </a:r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200" dirty="0" smtClean="0"/>
                      <a:t>276 OSÓB – 3,31%</a:t>
                    </a:r>
                    <a:endParaRPr lang="pl-PL" sz="12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1500677883125904E-2"/>
                  <c:y val="7.0565654742065692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dirty="0"/>
                      <a:t>PRZYSTĘPUJĄCY PO RAZ </a:t>
                    </a:r>
                    <a:r>
                      <a:rPr lang="pl-PL" dirty="0" smtClean="0"/>
                      <a:t>PIĄTY </a:t>
                    </a:r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dirty="0" smtClean="0"/>
                      <a:t>97 OSÓB – 1,16%</a:t>
                    </a:r>
                    <a:endParaRPr lang="pl-PL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3.5900595507454905E-2"/>
                  <c:y val="-4.855459732869187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dirty="0"/>
                      <a:t>PRZYSTĘPUJĄCY PO RAZ SZÓSTY </a:t>
                    </a:r>
                    <a:endParaRPr lang="pl-PL" dirty="0" smtClean="0"/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dirty="0" smtClean="0"/>
                      <a:t>43 OSOBY –</a:t>
                    </a:r>
                    <a:r>
                      <a:rPr lang="pl-PL" baseline="0" dirty="0" smtClean="0"/>
                      <a:t> </a:t>
                    </a:r>
                    <a:r>
                      <a:rPr lang="pl-PL" dirty="0" smtClean="0"/>
                      <a:t>0,52%</a:t>
                    </a:r>
                    <a:endParaRPr lang="pl-PL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3.2060349211424567E-2"/>
                  <c:y val="-0.21867014776135985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/>
                      <a:t>PRZYSTĘPUJĄCY PO RAZ SIÓDMY I </a:t>
                    </a:r>
                    <a:r>
                      <a:rPr lang="pl-PL" smtClean="0"/>
                      <a:t>WIĘCEJ</a:t>
                    </a:r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mtClean="0"/>
                      <a:t>28 OSÓB – 0,34%</a:t>
                    </a:r>
                    <a:endParaRPr lang="pl-PL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14302137160911663"/>
                  <c:y val="-9.7043615524201016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200" dirty="0" smtClean="0"/>
                      <a:t> </a:t>
                    </a:r>
                    <a:r>
                      <a:rPr lang="en-US" sz="1200" dirty="0" smtClean="0"/>
                      <a:t>BRAK DANYCH</a:t>
                    </a:r>
                    <a:r>
                      <a:rPr lang="pl-PL" sz="1200" baseline="0" dirty="0" smtClean="0"/>
                      <a:t> </a:t>
                    </a:r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200" dirty="0" smtClean="0"/>
                      <a:t>20</a:t>
                    </a:r>
                    <a:r>
                      <a:rPr lang="pl-PL" sz="1200" dirty="0" smtClean="0"/>
                      <a:t> OSÓB – </a:t>
                    </a:r>
                    <a:r>
                      <a:rPr lang="en-US" sz="1200" dirty="0" smtClean="0"/>
                      <a:t>0</a:t>
                    </a:r>
                    <a:r>
                      <a:rPr lang="pl-PL" sz="1200" dirty="0" smtClean="0"/>
                      <a:t>,24</a:t>
                    </a:r>
                    <a:r>
                      <a:rPr lang="en-US" sz="1200" dirty="0" smtClean="0"/>
                      <a:t>%</a:t>
                    </a:r>
                    <a:endParaRPr lang="en-US" sz="12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Arkusz1!$A$2:$A$9</c:f>
              <c:strCache>
                <c:ptCount val="8"/>
                <c:pt idx="0">
                  <c:v>PRZYSTĘPUJĄCY PO RAZ PIERWSZY</c:v>
                </c:pt>
                <c:pt idx="1">
                  <c:v>PRZYSTĘPUJĄCY PO RAZ DRUGI</c:v>
                </c:pt>
                <c:pt idx="2">
                  <c:v>PRZYSTĘPUJĄCY PO RAZ TRZECI</c:v>
                </c:pt>
                <c:pt idx="3">
                  <c:v>PRZYSTĘPUJĄCY PO RAZ CZWARTY</c:v>
                </c:pt>
                <c:pt idx="4">
                  <c:v>PRZYSTĘPUJĄCY PO RAZ PIĄTY</c:v>
                </c:pt>
                <c:pt idx="5">
                  <c:v>PRZYSTĘPUJĄCY PO RAZ SZÓSTY </c:v>
                </c:pt>
                <c:pt idx="6">
                  <c:v>PRZYSTĘPUJĄCY PO RAZ SIÓDMY I WIĘCEJ</c:v>
                </c:pt>
                <c:pt idx="7">
                  <c:v>BRAK DANYCH</c:v>
                </c:pt>
              </c:strCache>
            </c:strRef>
          </c:cat>
          <c:val>
            <c:numRef>
              <c:f>Arkusz1!$B$2:$B$9</c:f>
              <c:numCache>
                <c:formatCode>General</c:formatCode>
                <c:ptCount val="8"/>
                <c:pt idx="0">
                  <c:v>5641</c:v>
                </c:pt>
                <c:pt idx="1">
                  <c:v>1533</c:v>
                </c:pt>
                <c:pt idx="2">
                  <c:v>692</c:v>
                </c:pt>
                <c:pt idx="3">
                  <c:v>276</c:v>
                </c:pt>
                <c:pt idx="4">
                  <c:v>97</c:v>
                </c:pt>
                <c:pt idx="5">
                  <c:v>43</c:v>
                </c:pt>
                <c:pt idx="6">
                  <c:v>28</c:v>
                </c:pt>
                <c:pt idx="7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ZDAŁO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pl-PL" sz="1600" b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pl-PL" sz="1600" b="0" baseline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466</a:t>
                    </a:r>
                  </a:p>
                  <a:p>
                    <a:r>
                      <a:rPr lang="en-US" sz="1600" b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ZDAŁO</a:t>
                    </a:r>
                    <a:endParaRPr lang="en-US" sz="160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pl-PL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525 - </a:t>
                    </a:r>
                    <a:r>
                      <a:rPr lang="en-US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ZDAŁO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6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Arkusz1!$A$2:$A$3</c:f>
              <c:strCache>
                <c:ptCount val="2"/>
                <c:pt idx="0">
                  <c:v>PO RAZ PIERWSZY PRZYSTĄPIŁO - 5641</c:v>
                </c:pt>
                <c:pt idx="1">
                  <c:v>PO RAZ KOLEJNY PRZYSTĄPIŁO - 2669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2466</c:v>
                </c:pt>
                <c:pt idx="1">
                  <c:v>525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 ZDAŁO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pl-PL" smtClean="0"/>
                      <a:t>3 175</a:t>
                    </a:r>
                  </a:p>
                  <a:p>
                    <a:r>
                      <a:rPr lang="en-US" smtClean="0"/>
                      <a:t>NIE ZDAŁO</a:t>
                    </a:r>
                    <a:endParaRPr lang="pl-PL" smtClean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pl-PL" smtClean="0"/>
                      <a:t>2 144</a:t>
                    </a:r>
                  </a:p>
                  <a:p>
                    <a:r>
                      <a:rPr lang="en-US" smtClean="0"/>
                      <a:t>NIE ZDAŁO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Arkusz1!$A$2:$A$3</c:f>
              <c:strCache>
                <c:ptCount val="2"/>
                <c:pt idx="0">
                  <c:v>PO RAZ PIERWSZY PRZYSTĄPIŁO - 5641</c:v>
                </c:pt>
                <c:pt idx="1">
                  <c:v>PO RAZ KOLEJNY PRZYSTĄPIŁO - 2669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3175</c:v>
                </c:pt>
                <c:pt idx="1">
                  <c:v>2144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6398464"/>
        <c:axId val="126400000"/>
      </c:barChart>
      <c:catAx>
        <c:axId val="1263984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26400000"/>
        <c:crosses val="autoZero"/>
        <c:auto val="1"/>
        <c:lblAlgn val="ctr"/>
        <c:lblOffset val="100"/>
        <c:noMultiLvlLbl val="0"/>
      </c:catAx>
      <c:valAx>
        <c:axId val="126400000"/>
        <c:scaling>
          <c:orientation val="minMax"/>
          <c:max val="6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26398464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OSÓB, KTÓRE PRZYSTĄPIŁY DO EGZAMINU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Arkusz1!$A$2:$A$8</c:f>
              <c:strCache>
                <c:ptCount val="7"/>
                <c:pt idx="0">
                  <c:v>1 RAZ  43,72%</c:v>
                </c:pt>
                <c:pt idx="1">
                  <c:v>2 RAZ  22,18%</c:v>
                </c:pt>
                <c:pt idx="2">
                  <c:v>3 RAZ  18,50%</c:v>
                </c:pt>
                <c:pt idx="3">
                  <c:v>4 RAZ  15,22%</c:v>
                </c:pt>
                <c:pt idx="4">
                  <c:v>5 RAZ  10,31%</c:v>
                </c:pt>
                <c:pt idx="5">
                  <c:v>6 RAZ J 9,3%</c:v>
                </c:pt>
                <c:pt idx="6">
                  <c:v>7 RAZ I WIĘCEJ 3,57%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5641</c:v>
                </c:pt>
                <c:pt idx="1">
                  <c:v>1533</c:v>
                </c:pt>
                <c:pt idx="2">
                  <c:v>692</c:v>
                </c:pt>
                <c:pt idx="3">
                  <c:v>276</c:v>
                </c:pt>
                <c:pt idx="4">
                  <c:v>97</c:v>
                </c:pt>
                <c:pt idx="5">
                  <c:v>43</c:v>
                </c:pt>
                <c:pt idx="6">
                  <c:v>28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LICZBA OSÓB, KTÓRE ZDAŁY EGZAMIN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Arkusz1!$A$2:$A$8</c:f>
              <c:strCache>
                <c:ptCount val="7"/>
                <c:pt idx="0">
                  <c:v>1 RAZ  43,72%</c:v>
                </c:pt>
                <c:pt idx="1">
                  <c:v>2 RAZ  22,18%</c:v>
                </c:pt>
                <c:pt idx="2">
                  <c:v>3 RAZ  18,50%</c:v>
                </c:pt>
                <c:pt idx="3">
                  <c:v>4 RAZ  15,22%</c:v>
                </c:pt>
                <c:pt idx="4">
                  <c:v>5 RAZ  10,31%</c:v>
                </c:pt>
                <c:pt idx="5">
                  <c:v>6 RAZ J 9,3%</c:v>
                </c:pt>
                <c:pt idx="6">
                  <c:v>7 RAZ I WIĘCEJ 3,57%</c:v>
                </c:pt>
              </c:strCache>
            </c:strRef>
          </c:cat>
          <c:val>
            <c:numRef>
              <c:f>Arkusz1!$C$2:$C$8</c:f>
              <c:numCache>
                <c:formatCode>General</c:formatCode>
                <c:ptCount val="7"/>
                <c:pt idx="0">
                  <c:v>2466</c:v>
                </c:pt>
                <c:pt idx="1">
                  <c:v>340</c:v>
                </c:pt>
                <c:pt idx="2">
                  <c:v>128</c:v>
                </c:pt>
                <c:pt idx="3">
                  <c:v>42</c:v>
                </c:pt>
                <c:pt idx="4">
                  <c:v>10</c:v>
                </c:pt>
                <c:pt idx="5">
                  <c:v>4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717824"/>
        <c:axId val="6719360"/>
      </c:barChart>
      <c:catAx>
        <c:axId val="67178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6719360"/>
        <c:crosses val="autoZero"/>
        <c:auto val="1"/>
        <c:lblAlgn val="ctr"/>
        <c:lblOffset val="100"/>
        <c:noMultiLvlLbl val="0"/>
      </c:catAx>
      <c:valAx>
        <c:axId val="6719360"/>
        <c:scaling>
          <c:orientation val="minMax"/>
          <c:max val="6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6717824"/>
        <c:crosses val="autoZero"/>
        <c:crossBetween val="between"/>
      </c:valAx>
      <c:spPr>
        <a:solidFill>
          <a:schemeClr val="bg1"/>
        </a:solidFill>
      </c:spPr>
    </c:plotArea>
    <c:legend>
      <c:legendPos val="t"/>
      <c:layout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2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631121383983531"/>
          <c:y val="0.2543207004777247"/>
          <c:w val="0.72082099278941891"/>
          <c:h val="0.72953487421150742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7"/>
          <c:dLbls>
            <c:dLbl>
              <c:idx val="0"/>
              <c:layout>
                <c:manualLayout>
                  <c:x val="-8.0148106849916412E-2"/>
                  <c:y val="9.741259458825563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PRZYSTĘPUJĄCY </a:t>
                    </a:r>
                    <a:r>
                      <a:rPr lang="pl-PL" dirty="0"/>
                      <a:t>PO RAZ </a:t>
                    </a:r>
                    <a:r>
                      <a:rPr lang="pl-PL" dirty="0" smtClean="0"/>
                      <a:t>PIERWSZY</a:t>
                    </a:r>
                  </a:p>
                  <a:p>
                    <a:r>
                      <a:rPr lang="pl-PL" dirty="0" smtClean="0"/>
                      <a:t> 2 466 OSÓB – 82,36%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1288571820836528"/>
                  <c:y val="0.10763098081694626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200" dirty="0" smtClean="0"/>
                      <a:t>PRZYSTĘPUJĄCY </a:t>
                    </a:r>
                    <a:r>
                      <a:rPr lang="pl-PL" sz="1200" dirty="0"/>
                      <a:t>PO RAZ </a:t>
                    </a:r>
                    <a:r>
                      <a:rPr lang="pl-PL" sz="1200" dirty="0" smtClean="0"/>
                      <a:t>DRUGI</a:t>
                    </a:r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200" dirty="0" smtClean="0"/>
                      <a:t>340 OSÓB – 11,36%</a:t>
                    </a:r>
                    <a:endParaRPr lang="pl-PL" sz="12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0010021470062495"/>
                  <c:y val="0.1205086008961967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/>
                      <a:t>PRZYSTĘPUJĄCY PO RAZ </a:t>
                    </a:r>
                    <a:r>
                      <a:rPr lang="pl-PL" smtClean="0"/>
                      <a:t>TRZECI</a:t>
                    </a:r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mtClean="0"/>
                      <a:t> 128 OSÓB –</a:t>
                    </a:r>
                    <a:r>
                      <a:rPr lang="pl-PL" baseline="0" smtClean="0"/>
                      <a:t> </a:t>
                    </a:r>
                    <a:r>
                      <a:rPr lang="pl-PL" smtClean="0"/>
                      <a:t>4,2%</a:t>
                    </a:r>
                    <a:endParaRPr lang="pl-PL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0311591394994052"/>
                  <c:y val="0.11645581046550384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/>
                      <a:t>PRZYSTĘPUJĄCY PO RAZ </a:t>
                    </a:r>
                    <a:r>
                      <a:rPr lang="pl-PL" smtClean="0"/>
                      <a:t>CZWARTY</a:t>
                    </a:r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mtClean="0"/>
                      <a:t> 42 OSOBY – 1,4%</a:t>
                    </a:r>
                    <a:endParaRPr lang="pl-PL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9.9280296769193671E-2"/>
                  <c:y val="1.3340338727795676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/>
                      <a:t>PRZYSTĘPUJĄCY PO RAZ </a:t>
                    </a:r>
                    <a:r>
                      <a:rPr lang="pl-PL" smtClean="0"/>
                      <a:t>PIĄTY</a:t>
                    </a:r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mtClean="0"/>
                      <a:t>10 OSÓB – 0,33%</a:t>
                    </a:r>
                    <a:endParaRPr lang="pl-PL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0995481080241311"/>
                  <c:y val="-0.18117913596020196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dirty="0"/>
                      <a:t>PRZYSTĘPUJĄCY PO RAZ </a:t>
                    </a:r>
                    <a:r>
                      <a:rPr lang="pl-PL" dirty="0" smtClean="0"/>
                      <a:t>SZÓSTY</a:t>
                    </a:r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dirty="0" smtClean="0"/>
                      <a:t>4 OSOBY –</a:t>
                    </a:r>
                    <a:r>
                      <a:rPr lang="pl-PL" baseline="0" dirty="0" smtClean="0"/>
                      <a:t>  </a:t>
                    </a:r>
                    <a:r>
                      <a:rPr lang="pl-PL" dirty="0" smtClean="0"/>
                      <a:t>0,13%</a:t>
                    </a:r>
                    <a:endParaRPr lang="pl-PL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7.5159331889952607E-2"/>
                  <c:y val="-0.37256932871656234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/>
                      <a:t>PRZYSTĘPUJĄCY PO RAZ SIÓDMY I </a:t>
                    </a:r>
                    <a:r>
                      <a:rPr lang="pl-PL" smtClean="0"/>
                      <a:t>WIĘCEJ 1 OSOBA – 0,03%</a:t>
                    </a:r>
                    <a:endParaRPr lang="pl-PL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14894505849846856"/>
                  <c:y val="-8.0793492081126739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200" dirty="0"/>
                      <a:t>BRAK </a:t>
                    </a:r>
                    <a:r>
                      <a:rPr lang="en-US" sz="1200" dirty="0" smtClean="0"/>
                      <a:t>DANYCH</a:t>
                    </a:r>
                    <a:endParaRPr lang="pl-PL" sz="1200" dirty="0" smtClean="0"/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200" dirty="0" smtClean="0"/>
                      <a:t>3 OSOBY -0,</a:t>
                    </a:r>
                    <a:r>
                      <a:rPr lang="en-US" sz="1200" dirty="0" smtClean="0"/>
                      <a:t>1</a:t>
                    </a:r>
                    <a:r>
                      <a:rPr lang="en-US" sz="1200" dirty="0"/>
                      <a:t>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Arkusz1!$A$2:$A$9</c:f>
              <c:strCache>
                <c:ptCount val="8"/>
                <c:pt idx="0">
                  <c:v>PRZYSTĘPUJĄCY PO RAZ PIERWSZY</c:v>
                </c:pt>
                <c:pt idx="1">
                  <c:v>PRZYSTĘPUJĄCY PO RAZ DRUGI</c:v>
                </c:pt>
                <c:pt idx="2">
                  <c:v>PRZYSTĘPUJĄCY PO RAZ TRZECI</c:v>
                </c:pt>
                <c:pt idx="3">
                  <c:v>PRZYSTĘPUJĄCY PO RAZ CZWARTY</c:v>
                </c:pt>
                <c:pt idx="4">
                  <c:v>PRZYSTĘPUJĄCY PO RAZ PIĄTY</c:v>
                </c:pt>
                <c:pt idx="5">
                  <c:v>PRZYSTĘPUJĄCY PO RAZ SZÓSTY </c:v>
                </c:pt>
                <c:pt idx="6">
                  <c:v>PRZYSTĘPUJĄCY PO RAZ SIÓDMY I WIĘCEJ</c:v>
                </c:pt>
                <c:pt idx="7">
                  <c:v>BRAK DANYCH</c:v>
                </c:pt>
              </c:strCache>
            </c:strRef>
          </c:cat>
          <c:val>
            <c:numRef>
              <c:f>Arkusz1!$B$2:$B$9</c:f>
              <c:numCache>
                <c:formatCode>General</c:formatCode>
                <c:ptCount val="8"/>
                <c:pt idx="0">
                  <c:v>2466</c:v>
                </c:pt>
                <c:pt idx="1">
                  <c:v>340</c:v>
                </c:pt>
                <c:pt idx="2">
                  <c:v>128</c:v>
                </c:pt>
                <c:pt idx="3">
                  <c:v>42</c:v>
                </c:pt>
                <c:pt idx="4">
                  <c:v>10</c:v>
                </c:pt>
                <c:pt idx="5">
                  <c:v>4</c:v>
                </c:pt>
                <c:pt idx="6">
                  <c:v>1</c:v>
                </c:pt>
                <c:pt idx="7">
                  <c:v>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Arkusz1!$A$3</c:f>
              <c:strCache>
                <c:ptCount val="1"/>
                <c:pt idx="0">
                  <c:v>ZDALI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Arkusz1!$B$1:$G$1</c:f>
              <c:strCache>
                <c:ptCount val="6"/>
                <c:pt idx="0">
                  <c:v>CELUJĄCY</c:v>
                </c:pt>
                <c:pt idx="1">
                  <c:v>BARDZO DOBRY</c:v>
                </c:pt>
                <c:pt idx="2">
                  <c:v>DOBRY PLUS</c:v>
                </c:pt>
                <c:pt idx="3">
                  <c:v>DOBRY</c:v>
                </c:pt>
                <c:pt idx="4">
                  <c:v>DOSTATECZNY PLUS </c:v>
                </c:pt>
                <c:pt idx="5">
                  <c:v>DOSTATECZNY</c:v>
                </c:pt>
              </c:strCache>
            </c:strRef>
          </c:cat>
          <c:val>
            <c:numRef>
              <c:f>Arkusz1!$B$3:$G$3</c:f>
              <c:numCache>
                <c:formatCode>General</c:formatCode>
                <c:ptCount val="6"/>
                <c:pt idx="0">
                  <c:v>119.52</c:v>
                </c:pt>
                <c:pt idx="1">
                  <c:v>114.28</c:v>
                </c:pt>
                <c:pt idx="2">
                  <c:v>110.22</c:v>
                </c:pt>
                <c:pt idx="3">
                  <c:v>108.07599999999999</c:v>
                </c:pt>
                <c:pt idx="4">
                  <c:v>107.15</c:v>
                </c:pt>
                <c:pt idx="5">
                  <c:v>107.51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528512"/>
        <c:axId val="126542592"/>
      </c:barChart>
      <c:catAx>
        <c:axId val="126528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26542592"/>
        <c:crosses val="autoZero"/>
        <c:auto val="1"/>
        <c:lblAlgn val="ctr"/>
        <c:lblOffset val="100"/>
        <c:noMultiLvlLbl val="0"/>
      </c:catAx>
      <c:valAx>
        <c:axId val="126542592"/>
        <c:scaling>
          <c:orientation val="minMax"/>
          <c:max val="125"/>
          <c:min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26528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Arkusz1!$A$3</c:f>
              <c:strCache>
                <c:ptCount val="1"/>
                <c:pt idx="0">
                  <c:v>ZDALI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2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Arkusz1!$B$1:$G$1</c:f>
              <c:strCache>
                <c:ptCount val="6"/>
                <c:pt idx="0">
                  <c:v>CELUJĄCY</c:v>
                </c:pt>
                <c:pt idx="1">
                  <c:v>BARDZO DOBRY</c:v>
                </c:pt>
                <c:pt idx="2">
                  <c:v>DOBRY PLUS</c:v>
                </c:pt>
                <c:pt idx="3">
                  <c:v>DOBRY</c:v>
                </c:pt>
                <c:pt idx="4">
                  <c:v>DOSTATECZNY PLUS </c:v>
                </c:pt>
                <c:pt idx="5">
                  <c:v>DOSTATECZNY</c:v>
                </c:pt>
              </c:strCache>
            </c:strRef>
          </c:cat>
          <c:val>
            <c:numRef>
              <c:f>Arkusz1!$B$3:$G$3</c:f>
              <c:numCache>
                <c:formatCode>General</c:formatCode>
                <c:ptCount val="6"/>
                <c:pt idx="0">
                  <c:v>120.53</c:v>
                </c:pt>
                <c:pt idx="1">
                  <c:v>115.36</c:v>
                </c:pt>
                <c:pt idx="2">
                  <c:v>111.1</c:v>
                </c:pt>
                <c:pt idx="3">
                  <c:v>109.01</c:v>
                </c:pt>
                <c:pt idx="4">
                  <c:v>107.11</c:v>
                </c:pt>
                <c:pt idx="5">
                  <c:v>108.82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5870848"/>
        <c:axId val="125873536"/>
      </c:barChart>
      <c:catAx>
        <c:axId val="125870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25873536"/>
        <c:crosses val="autoZero"/>
        <c:auto val="1"/>
        <c:lblAlgn val="ctr"/>
        <c:lblOffset val="100"/>
        <c:noMultiLvlLbl val="0"/>
      </c:catAx>
      <c:valAx>
        <c:axId val="125873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25870848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084180610756817E-5"/>
          <c:y val="3.163348882878627E-2"/>
          <c:w val="0.62597242854725077"/>
          <c:h val="0.94795715298600536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0.22633347914843976"/>
                  <c:y val="-0.1074871800763727"/>
                </c:manualLayout>
              </c:layout>
              <c:tx>
                <c:rich>
                  <a:bodyPr/>
                  <a:lstStyle/>
                  <a:p>
                    <a:r>
                      <a:rPr lang="pl-PL" sz="1400" b="0" dirty="0" smtClean="0"/>
                      <a:t>UNIWERSYTET JAGIELLOŃSKI </a:t>
                    </a:r>
                  </a:p>
                  <a:p>
                    <a:r>
                      <a:rPr lang="pl-PL" sz="1400" b="0" dirty="0" smtClean="0"/>
                      <a:t>W KRAKOWIE</a:t>
                    </a:r>
                  </a:p>
                  <a:p>
                    <a:r>
                      <a:rPr lang="pl-PL" sz="1400" b="0" dirty="0" smtClean="0"/>
                      <a:t>100 OSÓB</a:t>
                    </a:r>
                  </a:p>
                  <a:p>
                    <a:r>
                      <a:rPr lang="pl-PL" sz="1400" b="0" dirty="0" smtClean="0"/>
                      <a:t>52,08%</a:t>
                    </a:r>
                    <a:endParaRPr lang="pl-PL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294089371386073E-2"/>
                  <c:y val="-0.18448582102858552"/>
                </c:manualLayout>
              </c:layout>
              <c:tx>
                <c:rich>
                  <a:bodyPr/>
                  <a:lstStyle/>
                  <a:p>
                    <a:r>
                      <a:rPr lang="pl-PL" sz="1400" b="0" dirty="0" smtClean="0"/>
                      <a:t>KRAKOWSKA AKADEMIA</a:t>
                    </a:r>
                  </a:p>
                  <a:p>
                    <a:r>
                      <a:rPr lang="pl-PL" sz="1400" b="0" dirty="0" smtClean="0"/>
                      <a:t>54 OSOBY </a:t>
                    </a:r>
                  </a:p>
                  <a:p>
                    <a:r>
                      <a:rPr lang="pl-PL" sz="1400" b="0" dirty="0" smtClean="0"/>
                      <a:t>28,1%</a:t>
                    </a:r>
                    <a:endParaRPr lang="pl-PL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Arkusz1!$A$2:$A$12</c:f>
              <c:strCache>
                <c:ptCount val="11"/>
                <c:pt idx="0">
                  <c:v>Uniwersytet Jagielloński w Krakowie</c:v>
                </c:pt>
                <c:pt idx="1">
                  <c:v>Krakowska Akademia im. A. Frycza-Modrzewskiego</c:v>
                </c:pt>
                <c:pt idx="2">
                  <c:v>Uniwersytet Rzeszowski</c:v>
                </c:pt>
                <c:pt idx="3">
                  <c:v>Katolicki Uniwersytet Lubelski</c:v>
                </c:pt>
                <c:pt idx="4">
                  <c:v>Uniwersytet Śląski w Katowicach</c:v>
                </c:pt>
                <c:pt idx="5">
                  <c:v>Uniwersytet M. Kopernika w Toruniu</c:v>
                </c:pt>
                <c:pt idx="6">
                  <c:v>Uniwersytet Warszawski</c:v>
                </c:pt>
                <c:pt idx="7">
                  <c:v>Uniwersytet Marii Curie-Skłodowskiej w Lublinie </c:v>
                </c:pt>
                <c:pt idx="8">
                  <c:v>Uczelnia Łazarskiego </c:v>
                </c:pt>
                <c:pt idx="9">
                  <c:v>Uniwersytet Gdański</c:v>
                </c:pt>
                <c:pt idx="10">
                  <c:v>Uniwersytet Wrocławski</c:v>
                </c:pt>
              </c:strCache>
            </c:strRef>
          </c:cat>
          <c:val>
            <c:numRef>
              <c:f>Arkusz1!$B$2:$B$12</c:f>
              <c:numCache>
                <c:formatCode>General</c:formatCode>
                <c:ptCount val="11"/>
                <c:pt idx="0">
                  <c:v>100</c:v>
                </c:pt>
                <c:pt idx="1">
                  <c:v>54</c:v>
                </c:pt>
                <c:pt idx="2">
                  <c:v>11</c:v>
                </c:pt>
                <c:pt idx="3">
                  <c:v>7</c:v>
                </c:pt>
                <c:pt idx="4">
                  <c:v>7</c:v>
                </c:pt>
                <c:pt idx="5">
                  <c:v>5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% ZDAWLANOŚCI</c:v>
                </c:pt>
              </c:strCache>
            </c:strRef>
          </c:tx>
          <c:invertIfNegative val="0"/>
          <c:dLbls>
            <c:delete val="1"/>
          </c:dLbls>
          <c:cat>
            <c:strRef>
              <c:f>Arkusz1!$A$2:$A$19</c:f>
              <c:strCache>
                <c:ptCount val="18"/>
                <c:pt idx="0">
                  <c:v>UNIWERSYTET JAGIELLOŃSKI</c:v>
                </c:pt>
                <c:pt idx="1">
                  <c:v>UNIWERSYTET ŁÓDZKI</c:v>
                </c:pt>
                <c:pt idx="2">
                  <c:v>UNIWERSYTET WARSZAWSKI</c:v>
                </c:pt>
                <c:pt idx="3">
                  <c:v>UAM W POZNANIU</c:v>
                </c:pt>
                <c:pt idx="4">
                  <c:v>UNIWERSYTET GDAŃSKI</c:v>
                </c:pt>
                <c:pt idx="5">
                  <c:v>UNIWERSYTET ŚLĄSKI </c:v>
                </c:pt>
                <c:pt idx="6">
                  <c:v>U W BIAŁYMSTOKU</c:v>
                </c:pt>
                <c:pt idx="7">
                  <c:v>UNIWERSYTET WROCŁAWSKI</c:v>
                </c:pt>
                <c:pt idx="8">
                  <c:v>UMSC W LUBLINIE </c:v>
                </c:pt>
                <c:pt idx="9">
                  <c:v>UMK W TORUNIU</c:v>
                </c:pt>
                <c:pt idx="10">
                  <c:v>U WARMIŃSKO - MAZURSKI</c:v>
                </c:pt>
                <c:pt idx="11">
                  <c:v>KUL</c:v>
                </c:pt>
                <c:pt idx="12">
                  <c:v>UKSW W WARSZAWIE</c:v>
                </c:pt>
                <c:pt idx="13">
                  <c:v>UNIWERSYTET SZCZECIŃSKI</c:v>
                </c:pt>
                <c:pt idx="14">
                  <c:v>UNIWERSYTET RZESZOWSKI</c:v>
                </c:pt>
                <c:pt idx="15">
                  <c:v>KRAKOWSKA AKADEMIA</c:v>
                </c:pt>
                <c:pt idx="16">
                  <c:v>AKADEMIA KOŹMIŃSKIEGO</c:v>
                </c:pt>
                <c:pt idx="17">
                  <c:v>UCZELNIA ŁAZARSKIEGO </c:v>
                </c:pt>
              </c:strCache>
            </c:strRef>
          </c:cat>
          <c:val>
            <c:numRef>
              <c:f>Arkusz1!$B$2:$B$19</c:f>
              <c:numCache>
                <c:formatCode>0.00</c:formatCode>
                <c:ptCount val="18"/>
                <c:pt idx="0">
                  <c:v>74.438202247191015</c:v>
                </c:pt>
                <c:pt idx="1">
                  <c:v>60.33519553072626</c:v>
                </c:pt>
                <c:pt idx="2">
                  <c:v>59.125964010282779</c:v>
                </c:pt>
                <c:pt idx="3">
                  <c:v>58.467741935483872</c:v>
                </c:pt>
                <c:pt idx="4">
                  <c:v>55.072463768115945</c:v>
                </c:pt>
                <c:pt idx="5">
                  <c:v>55.020080321285143</c:v>
                </c:pt>
                <c:pt idx="6">
                  <c:v>54.621848739495796</c:v>
                </c:pt>
                <c:pt idx="7">
                  <c:v>51.933701657458563</c:v>
                </c:pt>
                <c:pt idx="8">
                  <c:v>51.643192488262912</c:v>
                </c:pt>
                <c:pt idx="9">
                  <c:v>48.5</c:v>
                </c:pt>
                <c:pt idx="10">
                  <c:v>47.65625</c:v>
                </c:pt>
                <c:pt idx="11">
                  <c:v>47.368421052631582</c:v>
                </c:pt>
                <c:pt idx="12">
                  <c:v>45.595854922279791</c:v>
                </c:pt>
                <c:pt idx="13">
                  <c:v>44.628099173553721</c:v>
                </c:pt>
                <c:pt idx="14">
                  <c:v>38.686131386861312</c:v>
                </c:pt>
                <c:pt idx="15">
                  <c:v>28.888888888888889</c:v>
                </c:pt>
                <c:pt idx="16">
                  <c:v>24.590163934426229</c:v>
                </c:pt>
                <c:pt idx="17">
                  <c:v>23.255813953488371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7417728"/>
        <c:axId val="127423616"/>
      </c:barChart>
      <c:lineChart>
        <c:grouping val="standard"/>
        <c:varyColors val="0"/>
        <c:ser>
          <c:idx val="1"/>
          <c:order val="1"/>
          <c:tx>
            <c:strRef>
              <c:f>Arkusz1!$C$1</c:f>
              <c:strCache>
                <c:ptCount val="1"/>
                <c:pt idx="0">
                  <c:v>ŚREDNIA</c:v>
                </c:pt>
              </c:strCache>
            </c:strRef>
          </c:tx>
          <c:marker>
            <c:symbol val="none"/>
          </c:marker>
          <c:dLbls>
            <c:dLbl>
              <c:idx val="17"/>
              <c:layout>
                <c:manualLayout>
                  <c:x val="-1.8948766941414223E-2"/>
                  <c:y val="-4.3488318649526007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C00000"/>
                        </a:solidFill>
                      </a:defRPr>
                    </a:pPr>
                    <a:r>
                      <a:rPr lang="en-US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37,9</a:t>
                    </a:r>
                    <a:r>
                      <a:rPr lang="pl-PL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0%</a:t>
                    </a:r>
                    <a:endParaRPr lang="en-US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Arkusz1!$A$2:$A$19</c:f>
              <c:strCache>
                <c:ptCount val="18"/>
                <c:pt idx="0">
                  <c:v>UNIWERSYTET JAGIELLOŃSKI</c:v>
                </c:pt>
                <c:pt idx="1">
                  <c:v>UNIWERSYTET ŁÓDZKI</c:v>
                </c:pt>
                <c:pt idx="2">
                  <c:v>UNIWERSYTET WARSZAWSKI</c:v>
                </c:pt>
                <c:pt idx="3">
                  <c:v>UAM W POZNANIU</c:v>
                </c:pt>
                <c:pt idx="4">
                  <c:v>UNIWERSYTET GDAŃSKI</c:v>
                </c:pt>
                <c:pt idx="5">
                  <c:v>UNIWERSYTET ŚLĄSKI </c:v>
                </c:pt>
                <c:pt idx="6">
                  <c:v>U W BIAŁYMSTOKU</c:v>
                </c:pt>
                <c:pt idx="7">
                  <c:v>UNIWERSYTET WROCŁAWSKI</c:v>
                </c:pt>
                <c:pt idx="8">
                  <c:v>UMSC W LUBLINIE </c:v>
                </c:pt>
                <c:pt idx="9">
                  <c:v>UMK W TORUNIU</c:v>
                </c:pt>
                <c:pt idx="10">
                  <c:v>U WARMIŃSKO - MAZURSKI</c:v>
                </c:pt>
                <c:pt idx="11">
                  <c:v>KUL</c:v>
                </c:pt>
                <c:pt idx="12">
                  <c:v>UKSW W WARSZAWIE</c:v>
                </c:pt>
                <c:pt idx="13">
                  <c:v>UNIWERSYTET SZCZECIŃSKI</c:v>
                </c:pt>
                <c:pt idx="14">
                  <c:v>UNIWERSYTET RZESZOWSKI</c:v>
                </c:pt>
                <c:pt idx="15">
                  <c:v>KRAKOWSKA AKADEMIA</c:v>
                </c:pt>
                <c:pt idx="16">
                  <c:v>AKADEMIA KOŹMIŃSKIEGO</c:v>
                </c:pt>
                <c:pt idx="17">
                  <c:v>UCZELNIA ŁAZARSKIEGO </c:v>
                </c:pt>
              </c:strCache>
            </c:strRef>
          </c:cat>
          <c:val>
            <c:numRef>
              <c:f>Arkusz1!$C$2:$C$19</c:f>
              <c:numCache>
                <c:formatCode>General</c:formatCode>
                <c:ptCount val="18"/>
                <c:pt idx="0">
                  <c:v>37.9</c:v>
                </c:pt>
                <c:pt idx="1">
                  <c:v>37.9</c:v>
                </c:pt>
                <c:pt idx="2">
                  <c:v>37.9</c:v>
                </c:pt>
                <c:pt idx="3">
                  <c:v>37.9</c:v>
                </c:pt>
                <c:pt idx="4">
                  <c:v>37.9</c:v>
                </c:pt>
                <c:pt idx="5">
                  <c:v>37.9</c:v>
                </c:pt>
                <c:pt idx="6">
                  <c:v>37.9</c:v>
                </c:pt>
                <c:pt idx="7">
                  <c:v>37.9</c:v>
                </c:pt>
                <c:pt idx="8">
                  <c:v>37.9</c:v>
                </c:pt>
                <c:pt idx="9">
                  <c:v>37.9</c:v>
                </c:pt>
                <c:pt idx="10">
                  <c:v>37.9</c:v>
                </c:pt>
                <c:pt idx="11">
                  <c:v>37.9</c:v>
                </c:pt>
                <c:pt idx="12">
                  <c:v>37.9</c:v>
                </c:pt>
                <c:pt idx="13">
                  <c:v>37.9</c:v>
                </c:pt>
                <c:pt idx="14">
                  <c:v>37.9</c:v>
                </c:pt>
                <c:pt idx="15">
                  <c:v>37.9</c:v>
                </c:pt>
                <c:pt idx="16">
                  <c:v>37.9</c:v>
                </c:pt>
                <c:pt idx="17">
                  <c:v>37.9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417728"/>
        <c:axId val="127423616"/>
      </c:lineChart>
      <c:catAx>
        <c:axId val="127417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4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27423616"/>
        <c:crosses val="autoZero"/>
        <c:auto val="1"/>
        <c:lblAlgn val="ctr"/>
        <c:lblOffset val="100"/>
        <c:noMultiLvlLbl val="0"/>
      </c:catAx>
      <c:valAx>
        <c:axId val="127423616"/>
        <c:scaling>
          <c:orientation val="minMax"/>
          <c:max val="10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27417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% ZDAWLANOŚCI</c:v>
                </c:pt>
              </c:strCache>
            </c:strRef>
          </c:tx>
          <c:invertIfNegative val="0"/>
          <c:dLbls>
            <c:delete val="1"/>
          </c:dLbls>
          <c:cat>
            <c:strRef>
              <c:f>Arkusz1!$A$2:$A$18</c:f>
              <c:strCache>
                <c:ptCount val="17"/>
                <c:pt idx="0">
                  <c:v>KUL WZ W TOMASZOWIE LUB.</c:v>
                </c:pt>
                <c:pt idx="1">
                  <c:v>PWSNSK I M W WARSZAWIE</c:v>
                </c:pt>
                <c:pt idx="2">
                  <c:v>UNIWERSYTET OPOLSKI</c:v>
                </c:pt>
                <c:pt idx="3">
                  <c:v>WS PRAWA IM. CHODKOWSKIEJ WE WROCŁAWIU</c:v>
                </c:pt>
                <c:pt idx="4">
                  <c:v>WS EKONOMII, PRAWA I NAUK MEDYCZNYCH W KIELCACH</c:v>
                </c:pt>
                <c:pt idx="5">
                  <c:v>KUL WZ W STALOWEJ WOLI</c:v>
                </c:pt>
                <c:pt idx="6">
                  <c:v>WS PRAWA I ADMINISTRACJI W PRZEMYŚLU</c:v>
                </c:pt>
                <c:pt idx="7">
                  <c:v>WYŻSZA SZKOŁA BANKOWA W GDAŃSKU</c:v>
                </c:pt>
                <c:pt idx="8">
                  <c:v>EUROPEJSKA WS PRAWA I ADMINISTRACJI</c:v>
                </c:pt>
                <c:pt idx="9">
                  <c:v>WS UMIEJĘTNOŚCI SPOŁECZNYCH</c:v>
                </c:pt>
                <c:pt idx="10">
                  <c:v>WS PEDAGOGIKI I ADMINISTARCJI W POZNANIU</c:v>
                </c:pt>
                <c:pt idx="11">
                  <c:v>SWPS </c:v>
                </c:pt>
                <c:pt idx="12">
                  <c:v>WS FINANSÓW I PRAWA W BIELSKU-BIAŁEJ</c:v>
                </c:pt>
                <c:pt idx="13">
                  <c:v>WS ADMINISTRACJI I BIZNESU W GDYNI</c:v>
                </c:pt>
                <c:pt idx="14">
                  <c:v>WS FINANSÓW I ZARZĄDZANIA W WARSZAWIE</c:v>
                </c:pt>
                <c:pt idx="15">
                  <c:v>WS HUMANITAS W SOSNOWCU</c:v>
                </c:pt>
                <c:pt idx="16">
                  <c:v>WS MENEDŻERSKA W WARSZAWIE</c:v>
                </c:pt>
              </c:strCache>
            </c:strRef>
          </c:cat>
          <c:val>
            <c:numRef>
              <c:f>Arkusz1!$B$2:$B$18</c:f>
              <c:numCache>
                <c:formatCode>0.00</c:formatCode>
                <c:ptCount val="17"/>
                <c:pt idx="0">
                  <c:v>50</c:v>
                </c:pt>
                <c:pt idx="1">
                  <c:v>50</c:v>
                </c:pt>
                <c:pt idx="2">
                  <c:v>48.453608247422679</c:v>
                </c:pt>
                <c:pt idx="3">
                  <c:v>46.875</c:v>
                </c:pt>
                <c:pt idx="4">
                  <c:v>41.935483870967744</c:v>
                </c:pt>
                <c:pt idx="5">
                  <c:v>40.625</c:v>
                </c:pt>
                <c:pt idx="6">
                  <c:v>32.432432432432435</c:v>
                </c:pt>
                <c:pt idx="7">
                  <c:v>25</c:v>
                </c:pt>
                <c:pt idx="8">
                  <c:v>22.857142857142858</c:v>
                </c:pt>
                <c:pt idx="9">
                  <c:v>22.222222222222221</c:v>
                </c:pt>
                <c:pt idx="10">
                  <c:v>20</c:v>
                </c:pt>
                <c:pt idx="11">
                  <c:v>19.148936170212767</c:v>
                </c:pt>
                <c:pt idx="12">
                  <c:v>10</c:v>
                </c:pt>
                <c:pt idx="13">
                  <c:v>4.5454545454545459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7289600"/>
        <c:axId val="127291392"/>
      </c:barChart>
      <c:lineChart>
        <c:grouping val="standard"/>
        <c:varyColors val="0"/>
        <c:ser>
          <c:idx val="1"/>
          <c:order val="1"/>
          <c:tx>
            <c:strRef>
              <c:f>Arkusz1!$C$1</c:f>
              <c:strCache>
                <c:ptCount val="1"/>
                <c:pt idx="0">
                  <c:v>ŚREDNIA</c:v>
                </c:pt>
              </c:strCache>
            </c:strRef>
          </c:tx>
          <c:marker>
            <c:symbol val="none"/>
          </c:marker>
          <c:dLbls>
            <c:dLbl>
              <c:idx val="16"/>
              <c:layout>
                <c:manualLayout>
                  <c:x val="-3.9355131339860308E-2"/>
                  <c:y val="-5.5695565989743831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37,9</a:t>
                    </a:r>
                    <a:r>
                      <a:rPr lang="pl-PL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0%</a:t>
                    </a:r>
                    <a:endParaRPr lang="en-US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1.8948766941414223E-2"/>
                  <c:y val="-4.3488318649526007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C00000"/>
                        </a:solidFill>
                      </a:defRPr>
                    </a:pPr>
                    <a:r>
                      <a:rPr lang="en-US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37,9</a:t>
                    </a:r>
                    <a:r>
                      <a:rPr lang="pl-PL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0%</a:t>
                    </a:r>
                    <a:endParaRPr lang="en-US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Arkusz1!$A$2:$A$18</c:f>
              <c:strCache>
                <c:ptCount val="17"/>
                <c:pt idx="0">
                  <c:v>KUL WZ W TOMASZOWIE LUB.</c:v>
                </c:pt>
                <c:pt idx="1">
                  <c:v>PWSNSK I M W WARSZAWIE</c:v>
                </c:pt>
                <c:pt idx="2">
                  <c:v>UNIWERSYTET OPOLSKI</c:v>
                </c:pt>
                <c:pt idx="3">
                  <c:v>WS PRAWA IM. CHODKOWSKIEJ WE WROCŁAWIU</c:v>
                </c:pt>
                <c:pt idx="4">
                  <c:v>WS EKONOMII, PRAWA I NAUK MEDYCZNYCH W KIELCACH</c:v>
                </c:pt>
                <c:pt idx="5">
                  <c:v>KUL WZ W STALOWEJ WOLI</c:v>
                </c:pt>
                <c:pt idx="6">
                  <c:v>WS PRAWA I ADMINISTRACJI W PRZEMYŚLU</c:v>
                </c:pt>
                <c:pt idx="7">
                  <c:v>WYŻSZA SZKOŁA BANKOWA W GDAŃSKU</c:v>
                </c:pt>
                <c:pt idx="8">
                  <c:v>EUROPEJSKA WS PRAWA I ADMINISTRACJI</c:v>
                </c:pt>
                <c:pt idx="9">
                  <c:v>WS UMIEJĘTNOŚCI SPOŁECZNYCH</c:v>
                </c:pt>
                <c:pt idx="10">
                  <c:v>WS PEDAGOGIKI I ADMINISTARCJI W POZNANIU</c:v>
                </c:pt>
                <c:pt idx="11">
                  <c:v>SWPS </c:v>
                </c:pt>
                <c:pt idx="12">
                  <c:v>WS FINANSÓW I PRAWA W BIELSKU-BIAŁEJ</c:v>
                </c:pt>
                <c:pt idx="13">
                  <c:v>WS ADMINISTRACJI I BIZNESU W GDYNI</c:v>
                </c:pt>
                <c:pt idx="14">
                  <c:v>WS FINANSÓW I ZARZĄDZANIA W WARSZAWIE</c:v>
                </c:pt>
                <c:pt idx="15">
                  <c:v>WS HUMANITAS W SOSNOWCU</c:v>
                </c:pt>
                <c:pt idx="16">
                  <c:v>WS MENEDŻERSKA W WARSZAWIE</c:v>
                </c:pt>
              </c:strCache>
            </c:strRef>
          </c:cat>
          <c:val>
            <c:numRef>
              <c:f>Arkusz1!$C$2:$C$18</c:f>
              <c:numCache>
                <c:formatCode>General</c:formatCode>
                <c:ptCount val="17"/>
                <c:pt idx="0">
                  <c:v>37.9</c:v>
                </c:pt>
                <c:pt idx="1">
                  <c:v>37.9</c:v>
                </c:pt>
                <c:pt idx="2">
                  <c:v>37.9</c:v>
                </c:pt>
                <c:pt idx="3">
                  <c:v>37.9</c:v>
                </c:pt>
                <c:pt idx="4">
                  <c:v>37.9</c:v>
                </c:pt>
                <c:pt idx="5">
                  <c:v>37.9</c:v>
                </c:pt>
                <c:pt idx="6">
                  <c:v>37.9</c:v>
                </c:pt>
                <c:pt idx="7">
                  <c:v>37.9</c:v>
                </c:pt>
                <c:pt idx="8">
                  <c:v>37.9</c:v>
                </c:pt>
                <c:pt idx="9">
                  <c:v>37.9</c:v>
                </c:pt>
                <c:pt idx="10">
                  <c:v>37.9</c:v>
                </c:pt>
                <c:pt idx="11">
                  <c:v>37.9</c:v>
                </c:pt>
                <c:pt idx="12">
                  <c:v>37.9</c:v>
                </c:pt>
                <c:pt idx="13">
                  <c:v>37.9</c:v>
                </c:pt>
                <c:pt idx="14">
                  <c:v>37.9</c:v>
                </c:pt>
                <c:pt idx="15">
                  <c:v>37.9</c:v>
                </c:pt>
                <c:pt idx="16">
                  <c:v>37.9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289600"/>
        <c:axId val="127291392"/>
      </c:lineChart>
      <c:catAx>
        <c:axId val="127289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2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27291392"/>
        <c:crosses val="autoZero"/>
        <c:auto val="1"/>
        <c:lblAlgn val="ctr"/>
        <c:lblOffset val="100"/>
        <c:noMultiLvlLbl val="0"/>
      </c:catAx>
      <c:valAx>
        <c:axId val="127291392"/>
        <c:scaling>
          <c:orientation val="minMax"/>
          <c:max val="10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27289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DANE</c:v>
                </c:pt>
              </c:strCache>
            </c:strRef>
          </c:tx>
          <c:invertIfNegative val="0"/>
          <c:cat>
            <c:strRef>
              <c:f>Arkusz1!$A$2:$A$18</c:f>
              <c:strCache>
                <c:ptCount val="17"/>
                <c:pt idx="0">
                  <c:v>UNIWERSYTET JAGIELLOŃSKI </c:v>
                </c:pt>
                <c:pt idx="1">
                  <c:v>UNIWERSYTET ŁÓDZKI</c:v>
                </c:pt>
                <c:pt idx="2">
                  <c:v>UNIWERSYTET WARSZAWSKI</c:v>
                </c:pt>
                <c:pt idx="3">
                  <c:v>UNIWERSYTET GDAŃSKI</c:v>
                </c:pt>
                <c:pt idx="4">
                  <c:v>UAM W POZNANIU</c:v>
                </c:pt>
                <c:pt idx="5">
                  <c:v>UNIWERSYTET ŚLĄSKI </c:v>
                </c:pt>
                <c:pt idx="6">
                  <c:v>UNIWERSYTET SZCZECIŃSKI</c:v>
                </c:pt>
                <c:pt idx="7">
                  <c:v>UNIWERSYTET W BIAŁYMSTOKU</c:v>
                </c:pt>
                <c:pt idx="8">
                  <c:v>UNIWERSYTET WROCŁAWSKI</c:v>
                </c:pt>
                <c:pt idx="9">
                  <c:v>UMCS</c:v>
                </c:pt>
                <c:pt idx="10">
                  <c:v>UNIWERSYTET WARMIŃSKO - MAZURSKI</c:v>
                </c:pt>
                <c:pt idx="11">
                  <c:v>UKSW </c:v>
                </c:pt>
                <c:pt idx="12">
                  <c:v>UMK</c:v>
                </c:pt>
                <c:pt idx="13">
                  <c:v>KUL</c:v>
                </c:pt>
                <c:pt idx="14">
                  <c:v>UNIWERSYTET RZESZOWSKI</c:v>
                </c:pt>
                <c:pt idx="15">
                  <c:v>KRAKOWSKA AKADEMIA</c:v>
                </c:pt>
                <c:pt idx="16">
                  <c:v>UCZELNIA ŁAZARSKIEGO </c:v>
                </c:pt>
              </c:strCache>
            </c:strRef>
          </c:cat>
          <c:val>
            <c:numRef>
              <c:f>Arkusz1!$B$2:$B$18</c:f>
              <c:numCache>
                <c:formatCode>General</c:formatCode>
                <c:ptCount val="17"/>
                <c:pt idx="0">
                  <c:v>63.17</c:v>
                </c:pt>
                <c:pt idx="1">
                  <c:v>51.65</c:v>
                </c:pt>
                <c:pt idx="2">
                  <c:v>44.41</c:v>
                </c:pt>
                <c:pt idx="3">
                  <c:v>41.92</c:v>
                </c:pt>
                <c:pt idx="4">
                  <c:v>41.88</c:v>
                </c:pt>
                <c:pt idx="5">
                  <c:v>41</c:v>
                </c:pt>
                <c:pt idx="6">
                  <c:v>39.369999999999997</c:v>
                </c:pt>
                <c:pt idx="7">
                  <c:v>38.03</c:v>
                </c:pt>
                <c:pt idx="8">
                  <c:v>37.83</c:v>
                </c:pt>
                <c:pt idx="9">
                  <c:v>36.97</c:v>
                </c:pt>
                <c:pt idx="10">
                  <c:v>36.86</c:v>
                </c:pt>
                <c:pt idx="11">
                  <c:v>36.409999999999997</c:v>
                </c:pt>
                <c:pt idx="12">
                  <c:v>33.94</c:v>
                </c:pt>
                <c:pt idx="13">
                  <c:v>32.89</c:v>
                </c:pt>
                <c:pt idx="14">
                  <c:v>32.17</c:v>
                </c:pt>
                <c:pt idx="15">
                  <c:v>21.78</c:v>
                </c:pt>
                <c:pt idx="16">
                  <c:v>18.04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476864"/>
        <c:axId val="129482752"/>
      </c:barChart>
      <c:lineChart>
        <c:grouping val="standard"/>
        <c:varyColors val="0"/>
        <c:ser>
          <c:idx val="1"/>
          <c:order val="1"/>
          <c:tx>
            <c:strRef>
              <c:f>Arkusz1!$C$1</c:f>
              <c:strCache>
                <c:ptCount val="1"/>
                <c:pt idx="0">
                  <c:v>%</c:v>
                </c:pt>
              </c:strCache>
            </c:strRef>
          </c:tx>
          <c:marker>
            <c:symbol val="none"/>
          </c:marker>
          <c:dLbls>
            <c:dLbl>
              <c:idx val="16"/>
              <c:layout>
                <c:manualLayout>
                  <c:x val="-2.9320987654320986E-2"/>
                  <c:y val="-6.0331825037707391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37,9</a:t>
                    </a:r>
                    <a:r>
                      <a:rPr lang="pl-PL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0%</a:t>
                    </a:r>
                    <a:endParaRPr lang="en-US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Arkusz1!$A$2:$A$18</c:f>
              <c:strCache>
                <c:ptCount val="17"/>
                <c:pt idx="0">
                  <c:v>UNIWERSYTET JAGIELLOŃSKI </c:v>
                </c:pt>
                <c:pt idx="1">
                  <c:v>UNIWERSYTET ŁÓDZKI</c:v>
                </c:pt>
                <c:pt idx="2">
                  <c:v>UNIWERSYTET WARSZAWSKI</c:v>
                </c:pt>
                <c:pt idx="3">
                  <c:v>UNIWERSYTET GDAŃSKI</c:v>
                </c:pt>
                <c:pt idx="4">
                  <c:v>UAM W POZNANIU</c:v>
                </c:pt>
                <c:pt idx="5">
                  <c:v>UNIWERSYTET ŚLĄSKI </c:v>
                </c:pt>
                <c:pt idx="6">
                  <c:v>UNIWERSYTET SZCZECIŃSKI</c:v>
                </c:pt>
                <c:pt idx="7">
                  <c:v>UNIWERSYTET W BIAŁYMSTOKU</c:v>
                </c:pt>
                <c:pt idx="8">
                  <c:v>UNIWERSYTET WROCŁAWSKI</c:v>
                </c:pt>
                <c:pt idx="9">
                  <c:v>UMCS</c:v>
                </c:pt>
                <c:pt idx="10">
                  <c:v>UNIWERSYTET WARMIŃSKO - MAZURSKI</c:v>
                </c:pt>
                <c:pt idx="11">
                  <c:v>UKSW </c:v>
                </c:pt>
                <c:pt idx="12">
                  <c:v>UMK</c:v>
                </c:pt>
                <c:pt idx="13">
                  <c:v>KUL</c:v>
                </c:pt>
                <c:pt idx="14">
                  <c:v>UNIWERSYTET RZESZOWSKI</c:v>
                </c:pt>
                <c:pt idx="15">
                  <c:v>KRAKOWSKA AKADEMIA</c:v>
                </c:pt>
                <c:pt idx="16">
                  <c:v>UCZELNIA ŁAZARSKIEGO </c:v>
                </c:pt>
              </c:strCache>
            </c:strRef>
          </c:cat>
          <c:val>
            <c:numRef>
              <c:f>Arkusz1!$C$2:$C$18</c:f>
              <c:numCache>
                <c:formatCode>General</c:formatCode>
                <c:ptCount val="17"/>
                <c:pt idx="0">
                  <c:v>37.9</c:v>
                </c:pt>
                <c:pt idx="1">
                  <c:v>37.9</c:v>
                </c:pt>
                <c:pt idx="2">
                  <c:v>37.9</c:v>
                </c:pt>
                <c:pt idx="3">
                  <c:v>37.9</c:v>
                </c:pt>
                <c:pt idx="4">
                  <c:v>37.9</c:v>
                </c:pt>
                <c:pt idx="5">
                  <c:v>37.9</c:v>
                </c:pt>
                <c:pt idx="6">
                  <c:v>37.9</c:v>
                </c:pt>
                <c:pt idx="7">
                  <c:v>37.9</c:v>
                </c:pt>
                <c:pt idx="8">
                  <c:v>37.9</c:v>
                </c:pt>
                <c:pt idx="9">
                  <c:v>37.9</c:v>
                </c:pt>
                <c:pt idx="10">
                  <c:v>37.9</c:v>
                </c:pt>
                <c:pt idx="11">
                  <c:v>37.9</c:v>
                </c:pt>
                <c:pt idx="12">
                  <c:v>37.9</c:v>
                </c:pt>
                <c:pt idx="13">
                  <c:v>37.9</c:v>
                </c:pt>
                <c:pt idx="14">
                  <c:v>37.9</c:v>
                </c:pt>
                <c:pt idx="15">
                  <c:v>37.9</c:v>
                </c:pt>
                <c:pt idx="16">
                  <c:v>37.9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476864"/>
        <c:axId val="129482752"/>
      </c:lineChart>
      <c:catAx>
        <c:axId val="129476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29482752"/>
        <c:crosses val="autoZero"/>
        <c:auto val="1"/>
        <c:lblAlgn val="ctr"/>
        <c:lblOffset val="100"/>
        <c:noMultiLvlLbl val="0"/>
      </c:catAx>
      <c:valAx>
        <c:axId val="129482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29476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DANE</c:v>
                </c:pt>
              </c:strCache>
            </c:strRef>
          </c:tx>
          <c:invertIfNegative val="0"/>
          <c:cat>
            <c:strRef>
              <c:f>Arkusz1!$A$2:$A$21</c:f>
              <c:strCache>
                <c:ptCount val="20"/>
                <c:pt idx="0">
                  <c:v>WS PRAWA IM. H. CHODKOWSKIEJ WROCŁAW</c:v>
                </c:pt>
                <c:pt idx="1">
                  <c:v>WS EKONOMII, PRAWA I NAUK MEDYCZNYCH W KIELCACH</c:v>
                </c:pt>
                <c:pt idx="2">
                  <c:v>UNIWERSYTET OPOLSKI</c:v>
                </c:pt>
                <c:pt idx="3">
                  <c:v>PRYW. WS NAUK SPOŁECZNYCH, KOM. I MED. WARSZAWA</c:v>
                </c:pt>
                <c:pt idx="4">
                  <c:v>WS PRAWA I ADMINISTRACJI W PRZEMYŚLU</c:v>
                </c:pt>
                <c:pt idx="5">
                  <c:v>KUL WZ W STALOWEJ WOLI</c:v>
                </c:pt>
                <c:pt idx="6">
                  <c:v>WS MENEDŻERSKA W LEGNICY</c:v>
                </c:pt>
                <c:pt idx="7">
                  <c:v>SWPS</c:v>
                </c:pt>
                <c:pt idx="8">
                  <c:v>WS PEDAGOGIKI I ADMINISTARCJI POZNAŃ</c:v>
                </c:pt>
                <c:pt idx="9">
                  <c:v>KUL WZ W TOMASZOWIE LUB.</c:v>
                </c:pt>
                <c:pt idx="10">
                  <c:v>WS MENEDŻERSKA W WARSZAWIE</c:v>
                </c:pt>
                <c:pt idx="11">
                  <c:v>WS FINANSÓW I ZARZĄDZANIA W WARSZAWIE</c:v>
                </c:pt>
                <c:pt idx="12">
                  <c:v>EUROPEJSKA WS PRAWA I ADMINISTRACJI</c:v>
                </c:pt>
                <c:pt idx="13">
                  <c:v>WS BANKOWA W GDAŃSKU</c:v>
                </c:pt>
                <c:pt idx="14">
                  <c:v>AKADEMIA LEONA KOŹMIŃSKIEGO</c:v>
                </c:pt>
                <c:pt idx="15">
                  <c:v>UCZELNIA TECH.- HANDLOWA IM. H. CHODKOWSKIEJ</c:v>
                </c:pt>
                <c:pt idx="16">
                  <c:v>WS UMIEJĘTNOŚCI SPOŁECZNYCH</c:v>
                </c:pt>
                <c:pt idx="17">
                  <c:v>WS FINANSÓW I PRAWA W BIELSKU-BIAŁEJ</c:v>
                </c:pt>
                <c:pt idx="18">
                  <c:v>WS ADM. I BIZNESU W GDYNI</c:v>
                </c:pt>
                <c:pt idx="19">
                  <c:v>WYŻSZA SZKOŁA HUMANITAS W SOSNOWCU</c:v>
                </c:pt>
              </c:strCache>
            </c:strRef>
          </c:cat>
          <c:val>
            <c:numRef>
              <c:f>Arkusz1!$B$2:$B$21</c:f>
              <c:numCache>
                <c:formatCode>General</c:formatCode>
                <c:ptCount val="20"/>
                <c:pt idx="0">
                  <c:v>46.88</c:v>
                </c:pt>
                <c:pt idx="1">
                  <c:v>37.880000000000003</c:v>
                </c:pt>
                <c:pt idx="2">
                  <c:v>32.31</c:v>
                </c:pt>
                <c:pt idx="3">
                  <c:v>31.25</c:v>
                </c:pt>
                <c:pt idx="4">
                  <c:v>29.51</c:v>
                </c:pt>
                <c:pt idx="5">
                  <c:v>27.16</c:v>
                </c:pt>
                <c:pt idx="6">
                  <c:v>25</c:v>
                </c:pt>
                <c:pt idx="7">
                  <c:v>22.97</c:v>
                </c:pt>
                <c:pt idx="8">
                  <c:v>22.22</c:v>
                </c:pt>
                <c:pt idx="9">
                  <c:v>21.74</c:v>
                </c:pt>
                <c:pt idx="10">
                  <c:v>21.74</c:v>
                </c:pt>
                <c:pt idx="11">
                  <c:v>21.43</c:v>
                </c:pt>
                <c:pt idx="12">
                  <c:v>20.41</c:v>
                </c:pt>
                <c:pt idx="13">
                  <c:v>20</c:v>
                </c:pt>
                <c:pt idx="14">
                  <c:v>19</c:v>
                </c:pt>
                <c:pt idx="15">
                  <c:v>17.02</c:v>
                </c:pt>
                <c:pt idx="16">
                  <c:v>15.87</c:v>
                </c:pt>
                <c:pt idx="17">
                  <c:v>15.38</c:v>
                </c:pt>
                <c:pt idx="18">
                  <c:v>14.29</c:v>
                </c:pt>
                <c:pt idx="1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343488"/>
        <c:axId val="129345024"/>
      </c:barChart>
      <c:lineChart>
        <c:grouping val="standard"/>
        <c:varyColors val="0"/>
        <c:ser>
          <c:idx val="1"/>
          <c:order val="1"/>
          <c:tx>
            <c:strRef>
              <c:f>Arkusz1!$C$1</c:f>
              <c:strCache>
                <c:ptCount val="1"/>
                <c:pt idx="0">
                  <c:v>%</c:v>
                </c:pt>
              </c:strCache>
            </c:strRef>
          </c:tx>
          <c:marker>
            <c:symbol val="none"/>
          </c:marker>
          <c:dLbls>
            <c:dLbl>
              <c:idx val="16"/>
              <c:layout>
                <c:manualLayout>
                  <c:x val="-2.9320987654320986E-2"/>
                  <c:y val="-6.0331825037707391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37,9</a:t>
                    </a:r>
                    <a:r>
                      <a:rPr lang="pl-PL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0%</a:t>
                    </a:r>
                    <a:endParaRPr lang="en-US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Arkusz1!$A$2:$A$21</c:f>
              <c:strCache>
                <c:ptCount val="20"/>
                <c:pt idx="0">
                  <c:v>WS PRAWA IM. H. CHODKOWSKIEJ WROCŁAW</c:v>
                </c:pt>
                <c:pt idx="1">
                  <c:v>WS EKONOMII, PRAWA I NAUK MEDYCZNYCH W KIELCACH</c:v>
                </c:pt>
                <c:pt idx="2">
                  <c:v>UNIWERSYTET OPOLSKI</c:v>
                </c:pt>
                <c:pt idx="3">
                  <c:v>PRYW. WS NAUK SPOŁECZNYCH, KOM. I MED. WARSZAWA</c:v>
                </c:pt>
                <c:pt idx="4">
                  <c:v>WS PRAWA I ADMINISTRACJI W PRZEMYŚLU</c:v>
                </c:pt>
                <c:pt idx="5">
                  <c:v>KUL WZ W STALOWEJ WOLI</c:v>
                </c:pt>
                <c:pt idx="6">
                  <c:v>WS MENEDŻERSKA W LEGNICY</c:v>
                </c:pt>
                <c:pt idx="7">
                  <c:v>SWPS</c:v>
                </c:pt>
                <c:pt idx="8">
                  <c:v>WS PEDAGOGIKI I ADMINISTARCJI POZNAŃ</c:v>
                </c:pt>
                <c:pt idx="9">
                  <c:v>KUL WZ W TOMASZOWIE LUB.</c:v>
                </c:pt>
                <c:pt idx="10">
                  <c:v>WS MENEDŻERSKA W WARSZAWIE</c:v>
                </c:pt>
                <c:pt idx="11">
                  <c:v>WS FINANSÓW I ZARZĄDZANIA W WARSZAWIE</c:v>
                </c:pt>
                <c:pt idx="12">
                  <c:v>EUROPEJSKA WS PRAWA I ADMINISTRACJI</c:v>
                </c:pt>
                <c:pt idx="13">
                  <c:v>WS BANKOWA W GDAŃSKU</c:v>
                </c:pt>
                <c:pt idx="14">
                  <c:v>AKADEMIA LEONA KOŹMIŃSKIEGO</c:v>
                </c:pt>
                <c:pt idx="15">
                  <c:v>UCZELNIA TECH.- HANDLOWA IM. H. CHODKOWSKIEJ</c:v>
                </c:pt>
                <c:pt idx="16">
                  <c:v>WS UMIEJĘTNOŚCI SPOŁECZNYCH</c:v>
                </c:pt>
                <c:pt idx="17">
                  <c:v>WS FINANSÓW I PRAWA W BIELSKU-BIAŁEJ</c:v>
                </c:pt>
                <c:pt idx="18">
                  <c:v>WS ADM. I BIZNESU W GDYNI</c:v>
                </c:pt>
                <c:pt idx="19">
                  <c:v>WYŻSZA SZKOŁA HUMANITAS W SOSNOWCU</c:v>
                </c:pt>
              </c:strCache>
            </c:strRef>
          </c:cat>
          <c:val>
            <c:numRef>
              <c:f>Arkusz1!$C$2:$C$21</c:f>
              <c:numCache>
                <c:formatCode>General</c:formatCode>
                <c:ptCount val="20"/>
                <c:pt idx="0">
                  <c:v>37.9</c:v>
                </c:pt>
                <c:pt idx="1">
                  <c:v>37.9</c:v>
                </c:pt>
                <c:pt idx="2">
                  <c:v>37.9</c:v>
                </c:pt>
                <c:pt idx="3">
                  <c:v>37.9</c:v>
                </c:pt>
                <c:pt idx="4">
                  <c:v>37.9</c:v>
                </c:pt>
                <c:pt idx="5">
                  <c:v>37.9</c:v>
                </c:pt>
                <c:pt idx="6">
                  <c:v>37.9</c:v>
                </c:pt>
                <c:pt idx="7">
                  <c:v>37.9</c:v>
                </c:pt>
                <c:pt idx="8">
                  <c:v>37.9</c:v>
                </c:pt>
                <c:pt idx="9">
                  <c:v>37.9</c:v>
                </c:pt>
                <c:pt idx="10">
                  <c:v>37.9</c:v>
                </c:pt>
                <c:pt idx="11">
                  <c:v>37.9</c:v>
                </c:pt>
                <c:pt idx="12">
                  <c:v>37.9</c:v>
                </c:pt>
                <c:pt idx="13">
                  <c:v>37.9</c:v>
                </c:pt>
                <c:pt idx="14">
                  <c:v>37.9</c:v>
                </c:pt>
                <c:pt idx="15">
                  <c:v>37.9</c:v>
                </c:pt>
                <c:pt idx="16">
                  <c:v>37.9</c:v>
                </c:pt>
                <c:pt idx="17">
                  <c:v>37.9</c:v>
                </c:pt>
                <c:pt idx="18">
                  <c:v>37.9</c:v>
                </c:pt>
                <c:pt idx="19">
                  <c:v>37.9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343488"/>
        <c:axId val="129345024"/>
      </c:lineChart>
      <c:catAx>
        <c:axId val="12934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29345024"/>
        <c:crosses val="autoZero"/>
        <c:auto val="1"/>
        <c:lblAlgn val="ctr"/>
        <c:lblOffset val="100"/>
        <c:noMultiLvlLbl val="0"/>
      </c:catAx>
      <c:valAx>
        <c:axId val="129345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29343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832399832719578E-4"/>
          <c:y val="0.13128780956621691"/>
          <c:w val="0.54883037189416228"/>
          <c:h val="0.76808930537687925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4.9630777248779047E-2"/>
                  <c:y val="-0.15262482399729749"/>
                </c:manualLayout>
              </c:layout>
              <c:tx>
                <c:rich>
                  <a:bodyPr/>
                  <a:lstStyle/>
                  <a:p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UNIWERSYTET JAGIELLOŃSKI </a:t>
                    </a:r>
                  </a:p>
                  <a:p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W KRAKOWIE</a:t>
                    </a:r>
                  </a:p>
                  <a:p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266 OSÓB</a:t>
                    </a:r>
                    <a:r>
                      <a:rPr lang="pl-PL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pl-PL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– 56,8%</a:t>
                    </a:r>
                    <a:endParaRPr lang="pl-PL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5994925586407291"/>
                  <c:y val="-6.0660522103201664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KRAKOWSKA AKADEMIA </a:t>
                    </a:r>
                  </a:p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IM. A. FRYCZA MODRZEWSKIEGO 100 OSÓB – 21,3%</a:t>
                    </a:r>
                    <a:endParaRPr lang="pl-PL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Arkusz1!$A$2:$A$21</c:f>
              <c:strCache>
                <c:ptCount val="20"/>
                <c:pt idx="0">
                  <c:v>Uniwersytet Jagielloński w Krakowie</c:v>
                </c:pt>
                <c:pt idx="1">
                  <c:v>Krakowska Akademia im. A. Frycza-Modrzewskiego</c:v>
                </c:pt>
                <c:pt idx="2">
                  <c:v>Uniwersytet Śląski w Katowicach</c:v>
                </c:pt>
                <c:pt idx="3">
                  <c:v>Uniwersytet Rzeszowski</c:v>
                </c:pt>
                <c:pt idx="4">
                  <c:v>Katolicki Uniwersytet Lubelski</c:v>
                </c:pt>
                <c:pt idx="5">
                  <c:v>Uniwersytet Marii Curie-Skłodowskiej w Lublinie </c:v>
                </c:pt>
                <c:pt idx="6">
                  <c:v>Uniwersytet Wrocławski</c:v>
                </c:pt>
                <c:pt idx="7">
                  <c:v>KUL Wydz. Zam. Nauk Prawnych i Ekonomicznych w Tomaszowie Lub.</c:v>
                </c:pt>
                <c:pt idx="8">
                  <c:v>KUL Wydz. Zam. Prawa i Nauk o Gospodarce w Stalowej Woli</c:v>
                </c:pt>
                <c:pt idx="9">
                  <c:v>Uniwersytet Kard. S. Wyszyńskiego w Warszawie</c:v>
                </c:pt>
                <c:pt idx="10">
                  <c:v>Europejska Wyższa Szkoła Prawa i Administracji</c:v>
                </c:pt>
                <c:pt idx="11">
                  <c:v>Uniwersytet Łódzki</c:v>
                </c:pt>
                <c:pt idx="12">
                  <c:v>Uniwersytet Opolski</c:v>
                </c:pt>
                <c:pt idx="13">
                  <c:v>Uniwersytet Gdański</c:v>
                </c:pt>
                <c:pt idx="14">
                  <c:v>Uniwersytet Szczeciński</c:v>
                </c:pt>
                <c:pt idx="15">
                  <c:v>Uniwersytet im. A. Mickiewicza w Poznaniu</c:v>
                </c:pt>
                <c:pt idx="16">
                  <c:v>Uniwersytet w Białymstoku</c:v>
                </c:pt>
                <c:pt idx="17">
                  <c:v>Uniwersytet Warszawski</c:v>
                </c:pt>
                <c:pt idx="18">
                  <c:v>Wyższa Szkoła Menedżerska w Warszawie</c:v>
                </c:pt>
                <c:pt idx="19">
                  <c:v>Wyższa Szkoła Prawa i Administracji w Przemyślu</c:v>
                </c:pt>
              </c:strCache>
            </c:strRef>
          </c:cat>
          <c:val>
            <c:numRef>
              <c:f>Arkusz1!$B$2:$B$21</c:f>
              <c:numCache>
                <c:formatCode>General</c:formatCode>
                <c:ptCount val="20"/>
                <c:pt idx="0">
                  <c:v>266</c:v>
                </c:pt>
                <c:pt idx="1">
                  <c:v>100</c:v>
                </c:pt>
                <c:pt idx="2">
                  <c:v>22</c:v>
                </c:pt>
                <c:pt idx="3">
                  <c:v>18</c:v>
                </c:pt>
                <c:pt idx="4">
                  <c:v>17</c:v>
                </c:pt>
                <c:pt idx="5">
                  <c:v>15</c:v>
                </c:pt>
                <c:pt idx="6">
                  <c:v>6</c:v>
                </c:pt>
                <c:pt idx="7">
                  <c:v>4</c:v>
                </c:pt>
                <c:pt idx="8">
                  <c:v>4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982114905028617E-3"/>
          <c:y val="0.11740574129838517"/>
          <c:w val="0.58231842803374145"/>
          <c:h val="0.87761484892235619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5"/>
          <c:dLbls>
            <c:dLbl>
              <c:idx val="6"/>
              <c:layout>
                <c:manualLayout>
                  <c:x val="0.10626958341575417"/>
                  <c:y val="-0.26461670979327845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UNIWERSYTET ŁÓDZKI</a:t>
                    </a:r>
                    <a:endParaRPr lang="pl-PL" sz="1400" baseline="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150</a:t>
                    </a:r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 – 82,4%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4614171144488915E-2"/>
                  <c:y val="0.10813967875426436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200" dirty="0" smtClean="0"/>
                      <a:t>UNIWERSYTET M. KOPERNIKA W TORUNIU</a:t>
                    </a:r>
                    <a:r>
                      <a:rPr lang="pl-PL" sz="1200" baseline="0" dirty="0" smtClean="0"/>
                      <a:t> </a:t>
                    </a:r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200" dirty="0" smtClean="0"/>
                      <a:t>6 OSÓB – 3,3%</a:t>
                    </a:r>
                    <a:endParaRPr lang="pl-PL" sz="12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3351858826887347"/>
                  <c:y val="-5.9183065518755601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200" dirty="0" smtClean="0"/>
                      <a:t> </a:t>
                    </a:r>
                    <a:r>
                      <a:rPr lang="en-US" sz="1200" dirty="0" smtClean="0"/>
                      <a:t>UNIWERSYTET WROCŁAWSKI</a:t>
                    </a:r>
                    <a:r>
                      <a:rPr lang="pl-PL" sz="1200" baseline="0" dirty="0" smtClean="0"/>
                      <a:t> </a:t>
                    </a:r>
                    <a:r>
                      <a:rPr lang="en-US" sz="1200" dirty="0" smtClean="0"/>
                      <a:t> </a:t>
                    </a:r>
                    <a:endParaRPr lang="pl-PL" sz="1200" dirty="0" smtClean="0"/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200" dirty="0" smtClean="0"/>
                      <a:t>5</a:t>
                    </a:r>
                    <a:r>
                      <a:rPr lang="pl-PL" sz="1200" dirty="0" smtClean="0"/>
                      <a:t> OSÓB – 2,7%</a:t>
                    </a:r>
                    <a:endParaRPr lang="en-US" sz="12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7.1349005485388708E-2"/>
                  <c:y val="-0.10271558690930112"/>
                </c:manualLayout>
              </c:layout>
              <c:tx>
                <c:rich>
                  <a:bodyPr/>
                  <a:lstStyle/>
                  <a:p>
                    <a:r>
                      <a:rPr lang="pl-PL" sz="1200" dirty="0" smtClean="0"/>
                      <a:t>UNIWERSYTET KARD. S. WYSZYŃSKIEGO W WARSZAWIE </a:t>
                    </a:r>
                  </a:p>
                  <a:p>
                    <a:r>
                      <a:rPr lang="pl-PL" sz="1200" dirty="0" smtClean="0"/>
                      <a:t>4 OSOBY – 2,2%</a:t>
                    </a:r>
                    <a:endParaRPr lang="pl-PL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2870105670282346E-3"/>
                  <c:y val="-1.0687192312435267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200" dirty="0" smtClean="0"/>
                      <a:t>KUL W STALOWEJ WOLI</a:t>
                    </a:r>
                    <a:r>
                      <a:rPr lang="pl-PL" sz="1200" baseline="0" dirty="0" smtClean="0"/>
                      <a:t> –</a:t>
                    </a:r>
                    <a:r>
                      <a:rPr lang="pl-PL" sz="1200" dirty="0" smtClean="0"/>
                      <a:t> 3 OSOBY – 1,6%</a:t>
                    </a:r>
                    <a:endParaRPr lang="pl-PL" sz="12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Arkusz1!$A$2:$A$18</c:f>
              <c:strCache>
                <c:ptCount val="17"/>
                <c:pt idx="0">
                  <c:v>Europejska Wyższa Szkoła Prawa i Administracji</c:v>
                </c:pt>
                <c:pt idx="1">
                  <c:v>Katolicki Uniwersytet Lubelski</c:v>
                </c:pt>
                <c:pt idx="2">
                  <c:v>SWPS Uniwersytet Humanistycznospołeczny z siedzibą w Warszawie</c:v>
                </c:pt>
                <c:pt idx="3">
                  <c:v>Uczelnia Łazarskiego </c:v>
                </c:pt>
                <c:pt idx="4">
                  <c:v>Uczelnia Techniczno - Handlowa im. H. Chodkowskiej</c:v>
                </c:pt>
                <c:pt idx="5">
                  <c:v>Uniwersytet Jagielloński w Krakowie</c:v>
                </c:pt>
                <c:pt idx="6">
                  <c:v>Uniwersytet Łódzki</c:v>
                </c:pt>
                <c:pt idx="7">
                  <c:v>Uniwersytet M. Kopernika w Toruniu</c:v>
                </c:pt>
                <c:pt idx="8">
                  <c:v>Uniwersytet Wrocławski</c:v>
                </c:pt>
                <c:pt idx="9">
                  <c:v>Uniwersytet Kard. S. Wyszyńskiego w Warszawie</c:v>
                </c:pt>
                <c:pt idx="10">
                  <c:v>KUL Wydz. Zam. Prawa i Nauk o Gospodarce w Stalowej Woli</c:v>
                </c:pt>
                <c:pt idx="11">
                  <c:v>Uniwersytet Marii Curie-Skłodowskiej w Lublinie </c:v>
                </c:pt>
                <c:pt idx="12">
                  <c:v>Krakowska Akademia im. A. Frycza-Modrzewskiego</c:v>
                </c:pt>
                <c:pt idx="13">
                  <c:v>Uniwersytet Opolski</c:v>
                </c:pt>
                <c:pt idx="14">
                  <c:v>Uniwersytet Śląski w Katowicach</c:v>
                </c:pt>
                <c:pt idx="15">
                  <c:v>Uniwersytet Warszawski</c:v>
                </c:pt>
                <c:pt idx="16">
                  <c:v>Wyższa Szkoła Pedagogiki i Administarcji im. Mieszka I w Poznaniu</c:v>
                </c:pt>
              </c:strCache>
            </c:strRef>
          </c:cat>
          <c:val>
            <c:numRef>
              <c:f>Arkusz1!$B$2:$B$18</c:f>
              <c:numCache>
                <c:formatCode>General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150</c:v>
                </c:pt>
                <c:pt idx="7">
                  <c:v>6</c:v>
                </c:pt>
                <c:pt idx="8">
                  <c:v>5</c:v>
                </c:pt>
                <c:pt idx="9">
                  <c:v>4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</cdr:x>
      <cdr:y>0.07813</cdr:y>
    </cdr:from>
    <cdr:to>
      <cdr:x>0.36749</cdr:x>
      <cdr:y>0.125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304256" y="360040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0.07</cdr:x>
      <cdr:y>0.95313</cdr:y>
    </cdr:from>
    <cdr:to>
      <cdr:x>0.97999</cdr:x>
      <cdr:y>1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576064" y="4598410"/>
          <a:ext cx="7488862" cy="2261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2001   2002   2003   2004   2005   2006   2007   2008   2009   2010   2011   2012   2013   2014   2015</a:t>
          </a:r>
          <a:endParaRPr lang="pl-PL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0.61097</cdr:x>
      <cdr:y>0.51582</cdr:y>
    </cdr:from>
    <cdr:to>
      <cdr:x>0.96097</cdr:x>
      <cdr:y>0.86952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5153744" y="2520280"/>
          <a:ext cx="2952328" cy="1728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0.71801</cdr:x>
      <cdr:y>0.14738</cdr:y>
    </cdr:from>
    <cdr:to>
      <cdr:x>0.99171</cdr:x>
      <cdr:y>0.84004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6233864" y="720080"/>
          <a:ext cx="2376264" cy="3384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0.75119</cdr:x>
      <cdr:y>0.16211</cdr:y>
    </cdr:from>
    <cdr:to>
      <cdr:x>0.93365</cdr:x>
      <cdr:y>0.84004</cdr:y>
    </cdr:to>
    <cdr:sp macro="" textlink="">
      <cdr:nvSpPr>
        <cdr:cNvPr id="6" name="pole tekstowe 5"/>
        <cdr:cNvSpPr txBox="1"/>
      </cdr:nvSpPr>
      <cdr:spPr>
        <a:xfrm xmlns:a="http://schemas.openxmlformats.org/drawingml/2006/main">
          <a:off x="6521896" y="792088"/>
          <a:ext cx="1584176" cy="3312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0.70142</cdr:x>
      <cdr:y>0.1179</cdr:y>
    </cdr:from>
    <cdr:to>
      <cdr:x>1</cdr:x>
      <cdr:y>0.69267</cdr:y>
    </cdr:to>
    <cdr:sp macro="" textlink="">
      <cdr:nvSpPr>
        <cdr:cNvPr id="7" name="pole tekstowe 6"/>
        <cdr:cNvSpPr txBox="1"/>
      </cdr:nvSpPr>
      <cdr:spPr>
        <a:xfrm xmlns:a="http://schemas.openxmlformats.org/drawingml/2006/main">
          <a:off x="6521896" y="576064"/>
          <a:ext cx="2592288" cy="2808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0.71801</cdr:x>
      <cdr:y>0.20633</cdr:y>
    </cdr:from>
    <cdr:to>
      <cdr:x>0.98341</cdr:x>
      <cdr:y>0.81057</cdr:y>
    </cdr:to>
    <cdr:sp macro="" textlink="">
      <cdr:nvSpPr>
        <cdr:cNvPr id="9" name="pole tekstowe 8"/>
        <cdr:cNvSpPr txBox="1"/>
      </cdr:nvSpPr>
      <cdr:spPr>
        <a:xfrm xmlns:a="http://schemas.openxmlformats.org/drawingml/2006/main">
          <a:off x="6233864" y="1008112"/>
          <a:ext cx="2304256" cy="29523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0.65215</cdr:x>
      <cdr:y>0.0282</cdr:y>
    </cdr:from>
    <cdr:to>
      <cdr:x>0.98419</cdr:x>
      <cdr:y>0.98695</cdr:y>
    </cdr:to>
    <cdr:sp macro="" textlink="">
      <cdr:nvSpPr>
        <cdr:cNvPr id="11" name="pole tekstowe 10"/>
        <cdr:cNvSpPr txBox="1"/>
      </cdr:nvSpPr>
      <cdr:spPr>
        <a:xfrm xmlns:a="http://schemas.openxmlformats.org/drawingml/2006/main">
          <a:off x="5940152" y="144016"/>
          <a:ext cx="3024336" cy="48965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0.75119</cdr:x>
      <cdr:y>0.10316</cdr:y>
    </cdr:from>
    <cdr:to>
      <cdr:x>0.93365</cdr:x>
      <cdr:y>0.88426</cdr:y>
    </cdr:to>
    <cdr:sp macro="" textlink="">
      <cdr:nvSpPr>
        <cdr:cNvPr id="12" name="pole tekstowe 11"/>
        <cdr:cNvSpPr txBox="1"/>
      </cdr:nvSpPr>
      <cdr:spPr>
        <a:xfrm xmlns:a="http://schemas.openxmlformats.org/drawingml/2006/main">
          <a:off x="6521896" y="504056"/>
          <a:ext cx="1584176" cy="3816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0.69168</cdr:x>
      <cdr:y>0.13264</cdr:y>
    </cdr:from>
    <cdr:to>
      <cdr:x>0.95853</cdr:x>
      <cdr:y>0.89899</cdr:y>
    </cdr:to>
    <cdr:sp macro="" textlink="">
      <cdr:nvSpPr>
        <cdr:cNvPr id="16" name="pole tekstowe 15"/>
        <cdr:cNvSpPr txBox="1"/>
      </cdr:nvSpPr>
      <cdr:spPr>
        <a:xfrm xmlns:a="http://schemas.openxmlformats.org/drawingml/2006/main">
          <a:off x="6300193" y="677420"/>
          <a:ext cx="2430582" cy="3913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0.62053</cdr:x>
      <cdr:y>0</cdr:y>
    </cdr:from>
    <cdr:to>
      <cdr:x>0.99209</cdr:x>
      <cdr:y>1</cdr:y>
    </cdr:to>
    <cdr:sp macro="" textlink="">
      <cdr:nvSpPr>
        <cdr:cNvPr id="17" name="pole tekstowe 16"/>
        <cdr:cNvSpPr txBox="1"/>
      </cdr:nvSpPr>
      <cdr:spPr>
        <a:xfrm xmlns:a="http://schemas.openxmlformats.org/drawingml/2006/main">
          <a:off x="5652120" y="0"/>
          <a:ext cx="3384376" cy="51072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pl-PL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pl-PL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pl-PL" sz="800" b="1" dirty="0" smtClean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0.73121</cdr:x>
      <cdr:y>0.33838</cdr:y>
    </cdr:from>
    <cdr:to>
      <cdr:x>0.92094</cdr:x>
      <cdr:y>0.88825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6660232" y="1728192"/>
          <a:ext cx="1728192" cy="2808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0.72136</cdr:x>
      <cdr:y>0.18329</cdr:y>
    </cdr:from>
    <cdr:to>
      <cdr:x>0.91109</cdr:x>
      <cdr:y>0.90235</cdr:y>
    </cdr:to>
    <cdr:sp macro="" textlink="">
      <cdr:nvSpPr>
        <cdr:cNvPr id="5" name="pole tekstowe 4"/>
        <cdr:cNvSpPr txBox="1"/>
      </cdr:nvSpPr>
      <cdr:spPr>
        <a:xfrm xmlns:a="http://schemas.openxmlformats.org/drawingml/2006/main">
          <a:off x="6570476" y="936104"/>
          <a:ext cx="1728192" cy="3672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100" dirty="0" smtClean="0"/>
            <a:t>   </a:t>
          </a:r>
          <a:endParaRPr lang="pl-PL" sz="1100" dirty="0"/>
        </a:p>
      </cdr:txBody>
    </cdr:sp>
  </cdr:relSizeAnchor>
  <cdr:relSizeAnchor xmlns:cdr="http://schemas.openxmlformats.org/drawingml/2006/chartDrawing">
    <cdr:from>
      <cdr:x>0.62649</cdr:x>
      <cdr:y>0</cdr:y>
    </cdr:from>
    <cdr:to>
      <cdr:x>1</cdr:x>
      <cdr:y>1</cdr:y>
    </cdr:to>
    <cdr:sp macro="" textlink="">
      <cdr:nvSpPr>
        <cdr:cNvPr id="8" name="pole tekstowe 7"/>
        <cdr:cNvSpPr txBox="1"/>
      </cdr:nvSpPr>
      <cdr:spPr>
        <a:xfrm xmlns:a="http://schemas.openxmlformats.org/drawingml/2006/main">
          <a:off x="5706380" y="0"/>
          <a:ext cx="3402124" cy="51072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KUL – 28 OSÓB – 2,5%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UMK W TORUNIU – 26 OSÓB – 2,4%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W BIAŁYMSTOKU – 24 OS. – 2,2%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ŁÓDZKI – 20 OSÓB – 1,8%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UAM W POZNANIU – 20 OSÓB – 1,8%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EUROPEJSKA WS PRAWA I ADM. – 19 OS. – 1,7%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WROCŁAWSKI – 18 OSÓB – 1,6%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U. WARMIŃSKO - MAZURSKI – 17 OSÓB – 1,5% 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UCZELNIA TECH. - HANDLOWA – 15 OS. –  1,3%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GDAŃSKI -15 OSÓB – 1,3%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WS MENEDŻERSKA W WA-WIE – 8 OS. – 0,7%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SWPS – 7 OSÓB – 0,6% </a:t>
          </a:r>
        </a:p>
        <a:p xmlns:a="http://schemas.openxmlformats.org/drawingml/2006/main">
          <a:pPr>
            <a:spcAft>
              <a:spcPts val="300"/>
            </a:spcAft>
          </a:pP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RZESZOWSKI – 5 OSÓB – 0,4%</a:t>
          </a:r>
        </a:p>
        <a:p xmlns:a="http://schemas.openxmlformats.org/drawingml/2006/main">
          <a:r>
            <a:rPr lang="pl-PL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OSOBY </a:t>
          </a: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0,3%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ŚLĄSKI 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KRAKOWSKA AKADEMIA </a:t>
          </a:r>
        </a:p>
        <a:p xmlns:a="http://schemas.openxmlformats.org/drawingml/2006/main">
          <a:pPr>
            <a:spcAft>
              <a:spcPts val="300"/>
            </a:spcAft>
          </a:pP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WS PRAWA I ADMINISTRACJI W PRZEMYŚLU </a:t>
          </a:r>
        </a:p>
        <a:p xmlns:a="http://schemas.openxmlformats.org/drawingml/2006/main">
          <a:r>
            <a:rPr lang="pl-PL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OSOBY </a:t>
          </a: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0,2%</a:t>
          </a:r>
          <a:endParaRPr lang="pl-PL" u="sng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>
            <a:spcAft>
              <a:spcPts val="300"/>
            </a:spcAft>
          </a:pP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PRYW. WS NAUK SPOŁ., KOMP. I MEDYCZNYCH WS FINANSÓW I ZARZĄDZANIA W WARSZAWIE </a:t>
          </a:r>
        </a:p>
        <a:p xmlns:a="http://schemas.openxmlformats.org/drawingml/2006/main">
          <a:r>
            <a:rPr lang="pl-PL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OSOBY </a:t>
          </a: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0,1%</a:t>
          </a:r>
          <a:endParaRPr lang="pl-PL" u="sng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SZCZECIŃSKI 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KUL WZ W TOMASZOWIE LUB.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KUL WZ W STALOWEJ WOLI </a:t>
          </a:r>
        </a:p>
        <a:p xmlns:a="http://schemas.openxmlformats.org/drawingml/2006/main">
          <a:pPr>
            <a:spcAft>
              <a:spcPts val="300"/>
            </a:spcAft>
          </a:pP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WS ADMINISTRACJI I BIZNESU </a:t>
          </a:r>
        </a:p>
        <a:p xmlns:a="http://schemas.openxmlformats.org/drawingml/2006/main">
          <a:r>
            <a:rPr lang="pl-PL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OSOBA </a:t>
          </a: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0,09%</a:t>
          </a:r>
          <a:endParaRPr lang="pl-PL" u="sng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WS EKONOMII, PRAWA I NAUK MEDYCZNYCH UNIWERSYTET OPOLSKI 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UCZELNIA ZAGRANICZNA 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0.61097</cdr:x>
      <cdr:y>0.51582</cdr:y>
    </cdr:from>
    <cdr:to>
      <cdr:x>0.96097</cdr:x>
      <cdr:y>0.86952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5153744" y="2520280"/>
          <a:ext cx="2952328" cy="1728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0.71801</cdr:x>
      <cdr:y>0.14738</cdr:y>
    </cdr:from>
    <cdr:to>
      <cdr:x>0.99171</cdr:x>
      <cdr:y>0.84004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6233864" y="720080"/>
          <a:ext cx="2376264" cy="3384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0.75119</cdr:x>
      <cdr:y>0.16211</cdr:y>
    </cdr:from>
    <cdr:to>
      <cdr:x>0.93365</cdr:x>
      <cdr:y>0.84004</cdr:y>
    </cdr:to>
    <cdr:sp macro="" textlink="">
      <cdr:nvSpPr>
        <cdr:cNvPr id="6" name="pole tekstowe 5"/>
        <cdr:cNvSpPr txBox="1"/>
      </cdr:nvSpPr>
      <cdr:spPr>
        <a:xfrm xmlns:a="http://schemas.openxmlformats.org/drawingml/2006/main">
          <a:off x="6521896" y="792088"/>
          <a:ext cx="1584176" cy="3312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0.70142</cdr:x>
      <cdr:y>0.1179</cdr:y>
    </cdr:from>
    <cdr:to>
      <cdr:x>1</cdr:x>
      <cdr:y>0.69267</cdr:y>
    </cdr:to>
    <cdr:sp macro="" textlink="">
      <cdr:nvSpPr>
        <cdr:cNvPr id="7" name="pole tekstowe 6"/>
        <cdr:cNvSpPr txBox="1"/>
      </cdr:nvSpPr>
      <cdr:spPr>
        <a:xfrm xmlns:a="http://schemas.openxmlformats.org/drawingml/2006/main">
          <a:off x="6521896" y="576064"/>
          <a:ext cx="2592288" cy="2808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0.71801</cdr:x>
      <cdr:y>0.20633</cdr:y>
    </cdr:from>
    <cdr:to>
      <cdr:x>0.98341</cdr:x>
      <cdr:y>0.81057</cdr:y>
    </cdr:to>
    <cdr:sp macro="" textlink="">
      <cdr:nvSpPr>
        <cdr:cNvPr id="9" name="pole tekstowe 8"/>
        <cdr:cNvSpPr txBox="1"/>
      </cdr:nvSpPr>
      <cdr:spPr>
        <a:xfrm xmlns:a="http://schemas.openxmlformats.org/drawingml/2006/main">
          <a:off x="6233864" y="1008112"/>
          <a:ext cx="2304256" cy="29523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0.7388</cdr:x>
      <cdr:y>0.10316</cdr:y>
    </cdr:from>
    <cdr:to>
      <cdr:x>1</cdr:x>
      <cdr:y>0.85478</cdr:y>
    </cdr:to>
    <cdr:sp macro="" textlink="">
      <cdr:nvSpPr>
        <cdr:cNvPr id="11" name="pole tekstowe 10"/>
        <cdr:cNvSpPr txBox="1"/>
      </cdr:nvSpPr>
      <cdr:spPr>
        <a:xfrm xmlns:a="http://schemas.openxmlformats.org/drawingml/2006/main">
          <a:off x="6521896" y="504056"/>
          <a:ext cx="2267744" cy="3672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0.75119</cdr:x>
      <cdr:y>0.10316</cdr:y>
    </cdr:from>
    <cdr:to>
      <cdr:x>0.93365</cdr:x>
      <cdr:y>0.88426</cdr:y>
    </cdr:to>
    <cdr:sp macro="" textlink="">
      <cdr:nvSpPr>
        <cdr:cNvPr id="12" name="pole tekstowe 11"/>
        <cdr:cNvSpPr txBox="1"/>
      </cdr:nvSpPr>
      <cdr:spPr>
        <a:xfrm xmlns:a="http://schemas.openxmlformats.org/drawingml/2006/main">
          <a:off x="6521896" y="504056"/>
          <a:ext cx="1584176" cy="3816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0.7346</cdr:x>
      <cdr:y>0.13264</cdr:y>
    </cdr:from>
    <cdr:to>
      <cdr:x>0.95853</cdr:x>
      <cdr:y>0.89899</cdr:y>
    </cdr:to>
    <cdr:sp macro="" textlink="">
      <cdr:nvSpPr>
        <cdr:cNvPr id="16" name="pole tekstowe 15"/>
        <cdr:cNvSpPr txBox="1"/>
      </cdr:nvSpPr>
      <cdr:spPr>
        <a:xfrm xmlns:a="http://schemas.openxmlformats.org/drawingml/2006/main">
          <a:off x="6377880" y="648072"/>
          <a:ext cx="1944216" cy="3744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0.62053</cdr:x>
      <cdr:y>0</cdr:y>
    </cdr:from>
    <cdr:to>
      <cdr:x>0.99209</cdr:x>
      <cdr:y>1</cdr:y>
    </cdr:to>
    <cdr:sp macro="" textlink="">
      <cdr:nvSpPr>
        <cdr:cNvPr id="17" name="pole tekstowe 16"/>
        <cdr:cNvSpPr txBox="1"/>
      </cdr:nvSpPr>
      <cdr:spPr>
        <a:xfrm xmlns:a="http://schemas.openxmlformats.org/drawingml/2006/main">
          <a:off x="5652120" y="0"/>
          <a:ext cx="3384376" cy="51072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EWSPIA – 35 OSÓB – 2,7%</a:t>
          </a:r>
        </a:p>
        <a:p xmlns:a="http://schemas.openxmlformats.org/drawingml/2006/main">
          <a:endParaRPr lang="pl-PL" sz="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W BIAŁYMSTOKU </a:t>
          </a:r>
          <a:endParaRPr lang="pl-PL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32 OSOBY – 2,5%</a:t>
          </a:r>
        </a:p>
        <a:p xmlns:a="http://schemas.openxmlformats.org/drawingml/2006/main">
          <a:endParaRPr lang="pl-PL" sz="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ŁÓDZKI – 27 OSÓB – 2,1%</a:t>
          </a:r>
        </a:p>
        <a:p xmlns:a="http://schemas.openxmlformats.org/drawingml/2006/main">
          <a:endParaRPr lang="pl-PL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U. WARMIŃSKO–MAZURSKI – 26 OSÓB – 2%</a:t>
          </a:r>
        </a:p>
        <a:p xmlns:a="http://schemas.openxmlformats.org/drawingml/2006/main">
          <a:endParaRPr lang="pl-PL" sz="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SWPS – 22 OSOBY – 1,7%</a:t>
          </a:r>
        </a:p>
        <a:p xmlns:a="http://schemas.openxmlformats.org/drawingml/2006/main">
          <a:endParaRPr lang="pl-PL" sz="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UAM – 18 OSÓB – 1,4%</a:t>
          </a:r>
        </a:p>
        <a:p xmlns:a="http://schemas.openxmlformats.org/drawingml/2006/main">
          <a:endParaRPr lang="pl-PL" sz="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UCZELNIA TECH.–HANDLOWA – 16 OSÓB – 1,2%</a:t>
          </a:r>
        </a:p>
        <a:p xmlns:a="http://schemas.openxmlformats.org/drawingml/2006/main">
          <a:endParaRPr lang="pl-PL" sz="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WROCŁAWSKI – 15 OSÓB – 1,1%</a:t>
          </a:r>
        </a:p>
        <a:p xmlns:a="http://schemas.openxmlformats.org/drawingml/2006/main">
          <a:endParaRPr lang="pl-PL" sz="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RZESZOWSKI – 11 OSÓB – 0,85%</a:t>
          </a:r>
        </a:p>
        <a:p xmlns:a="http://schemas.openxmlformats.org/drawingml/2006/main">
          <a:endParaRPr lang="pl-PL" sz="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SZCZECIŃSKI – 11 OSÓB – 0,85%</a:t>
          </a:r>
        </a:p>
        <a:p xmlns:a="http://schemas.openxmlformats.org/drawingml/2006/main">
          <a:endParaRPr lang="pl-PL" sz="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ŚLĄSKI – 9 OSÓB – 0,7%</a:t>
          </a:r>
        </a:p>
        <a:p xmlns:a="http://schemas.openxmlformats.org/drawingml/2006/main">
          <a:endParaRPr lang="pl-PL" sz="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050" u="sng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 OSÓB – 0,6%</a:t>
          </a:r>
        </a:p>
        <a:p xmlns:a="http://schemas.openxmlformats.org/drawingml/2006/main">
          <a:r>
            <a:rPr lang="pl-PL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KRAKOWSKA AKADEMIA</a:t>
          </a:r>
        </a:p>
        <a:p xmlns:a="http://schemas.openxmlformats.org/drawingml/2006/main">
          <a:r>
            <a:rPr lang="pl-PL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GDAŃSKI</a:t>
          </a:r>
        </a:p>
        <a:p xmlns:a="http://schemas.openxmlformats.org/drawingml/2006/main">
          <a:r>
            <a:rPr lang="pl-PL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WSM W WARSZAWIE</a:t>
          </a:r>
        </a:p>
        <a:p xmlns:a="http://schemas.openxmlformats.org/drawingml/2006/main">
          <a:endParaRPr lang="pl-PL" sz="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PWSNSKIM – 7 OSÓB – 0,5%</a:t>
          </a:r>
        </a:p>
        <a:p xmlns:a="http://schemas.openxmlformats.org/drawingml/2006/main">
          <a:endParaRPr lang="pl-PL" sz="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050" u="sng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OSÓB – 0,4%</a:t>
          </a:r>
        </a:p>
        <a:p xmlns:a="http://schemas.openxmlformats.org/drawingml/2006/main">
          <a:r>
            <a:rPr lang="pl-PL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KUL WZ W TOMASZOWIE LUB.</a:t>
          </a:r>
        </a:p>
        <a:p xmlns:a="http://schemas.openxmlformats.org/drawingml/2006/main">
          <a:r>
            <a:rPr lang="pl-PL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KUL WZ W STALOWEJ WOLI</a:t>
          </a:r>
        </a:p>
        <a:p xmlns:a="http://schemas.openxmlformats.org/drawingml/2006/main">
          <a:endParaRPr lang="pl-PL" sz="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WSFIZ – 4 OSOBY – 0,3%</a:t>
          </a:r>
        </a:p>
        <a:p xmlns:a="http://schemas.openxmlformats.org/drawingml/2006/main">
          <a:endParaRPr lang="pl-PL" sz="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WSEPINM – 3 OSOBY – 0,2%</a:t>
          </a:r>
        </a:p>
        <a:p xmlns:a="http://schemas.openxmlformats.org/drawingml/2006/main">
          <a:endParaRPr lang="pl-PL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pl-PL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pl-PL" sz="800" b="1" dirty="0" smtClean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0.01001</cdr:x>
      <cdr:y>0</cdr:y>
    </cdr:from>
    <cdr:to>
      <cdr:x>0.325</cdr:x>
      <cdr:y>0.94799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82352" y="0"/>
          <a:ext cx="2592288" cy="4536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0.05376</cdr:x>
      <cdr:y>0.09028</cdr:y>
    </cdr:from>
    <cdr:to>
      <cdr:x>0.26375</cdr:x>
      <cdr:y>0.76742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442392" y="432048"/>
          <a:ext cx="1728192" cy="3240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0.02751</cdr:x>
      <cdr:y>0.09028</cdr:y>
    </cdr:from>
    <cdr:to>
      <cdr:x>0.3425</cdr:x>
      <cdr:y>0.91789</cdr:y>
    </cdr:to>
    <cdr:sp macro="" textlink="">
      <cdr:nvSpPr>
        <cdr:cNvPr id="5" name="pole tekstowe 4"/>
        <cdr:cNvSpPr txBox="1"/>
      </cdr:nvSpPr>
      <cdr:spPr>
        <a:xfrm xmlns:a="http://schemas.openxmlformats.org/drawingml/2006/main">
          <a:off x="226368" y="432048"/>
          <a:ext cx="2592288" cy="39604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POZNAŃ – 3 OSOBY – 0,8%</a:t>
          </a:r>
        </a:p>
        <a:p xmlns:a="http://schemas.openxmlformats.org/drawingml/2006/main">
          <a:endParaRPr lang="pl-PL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OSOBY – 0,5%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BIAŁYSTOK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GDAŃSK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KRAKÓW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PŁOCK</a:t>
          </a:r>
        </a:p>
        <a:p xmlns:a="http://schemas.openxmlformats.org/drawingml/2006/main">
          <a:endParaRPr lang="pl-PL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pl-PL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OSOBA – 0,3%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KIELCE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ŁÓDŹ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SIEDLCE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SZCZECIN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WROCŁAW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0.01001</cdr:x>
      <cdr:y>0</cdr:y>
    </cdr:from>
    <cdr:to>
      <cdr:x>0.325</cdr:x>
      <cdr:y>0.94799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82352" y="0"/>
          <a:ext cx="2592288" cy="4536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0.05376</cdr:x>
      <cdr:y>0.09028</cdr:y>
    </cdr:from>
    <cdr:to>
      <cdr:x>0.26375</cdr:x>
      <cdr:y>0.76742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442392" y="432048"/>
          <a:ext cx="1728192" cy="3240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0.02751</cdr:x>
      <cdr:y>0.09028</cdr:y>
    </cdr:from>
    <cdr:to>
      <cdr:x>0.36875</cdr:x>
      <cdr:y>0.91789</cdr:y>
    </cdr:to>
    <cdr:sp macro="" textlink="">
      <cdr:nvSpPr>
        <cdr:cNvPr id="5" name="pole tekstowe 4"/>
        <cdr:cNvSpPr txBox="1"/>
      </cdr:nvSpPr>
      <cdr:spPr>
        <a:xfrm xmlns:a="http://schemas.openxmlformats.org/drawingml/2006/main">
          <a:off x="226396" y="432025"/>
          <a:ext cx="2808284" cy="39604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WARSZAWA – 10 OSÓB  – 2,7%</a:t>
          </a:r>
        </a:p>
        <a:p xmlns:a="http://schemas.openxmlformats.org/drawingml/2006/main">
          <a:endParaRPr lang="pl-PL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POZNAŃ –  8 OSÓB –2,2%</a:t>
          </a:r>
        </a:p>
        <a:p xmlns:a="http://schemas.openxmlformats.org/drawingml/2006/main">
          <a:endParaRPr lang="pl-PL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OSÓB – 1,6%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KATOWICE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ZIELONA GÓRA</a:t>
          </a:r>
        </a:p>
        <a:p xmlns:a="http://schemas.openxmlformats.org/drawingml/2006/main">
          <a:endParaRPr lang="pl-PL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KRAKÓW – 4 OSOBY – 1,1%</a:t>
          </a:r>
        </a:p>
        <a:p xmlns:a="http://schemas.openxmlformats.org/drawingml/2006/main">
          <a:endParaRPr lang="pl-PL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ŁÓDŹ – 2 OSOBY – 0,5%</a:t>
          </a:r>
          <a:endParaRPr lang="pl-PL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pl-PL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OSOBA – 0,3%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BIELSKO-BIAŁA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KIELCE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0.01001</cdr:x>
      <cdr:y>0</cdr:y>
    </cdr:from>
    <cdr:to>
      <cdr:x>0.40375</cdr:x>
      <cdr:y>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82378" y="0"/>
          <a:ext cx="3240334" cy="4785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OSOBY – 1,1% 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BIELSKO-BIAŁA </a:t>
          </a:r>
          <a:r>
            <a:rPr lang="pl-PL" sz="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KIELCE </a:t>
          </a:r>
        </a:p>
        <a:p xmlns:a="http://schemas.openxmlformats.org/drawingml/2006/main">
          <a:endParaRPr lang="pl-PL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LUBLIN – 3 OSOBY –  0,8%</a:t>
          </a:r>
        </a:p>
        <a:p xmlns:a="http://schemas.openxmlformats.org/drawingml/2006/main">
          <a:endParaRPr lang="pl-PL" sz="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OSOBY – 0,6%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RADOM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RZESZÓW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WROCŁAW</a:t>
          </a:r>
        </a:p>
        <a:p xmlns:a="http://schemas.openxmlformats.org/drawingml/2006/main">
          <a:endParaRPr lang="pl-PL" sz="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OSOBA – 0,3%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BYDGOSZCZ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CZĘSTOCHOWA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KOSZALIN</a:t>
          </a:r>
          <a:r>
            <a:rPr lang="pl-PL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		</a:t>
          </a:r>
        </a:p>
        <a:p xmlns:a="http://schemas.openxmlformats.org/drawingml/2006/main">
          <a:r>
            <a:rPr lang="pl-PL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OLSZTYN	</a:t>
          </a:r>
        </a:p>
        <a:p xmlns:a="http://schemas.openxmlformats.org/drawingml/2006/main">
          <a:r>
            <a:rPr lang="pl-PL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OPOLE		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PŁOCK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POZNAŃ</a:t>
          </a:r>
          <a:r>
            <a:rPr lang="pl-PL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</a:p>
        <a:p xmlns:a="http://schemas.openxmlformats.org/drawingml/2006/main">
          <a:r>
            <a:rPr lang="pl-PL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SIEDLCE	</a:t>
          </a:r>
        </a:p>
        <a:p xmlns:a="http://schemas.openxmlformats.org/drawingml/2006/main">
          <a:r>
            <a:rPr lang="pl-PL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SZCZECIN	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0.01001</cdr:x>
      <cdr:y>0</cdr:y>
    </cdr:from>
    <cdr:to>
      <cdr:x>0.325</cdr:x>
      <cdr:y>0.94799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82352" y="0"/>
          <a:ext cx="2592288" cy="4536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0.05376</cdr:x>
      <cdr:y>0.09028</cdr:y>
    </cdr:from>
    <cdr:to>
      <cdr:x>0.26375</cdr:x>
      <cdr:y>0.76742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442392" y="432048"/>
          <a:ext cx="1728192" cy="3240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0.02751</cdr:x>
      <cdr:y>0.0301</cdr:y>
    </cdr:from>
    <cdr:to>
      <cdr:x>0.3425</cdr:x>
      <cdr:y>0.91789</cdr:y>
    </cdr:to>
    <cdr:sp macro="" textlink="">
      <cdr:nvSpPr>
        <cdr:cNvPr id="5" name="pole tekstowe 4"/>
        <cdr:cNvSpPr txBox="1"/>
      </cdr:nvSpPr>
      <cdr:spPr>
        <a:xfrm xmlns:a="http://schemas.openxmlformats.org/drawingml/2006/main">
          <a:off x="226396" y="144017"/>
          <a:ext cx="2592242" cy="4248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ŁÓDŹ – 5 OSÓB – 2,5%</a:t>
          </a:r>
        </a:p>
        <a:p xmlns:a="http://schemas.openxmlformats.org/drawingml/2006/main">
          <a:endParaRPr lang="pl-PL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OSOBY – 1,5%</a:t>
          </a:r>
          <a:endParaRPr lang="pl-PL" sz="1400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KOSZALIN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PŁOCK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SZCZECIN</a:t>
          </a:r>
        </a:p>
        <a:p xmlns:a="http://schemas.openxmlformats.org/drawingml/2006/main">
          <a:endParaRPr lang="pl-PL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OSOBY – 1%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KATOWICE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WROCŁAW</a:t>
          </a:r>
        </a:p>
        <a:p xmlns:a="http://schemas.openxmlformats.org/drawingml/2006/main">
          <a:endParaRPr lang="pl-PL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OSOBA – 0,5%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KRAKÓW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LUBLIN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OLSZTYN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0.01001</cdr:x>
      <cdr:y>0</cdr:y>
    </cdr:from>
    <cdr:to>
      <cdr:x>0.325</cdr:x>
      <cdr:y>0.94799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82352" y="0"/>
          <a:ext cx="2592288" cy="4536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0.05376</cdr:x>
      <cdr:y>0.09028</cdr:y>
    </cdr:from>
    <cdr:to>
      <cdr:x>0.26375</cdr:x>
      <cdr:y>0.76742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442392" y="432048"/>
          <a:ext cx="1728192" cy="3240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0.02751</cdr:x>
      <cdr:y>0.0301</cdr:y>
    </cdr:from>
    <cdr:to>
      <cdr:x>0.3425</cdr:x>
      <cdr:y>0.91789</cdr:y>
    </cdr:to>
    <cdr:sp macro="" textlink="">
      <cdr:nvSpPr>
        <cdr:cNvPr id="5" name="pole tekstowe 4"/>
        <cdr:cNvSpPr txBox="1"/>
      </cdr:nvSpPr>
      <cdr:spPr>
        <a:xfrm xmlns:a="http://schemas.openxmlformats.org/drawingml/2006/main">
          <a:off x="226396" y="144017"/>
          <a:ext cx="2592242" cy="4248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KIELCE – 7 OSÓB – 4,1%</a:t>
          </a:r>
        </a:p>
        <a:p xmlns:a="http://schemas.openxmlformats.org/drawingml/2006/main">
          <a:endParaRPr lang="pl-PL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OSOBY – 2,4 %</a:t>
          </a:r>
          <a:endParaRPr lang="pl-PL" sz="1400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POZNAŃ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RZESZÓW</a:t>
          </a:r>
        </a:p>
        <a:p xmlns:a="http://schemas.openxmlformats.org/drawingml/2006/main">
          <a:endParaRPr lang="pl-PL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SIEDLCE – 3 OSOBY – 1,7%</a:t>
          </a:r>
        </a:p>
        <a:p xmlns:a="http://schemas.openxmlformats.org/drawingml/2006/main">
          <a:endParaRPr lang="pl-PL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OSOBA – 0,6%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CZĘSTOCHOWA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GDAŃSK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PŁOCK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RADOM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WROCŁAW</a:t>
          </a:r>
        </a:p>
        <a:p xmlns:a="http://schemas.openxmlformats.org/drawingml/2006/main">
          <a:endParaRPr lang="pl-PL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0.00126</cdr:x>
      <cdr:y>0.87179</cdr:y>
    </cdr:from>
    <cdr:to>
      <cdr:x>0.19919</cdr:x>
      <cdr:y>0.94593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1133" y="4896544"/>
          <a:ext cx="1753063" cy="41637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INNE ORGANY OCHRONY PRAWNEJ – O PYT.</a:t>
          </a:r>
          <a:endParaRPr lang="pl-PL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0.28</cdr:x>
      <cdr:y>0.07813</cdr:y>
    </cdr:from>
    <cdr:to>
      <cdr:x>0.36749</cdr:x>
      <cdr:y>0.125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304256" y="360040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0.70874</cdr:x>
      <cdr:y>0.02902</cdr:y>
    </cdr:from>
    <cdr:to>
      <cdr:x>0.92749</cdr:x>
      <cdr:y>0.15959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5832648" y="144017"/>
          <a:ext cx="180020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ABSOLWENCI WYDZIAŁÓW PRAWA</a:t>
          </a:r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0.28</cdr:x>
      <cdr:y>0.07813</cdr:y>
    </cdr:from>
    <cdr:to>
      <cdr:x>0.36749</cdr:x>
      <cdr:y>0.125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304256" y="360040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0.67374</cdr:x>
      <cdr:y>0.02902</cdr:y>
    </cdr:from>
    <cdr:to>
      <cdr:x>0.93624</cdr:x>
      <cdr:y>0.13058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5544616" y="144017"/>
          <a:ext cx="216024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ABSOLWENCI WYDZIAŁÓW PRAWA</a:t>
          </a:r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</cdr:x>
      <cdr:y>0.07813</cdr:y>
    </cdr:from>
    <cdr:to>
      <cdr:x>0.36749</cdr:x>
      <cdr:y>0.125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304256" y="360040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0.28</cdr:x>
      <cdr:y>0.07813</cdr:y>
    </cdr:from>
    <cdr:to>
      <cdr:x>0.36749</cdr:x>
      <cdr:y>0.125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304256" y="360040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0.70874</cdr:x>
      <cdr:y>0.02902</cdr:y>
    </cdr:from>
    <cdr:to>
      <cdr:x>0.96249</cdr:x>
      <cdr:y>0.14508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5832648" y="144017"/>
          <a:ext cx="208823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ABSOLWENCI WYDZIAŁÓW PRAWA</a:t>
          </a:r>
          <a:endParaRPr lang="pl-PL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0.28</cdr:x>
      <cdr:y>0.07813</cdr:y>
    </cdr:from>
    <cdr:to>
      <cdr:x>0.36749</cdr:x>
      <cdr:y>0.125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304256" y="360040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0.68249</cdr:x>
      <cdr:y>0.02902</cdr:y>
    </cdr:from>
    <cdr:to>
      <cdr:x>0.96249</cdr:x>
      <cdr:y>0.14508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5616624" y="144017"/>
          <a:ext cx="230425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ABSOLWENCI WYDZIAŁÓW PRAWA</a:t>
          </a:r>
          <a:endParaRPr lang="pl-PL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0.46721</cdr:x>
      <cdr:y>0.0125</cdr:y>
    </cdr:from>
    <cdr:to>
      <cdr:x>0.63934</cdr:x>
      <cdr:y>0.1625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4104456" y="72008"/>
          <a:ext cx="1512168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POZOSTAŁE, Z ODSETKIEM Z OGÓŁU PRZYSTĘPUJĄCYCH MNIEJSZYM NIŻ 3</a:t>
          </a:r>
          <a:r>
            <a:rPr lang="pl-PL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  <a:p xmlns:a="http://schemas.openxmlformats.org/drawingml/2006/main">
          <a:r>
            <a:rPr lang="pl-PL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279 OSÓB</a:t>
          </a:r>
          <a:endParaRPr lang="pl-PL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pl-PL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0.64</cdr:x>
      <cdr:y>0.0414</cdr:y>
    </cdr:from>
    <cdr:to>
      <cdr:x>0.65431</cdr:x>
      <cdr:y>0.05521</cdr:y>
    </cdr:to>
    <cdr:sp macro="" textlink="">
      <cdr:nvSpPr>
        <cdr:cNvPr id="2" name="pole tekstowe 1"/>
        <cdr:cNvSpPr txBox="1"/>
      </cdr:nvSpPr>
      <cdr:spPr>
        <a:xfrm xmlns:a="http://schemas.openxmlformats.org/drawingml/2006/main" flipV="1">
          <a:off x="5266928" y="216024"/>
          <a:ext cx="117765" cy="72053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60000"/>
            <a:lumOff val="4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0.59016</cdr:x>
      <cdr:y>0.00632</cdr:y>
    </cdr:from>
    <cdr:to>
      <cdr:x>1</cdr:x>
      <cdr:y>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5184576" y="28604"/>
          <a:ext cx="3600400" cy="44973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200" b="1" dirty="0" smtClean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UNIWERSYTET WROCŁAWSKI</a:t>
          </a:r>
          <a:r>
            <a:rPr lang="pl-PL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- 4 OSOBY – 4,3%</a:t>
          </a:r>
        </a:p>
        <a:p xmlns:a="http://schemas.openxmlformats.org/drawingml/2006/main">
          <a:endParaRPr lang="pl-PL" sz="1200" b="1" dirty="0" smtClean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u="sng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 OSOBY – 2,2%</a:t>
          </a: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KATOLICKI UNIWERSYTET LUBELSKI</a:t>
          </a: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l-PL" sz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UCZELNIA ŁAZARSKIEGO </a:t>
          </a: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</a:t>
          </a: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WYŻSZA SZKOŁA UMIEJĘTNOŚCI               SPOŁECZNYCH</a:t>
          </a: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endParaRPr lang="pl-PL" sz="1200" b="1" dirty="0" smtClean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u="sng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OSOBA – 1,1%</a:t>
          </a:r>
          <a:endParaRPr lang="pl-PL" sz="1200" u="sng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EUROPEJSKA WYŻSZA SZKOŁA</a:t>
          </a:r>
        </a:p>
        <a:p xmlns:a="http://schemas.openxmlformats.org/drawingml/2006/main">
          <a:pPr>
            <a:tabLst>
              <a:tab pos="180975" algn="l"/>
            </a:tabLst>
          </a:pPr>
          <a:r>
            <a:rPr lang="pl-PL" sz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	PRAWA I ADMINISTRACJI</a:t>
          </a: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KRAKOWSKA AKADEMIA </a:t>
          </a:r>
        </a:p>
        <a:p xmlns:a="http://schemas.openxmlformats.org/drawingml/2006/main">
          <a:pPr>
            <a:tabLst>
              <a:tab pos="180975" algn="l"/>
            </a:tabLst>
          </a:pPr>
          <a:r>
            <a:rPr lang="pl-PL" sz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	IM. A. FRYCZA-MODRZEWSKIEGO</a:t>
          </a: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UNIWERSYTET GDAŃSKI</a:t>
          </a: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UNIWERSYTET ŁÓDZKI</a:t>
          </a: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UNIWERSYTET M. KOPERNIKA W TORUNIU</a:t>
          </a: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UNIWERSYTET WARSZAWSKI</a:t>
          </a: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0.6129</cdr:x>
      <cdr:y>0.01591</cdr:y>
    </cdr:from>
    <cdr:to>
      <cdr:x>0.99599</cdr:x>
      <cdr:y>0.97051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5472607" y="72008"/>
          <a:ext cx="3420583" cy="4320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RZESZOWSKI </a:t>
          </a: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11 OSÓB – 5,7%</a:t>
          </a:r>
        </a:p>
        <a:p xmlns:a="http://schemas.openxmlformats.org/drawingml/2006/main">
          <a:endParaRPr lang="pl-PL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u="sng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OSÓB – 3,6%</a:t>
          </a:r>
          <a:endParaRPr lang="pl-PL" sz="1200" u="sng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KATOLICKI UNIWERSYTET LUBELSKI</a:t>
          </a: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ŚLĄSKI W KATOWICACH </a:t>
          </a:r>
        </a:p>
        <a:p xmlns:a="http://schemas.openxmlformats.org/drawingml/2006/main"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M. KOPERNIKA </a:t>
          </a:r>
        </a:p>
        <a:p xmlns:a="http://schemas.openxmlformats.org/drawingml/2006/main">
          <a:pPr>
            <a:tabLst>
              <a:tab pos="85725" algn="l"/>
            </a:tabLst>
          </a:pPr>
          <a:r>
            <a:rPr lang="pl-PL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 TORUNIU -  5 OSÓB – 2,6%</a:t>
          </a:r>
        </a:p>
        <a:p xmlns:a="http://schemas.openxmlformats.org/drawingml/2006/main">
          <a:pPr>
            <a:tabLst>
              <a:tab pos="265113" algn="l"/>
            </a:tabLst>
          </a:pPr>
          <a:endParaRPr lang="pl-PL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WARSZAWSKI </a:t>
          </a: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OSOBY – 1,6% </a:t>
          </a:r>
        </a:p>
        <a:p xmlns:a="http://schemas.openxmlformats.org/drawingml/2006/main">
          <a:endParaRPr lang="pl-PL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>
            <a:tabLst>
              <a:tab pos="85725" algn="l"/>
            </a:tabLst>
          </a:pP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UMCS W LUBLINIE – 2 OSOBY – 1,1% </a:t>
          </a:r>
        </a:p>
        <a:p xmlns:a="http://schemas.openxmlformats.org/drawingml/2006/main"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u="sng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OSOBA – 0,5%</a:t>
          </a:r>
          <a:endParaRPr lang="pl-PL" sz="1200" u="sng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UCZELNIA ŁAZARSKIEGO  UNIWERSYTET GDAŃSKI </a:t>
          </a: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WROCŁAWSKI</a:t>
          </a:r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0.54839</cdr:x>
      <cdr:y>0</cdr:y>
    </cdr:from>
    <cdr:to>
      <cdr:x>1</cdr:x>
      <cdr:y>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4896544" y="0"/>
          <a:ext cx="4032448" cy="50352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>
            <a:lnSpc>
              <a:spcPct val="130000"/>
            </a:lnSpc>
          </a:pPr>
          <a:r>
            <a:rPr lang="pl-PL" sz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UNIWERSYTET ŚLĄSKI </a:t>
          </a: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22 OSOBY – 4,7%</a:t>
          </a:r>
        </a:p>
        <a:p xmlns:a="http://schemas.openxmlformats.org/drawingml/2006/main">
          <a:pPr>
            <a:lnSpc>
              <a:spcPct val="130000"/>
            </a:lnSpc>
          </a:pP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RZESZOWSKI – 18 OSÓB – 3,8%</a:t>
          </a:r>
        </a:p>
        <a:p xmlns:a="http://schemas.openxmlformats.org/drawingml/2006/main">
          <a:pPr>
            <a:lnSpc>
              <a:spcPct val="130000"/>
            </a:lnSpc>
          </a:pP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KUL – 17 OSÓB  - 3,6%</a:t>
          </a:r>
        </a:p>
        <a:p xmlns:a="http://schemas.openxmlformats.org/drawingml/2006/main">
          <a:pPr>
            <a:lnSpc>
              <a:spcPct val="130000"/>
            </a:lnSpc>
          </a:pP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UMCS – 15 OSÓB – 3,2%</a:t>
          </a:r>
        </a:p>
        <a:p xmlns:a="http://schemas.openxmlformats.org/drawingml/2006/main">
          <a:pPr>
            <a:lnSpc>
              <a:spcPct val="130000"/>
            </a:lnSpc>
          </a:pP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</a:t>
          </a:r>
          <a:r>
            <a:rPr lang="pl-PL" sz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WROCŁAWSKI</a:t>
          </a:r>
          <a:r>
            <a:rPr lang="pl-PL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6 OSÓB – 1,3%</a:t>
          </a:r>
        </a:p>
        <a:p xmlns:a="http://schemas.openxmlformats.org/drawingml/2006/main">
          <a:endParaRPr lang="pl-PL" sz="800" dirty="0" smtClean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u="sng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OSOBY – 0,85%</a:t>
          </a:r>
          <a:endParaRPr lang="pl-PL" sz="1200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KUL W TOMASZOWIE LUB.</a:t>
          </a:r>
          <a:endParaRPr lang="pl-PL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>
            <a:tabLst>
              <a:tab pos="265113" algn="l"/>
            </a:tabLst>
          </a:pPr>
          <a:r>
            <a:rPr lang="pl-PL" sz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KUL W STALOWEJ WOLI</a:t>
          </a: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pPr>
            <a:tabLst>
              <a:tab pos="265113" algn="l"/>
            </a:tabLst>
          </a:pPr>
          <a:endParaRPr lang="pl-PL" sz="8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pPr>
            <a:tabLst>
              <a:tab pos="265113" algn="l"/>
            </a:tabLst>
          </a:pPr>
          <a:r>
            <a:rPr lang="pl-PL" sz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UKSW</a:t>
          </a: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3 OSOBY – 0,64%</a:t>
          </a:r>
        </a:p>
        <a:p xmlns:a="http://schemas.openxmlformats.org/drawingml/2006/main">
          <a:pPr>
            <a:tabLst>
              <a:tab pos="265113" algn="l"/>
            </a:tabLst>
          </a:pPr>
          <a:endParaRPr lang="pl-PL" sz="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u="sng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OSOBY – 0,43%</a:t>
          </a:r>
          <a:endParaRPr lang="pl-PL" sz="1200" u="sng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>
            <a:tabLst>
              <a:tab pos="265113" algn="l"/>
            </a:tabLst>
          </a:pPr>
          <a:r>
            <a:rPr lang="pl-PL" sz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EUROPEJSKA WYŻSZA SZKOŁA PRAWA I ADMINISTRACJI</a:t>
          </a: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pPr>
            <a:tabLst>
              <a:tab pos="265113" algn="l"/>
            </a:tabLst>
          </a:pPr>
          <a:r>
            <a:rPr lang="pl-PL" sz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UNIWERSYTET ŁÓDZKI</a:t>
          </a: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pPr>
            <a:tabLst>
              <a:tab pos="265113" algn="l"/>
            </a:tabLst>
          </a:pPr>
          <a:r>
            <a:rPr lang="pl-PL" sz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UNIWERSYTET OPOLSKI</a:t>
          </a: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pl-PL" sz="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pl-PL" sz="1200" u="sng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OSOBA – 0,21%</a:t>
          </a:r>
          <a:endParaRPr lang="pl-PL" sz="800" u="sng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>
            <a:tabLst>
              <a:tab pos="265113" algn="l"/>
            </a:tabLst>
          </a:pPr>
          <a:r>
            <a:rPr lang="pl-PL" sz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UNIWERSYTET GDAŃSKI</a:t>
          </a: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pPr>
            <a:tabLst>
              <a:tab pos="265113" algn="l"/>
            </a:tabLst>
          </a:pPr>
          <a:r>
            <a:rPr lang="pl-PL" sz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UNIWERSYTET SZCZECIŃSKI</a:t>
          </a: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pPr>
            <a:tabLst>
              <a:tab pos="265113" algn="l"/>
            </a:tabLst>
          </a:pPr>
          <a:r>
            <a:rPr lang="pl-PL" sz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UNIWERSYTET IM. A. MICKIEWICZA W POZNANIU</a:t>
          </a: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l-PL" sz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UNIWERSYTET W BIAŁYMSTOKU</a:t>
          </a:r>
        </a:p>
        <a:p xmlns:a="http://schemas.openxmlformats.org/drawingml/2006/main">
          <a:pPr>
            <a:tabLst>
              <a:tab pos="265113" algn="l"/>
            </a:tabLst>
          </a:pPr>
          <a:r>
            <a:rPr lang="pl-PL" sz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UNIWERSYTET WARSZAWSKI</a:t>
          </a: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pPr>
            <a:tabLst>
              <a:tab pos="265113" algn="l"/>
            </a:tabLst>
          </a:pPr>
          <a:r>
            <a:rPr lang="pl-PL" sz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WYŻSZA SZKOŁA MENEDŻERSKA W WARSZAWIE</a:t>
          </a: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l-PL" sz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WYŻSZA SZKOŁA PRAWA I ADMINISTRACJI </a:t>
          </a:r>
        </a:p>
        <a:p xmlns:a="http://schemas.openxmlformats.org/drawingml/2006/main">
          <a:pPr>
            <a:tabLst>
              <a:tab pos="265113" algn="l"/>
            </a:tabLst>
          </a:pPr>
          <a:r>
            <a:rPr lang="pl-PL" sz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W PRZEMYŚLU</a:t>
          </a: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0.5813</cdr:x>
      <cdr:y>0.02159</cdr:y>
    </cdr:from>
    <cdr:to>
      <cdr:x>0.9878</cdr:x>
      <cdr:y>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5148572" y="104875"/>
          <a:ext cx="3600400" cy="4752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200" u="sng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OSOBY – 1,1%</a:t>
          </a: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KRAKOWSKA AKADEMIA IM. A. FRYCZA MODRZEWSKIEGO</a:t>
          </a:r>
        </a:p>
        <a:p xmlns:a="http://schemas.openxmlformats.org/drawingml/2006/main">
          <a:endParaRPr lang="pl-PL" sz="600" dirty="0" smtClean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UMCS</a:t>
          </a:r>
        </a:p>
        <a:p xmlns:a="http://schemas.openxmlformats.org/drawingml/2006/main">
          <a:endParaRPr lang="pl-PL" sz="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u="sng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OSOBA – 0,5%</a:t>
          </a:r>
          <a:endParaRPr lang="pl-PL" sz="1200" u="sng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EUROPEJSKA WS PRAWA I ADMINISTRACJI</a:t>
          </a: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pl-PL" sz="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KATOLICKI UNIWERSYTET LUBELSKI</a:t>
          </a: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SWPS </a:t>
          </a: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UCZELNIA ŁAZARSKIEGO </a:t>
          </a: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UCZELNIA TECHNICZNO – HANDLOWA</a:t>
          </a:r>
          <a:endParaRPr lang="pl-PL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UNIWERSYTET JAGIELLOŃSKI W KRAKOWIE</a:t>
          </a: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l-PL" sz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UNIWERSYTET ŁÓDZKI</a:t>
          </a: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UNIWERSYTET OPOLSKI</a:t>
          </a: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UNIWERSYTET ŚLĄSKI W KATOWICACH</a:t>
          </a: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l-PL" sz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UNIWERSYTET WARSZAWSKI</a:t>
          </a: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pPr>
            <a:tabLst>
              <a:tab pos="180975" algn="l"/>
            </a:tabLst>
          </a:pPr>
          <a:r>
            <a:rPr lang="pl-PL" sz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WS PEDAGOGIKI I ADMINISTRACJI IM. MIESZKA I W POZNANIU</a:t>
          </a: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0.56302</cdr:x>
      <cdr:y>0.01474</cdr:y>
    </cdr:from>
    <cdr:to>
      <cdr:x>1</cdr:x>
      <cdr:y>0.97268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4917133" y="72008"/>
          <a:ext cx="3816423" cy="46805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>
            <a:lnSpc>
              <a:spcPct val="150000"/>
            </a:lnSpc>
          </a:pP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UMK </a:t>
          </a:r>
          <a:r>
            <a:rPr lang="pl-PL" sz="1100" b="0" i="0" u="none" strike="noStrike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W TORUNIU - </a:t>
          </a: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l-PL" sz="1100" b="0" i="0" u="none" strike="noStrike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6 OSÓB</a:t>
          </a: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- 4,5%</a:t>
          </a:r>
        </a:p>
        <a:p xmlns:a="http://schemas.openxmlformats.org/drawingml/2006/main">
          <a:pPr>
            <a:lnSpc>
              <a:spcPct val="150000"/>
            </a:lnSpc>
          </a:pPr>
          <a:r>
            <a:rPr lang="pl-PL" sz="1100" b="0" i="0" u="none" strike="noStrike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U. WARMIŃSKO - MAZURSKI </a:t>
          </a: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pl-PL" sz="1100" b="0" i="0" u="none" strike="noStrike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4</a:t>
          </a: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OSOBY – 3%</a:t>
          </a:r>
        </a:p>
        <a:p xmlns:a="http://schemas.openxmlformats.org/drawingml/2006/main">
          <a:pPr>
            <a:lnSpc>
              <a:spcPct val="150000"/>
            </a:lnSpc>
          </a:pPr>
          <a:r>
            <a:rPr lang="pl-PL" sz="1100" b="0" i="0" u="none" strike="noStrike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UNIWERSYTET WARSZAWSKI -</a:t>
          </a: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l-PL" sz="1100" b="0" i="0" u="none" strike="noStrike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4</a:t>
          </a: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OSOBY – 3%</a:t>
          </a:r>
        </a:p>
        <a:p xmlns:a="http://schemas.openxmlformats.org/drawingml/2006/main">
          <a:r>
            <a:rPr lang="pl-PL" sz="1100" b="0" i="0" u="none" strike="noStrike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EUROPEJSKA WYŻSZA SZKOŁA PRAWA </a:t>
          </a:r>
        </a:p>
        <a:p xmlns:a="http://schemas.openxmlformats.org/drawingml/2006/main">
          <a:r>
            <a:rPr lang="pl-PL" sz="1100" b="0" i="0" u="none" strike="noStrike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 ADMINISTRACJI</a:t>
          </a: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pl-PL" sz="1100" b="0" i="0" u="none" strike="noStrike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 OSOBY – 2,3%</a:t>
          </a:r>
        </a:p>
        <a:p xmlns:a="http://schemas.openxmlformats.org/drawingml/2006/main">
          <a:pPr marL="171450" indent="-171450">
            <a:buFontTx/>
            <a:buChar char="-"/>
          </a:pPr>
          <a:endParaRPr lang="pl-PL" sz="1100" b="0" i="0" u="none" strike="noStrike" dirty="0" smtClean="0">
            <a:effectLst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r>
            <a:rPr lang="pl-PL" u="sng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OSOBY – 1,5%</a:t>
          </a:r>
        </a:p>
        <a:p xmlns:a="http://schemas.openxmlformats.org/drawingml/2006/main">
          <a:r>
            <a:rPr lang="pl-PL" sz="1100" b="0" i="0" u="none" strike="noStrike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UNIWERSYTET WROCŁAWSKI</a:t>
          </a: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r>
            <a:rPr lang="pl-PL" sz="1100" b="0" i="0" u="none" strike="noStrike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WYŻSZA SZKOŁA PEDAGOGIKI I ADMINISTARCJI  </a:t>
          </a:r>
        </a:p>
        <a:p xmlns:a="http://schemas.openxmlformats.org/drawingml/2006/main">
          <a:r>
            <a:rPr lang="pl-PL" sz="1100" b="0" i="0" u="none" strike="noStrike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IM. MIESZKA I W POZNANIU</a:t>
          </a: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pl-PL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100" b="0" i="0" u="none" strike="noStrike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UNIWERSYTET GDAŃSKI</a:t>
          </a: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pl-PL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pl-PL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u="sng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OSOBA – 0,75%</a:t>
          </a:r>
        </a:p>
        <a:p xmlns:a="http://schemas.openxmlformats.org/drawingml/2006/main">
          <a:r>
            <a:rPr lang="pl-PL" sz="1100" b="0" i="0" u="none" strike="noStrike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KATOLICKI UNIWERSYTET LUBELSKI</a:t>
          </a: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pl-PL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100" b="0" i="0" u="none" strike="noStrike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SWPS</a:t>
          </a:r>
        </a:p>
        <a:p xmlns:a="http://schemas.openxmlformats.org/drawingml/2006/main">
          <a:r>
            <a:rPr lang="pl-PL" sz="1100" b="0" i="0" u="none" strike="noStrike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UCZELNIA ŁAZARSKIEGO </a:t>
          </a:r>
          <a:endParaRPr lang="pl-PL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100" b="0" i="0" u="none" strike="noStrike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UNIWERSYTET JAGIELLOŃSKI W KRAKOWIE</a:t>
          </a: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r>
            <a:rPr lang="pl-PL" sz="1100" b="0" i="0" u="none" strike="noStrike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AKADEMIA LEONA KOŹMIŃSKIEGO</a:t>
          </a:r>
          <a:endParaRPr lang="pl-PL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0.61097</cdr:x>
      <cdr:y>0.51582</cdr:y>
    </cdr:from>
    <cdr:to>
      <cdr:x>0.96097</cdr:x>
      <cdr:y>0.86952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5153744" y="2520280"/>
          <a:ext cx="2952328" cy="1728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0.61097</cdr:x>
      <cdr:y>0.51582</cdr:y>
    </cdr:from>
    <cdr:to>
      <cdr:x>0.96097</cdr:x>
      <cdr:y>0.86952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5153744" y="2520280"/>
          <a:ext cx="2952328" cy="1728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0.71801</cdr:x>
      <cdr:y>0.14738</cdr:y>
    </cdr:from>
    <cdr:to>
      <cdr:x>0.99171</cdr:x>
      <cdr:y>0.84004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6233864" y="720080"/>
          <a:ext cx="2376264" cy="3384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0.75119</cdr:x>
      <cdr:y>0.16211</cdr:y>
    </cdr:from>
    <cdr:to>
      <cdr:x>0.93365</cdr:x>
      <cdr:y>0.84004</cdr:y>
    </cdr:to>
    <cdr:sp macro="" textlink="">
      <cdr:nvSpPr>
        <cdr:cNvPr id="6" name="pole tekstowe 5"/>
        <cdr:cNvSpPr txBox="1"/>
      </cdr:nvSpPr>
      <cdr:spPr>
        <a:xfrm xmlns:a="http://schemas.openxmlformats.org/drawingml/2006/main">
          <a:off x="6521896" y="792088"/>
          <a:ext cx="1584176" cy="3312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0.70142</cdr:x>
      <cdr:y>0.1179</cdr:y>
    </cdr:from>
    <cdr:to>
      <cdr:x>1</cdr:x>
      <cdr:y>0.69267</cdr:y>
    </cdr:to>
    <cdr:sp macro="" textlink="">
      <cdr:nvSpPr>
        <cdr:cNvPr id="7" name="pole tekstowe 6"/>
        <cdr:cNvSpPr txBox="1"/>
      </cdr:nvSpPr>
      <cdr:spPr>
        <a:xfrm xmlns:a="http://schemas.openxmlformats.org/drawingml/2006/main">
          <a:off x="6521896" y="576064"/>
          <a:ext cx="2592288" cy="2808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0.71801</cdr:x>
      <cdr:y>0.20633</cdr:y>
    </cdr:from>
    <cdr:to>
      <cdr:x>0.98341</cdr:x>
      <cdr:y>0.81057</cdr:y>
    </cdr:to>
    <cdr:sp macro="" textlink="">
      <cdr:nvSpPr>
        <cdr:cNvPr id="9" name="pole tekstowe 8"/>
        <cdr:cNvSpPr txBox="1"/>
      </cdr:nvSpPr>
      <cdr:spPr>
        <a:xfrm xmlns:a="http://schemas.openxmlformats.org/drawingml/2006/main">
          <a:off x="6233864" y="1008112"/>
          <a:ext cx="2304256" cy="29523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0.7388</cdr:x>
      <cdr:y>0.10316</cdr:y>
    </cdr:from>
    <cdr:to>
      <cdr:x>1</cdr:x>
      <cdr:y>0.85478</cdr:y>
    </cdr:to>
    <cdr:sp macro="" textlink="">
      <cdr:nvSpPr>
        <cdr:cNvPr id="11" name="pole tekstowe 10"/>
        <cdr:cNvSpPr txBox="1"/>
      </cdr:nvSpPr>
      <cdr:spPr>
        <a:xfrm xmlns:a="http://schemas.openxmlformats.org/drawingml/2006/main">
          <a:off x="6521896" y="504056"/>
          <a:ext cx="2267744" cy="3672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0.75119</cdr:x>
      <cdr:y>0.10316</cdr:y>
    </cdr:from>
    <cdr:to>
      <cdr:x>0.93365</cdr:x>
      <cdr:y>0.88426</cdr:y>
    </cdr:to>
    <cdr:sp macro="" textlink="">
      <cdr:nvSpPr>
        <cdr:cNvPr id="12" name="pole tekstowe 11"/>
        <cdr:cNvSpPr txBox="1"/>
      </cdr:nvSpPr>
      <cdr:spPr>
        <a:xfrm xmlns:a="http://schemas.openxmlformats.org/drawingml/2006/main">
          <a:off x="6521896" y="504056"/>
          <a:ext cx="1584176" cy="3816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0.7346</cdr:x>
      <cdr:y>0.13264</cdr:y>
    </cdr:from>
    <cdr:to>
      <cdr:x>0.95853</cdr:x>
      <cdr:y>0.89899</cdr:y>
    </cdr:to>
    <cdr:sp macro="" textlink="">
      <cdr:nvSpPr>
        <cdr:cNvPr id="16" name="pole tekstowe 15"/>
        <cdr:cNvSpPr txBox="1"/>
      </cdr:nvSpPr>
      <cdr:spPr>
        <a:xfrm xmlns:a="http://schemas.openxmlformats.org/drawingml/2006/main">
          <a:off x="6377880" y="648072"/>
          <a:ext cx="1944216" cy="3744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0.64516</cdr:x>
      <cdr:y>0.01406</cdr:y>
    </cdr:from>
    <cdr:to>
      <cdr:x>1</cdr:x>
      <cdr:y>1</cdr:y>
    </cdr:to>
    <cdr:sp macro="" textlink="">
      <cdr:nvSpPr>
        <cdr:cNvPr id="17" name="pole tekstowe 16"/>
        <cdr:cNvSpPr txBox="1"/>
      </cdr:nvSpPr>
      <cdr:spPr>
        <a:xfrm xmlns:a="http://schemas.openxmlformats.org/drawingml/2006/main">
          <a:off x="5760640" y="68697"/>
          <a:ext cx="3168352" cy="48173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UNIWERSYTET WROCŁAWSKI</a:t>
          </a: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pl-PL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OSOBY – 6,1%</a:t>
          </a:r>
        </a:p>
        <a:p xmlns:a="http://schemas.openxmlformats.org/drawingml/2006/main">
          <a:endParaRPr lang="pl-PL" sz="800" b="1" dirty="0" smtClean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u="sng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OSOBY – 4,6%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UNIWERSYTET M. KOPERNIKA W TORUNIU</a:t>
          </a: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WYŻSZA SZKOŁA PEDAGOGIKI I ADMINISTARCJI IM. MIESZKA I W POZNANIU</a:t>
          </a: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endParaRPr lang="pl-PL" sz="800" dirty="0" smtClean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UNIWERSYTET GDAŃSKI</a:t>
          </a: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2 OSOBY – 3,1%</a:t>
          </a:r>
        </a:p>
        <a:p xmlns:a="http://schemas.openxmlformats.org/drawingml/2006/main">
          <a:endParaRPr lang="pl-PL" sz="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u="sng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OSOBA – 1,5%</a:t>
          </a:r>
        </a:p>
        <a:p xmlns:a="http://schemas.openxmlformats.org/drawingml/2006/main">
          <a:pPr>
            <a:tabLst>
              <a:tab pos="180975" algn="l"/>
            </a:tabLst>
          </a:pPr>
          <a:r>
            <a:rPr lang="pl-PL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AKADEMIA LEONA KOŹMIŃSKIEGO</a:t>
          </a: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l-PL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KATOLICKI UNIWERSYTET LUBELSKI</a:t>
          </a: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pPr>
            <a:tabLst>
              <a:tab pos="180975" algn="l"/>
            </a:tabLst>
          </a:pPr>
          <a:r>
            <a:rPr lang="pl-PL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KUL W.Z. W TOMASZ.  LUB.</a:t>
          </a: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pPr>
            <a:tabLst>
              <a:tab pos="180975" algn="l"/>
            </a:tabLst>
          </a:pPr>
          <a:r>
            <a:rPr lang="pl-PL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KUL W.Z. W STALOWEJ WOLI</a:t>
          </a: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l-PL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KRAKOWSKA AKADEMIA IM. FRYCZA-MODRZEWSKIEGO</a:t>
          </a: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UCZELNIA ŁAZARSKIEGO </a:t>
          </a: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UNIWERSYTET W BIAŁYMSTOKU</a:t>
          </a: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l-PL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UNIWERSYTET WARMIŃSKO - MAZURSKI </a:t>
          </a:r>
        </a:p>
        <a:p xmlns:a="http://schemas.openxmlformats.org/drawingml/2006/main">
          <a:pPr>
            <a:tabLst>
              <a:tab pos="180975" algn="l"/>
            </a:tabLst>
          </a:pPr>
          <a:r>
            <a:rPr lang="pl-PL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WYŻSZA SZKOŁA MENEDŻERSKA </a:t>
          </a:r>
        </a:p>
        <a:p xmlns:a="http://schemas.openxmlformats.org/drawingml/2006/main">
          <a:pPr>
            <a:tabLst>
              <a:tab pos="180975" algn="l"/>
            </a:tabLst>
          </a:pPr>
          <a:r>
            <a:rPr lang="pl-PL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W LEGNICY</a:t>
          </a: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pl-PL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D0568-0B76-41AE-BCFA-4C33EEF93FBB}" type="datetimeFigureOut">
              <a:rPr lang="pl-PL" smtClean="0"/>
              <a:t>2016-02-18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C1D98-7B92-4CB6-B012-89CF366BBA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9048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C2ADD-B510-4AA9-B238-F5381CAEB62C}" type="datetimeFigureOut">
              <a:rPr lang="pl-PL" smtClean="0"/>
              <a:t>2016-02-18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C06D7-ADDF-41DE-A68B-3D019B9B61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0448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425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pPr/>
              <a:t>53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pPr/>
              <a:t>62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pPr/>
              <a:t>69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425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425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425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425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425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425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425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pPr/>
              <a:t>52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45406-82AA-458E-B09F-32BD5EEB84CD}" type="datetimeFigureOut">
              <a:rPr lang="pl-PL"/>
              <a:pPr>
                <a:defRPr/>
              </a:pPr>
              <a:t>2016-02-18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A7423-E196-45EB-89D5-07F3C6B25EB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71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15174-4A9D-43AC-A89C-6403EF304A84}" type="datetimeFigureOut">
              <a:rPr lang="pl-PL"/>
              <a:pPr>
                <a:defRPr/>
              </a:pPr>
              <a:t>2016-02-18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C8DC8-A76D-4C7F-911D-8FCF892D2AE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8561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BB38-A465-4589-9CB5-9E1D9591699A}" type="datetimeFigureOut">
              <a:rPr lang="pl-PL"/>
              <a:pPr>
                <a:defRPr/>
              </a:pPr>
              <a:t>2016-02-18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913C3-7BFD-4C62-BB0A-CE6DDA4C6A5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669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CB101-F3FC-4E12-8CF6-1013F1F52497}" type="datetimeFigureOut">
              <a:rPr lang="pl-PL"/>
              <a:pPr>
                <a:defRPr/>
              </a:pPr>
              <a:t>2016-02-18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9A19B-C25F-43A3-8EC5-7C8AB52888C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495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6D478-36B2-48FC-B1A3-81F7E13454FB}" type="datetimeFigureOut">
              <a:rPr lang="pl-PL"/>
              <a:pPr>
                <a:defRPr/>
              </a:pPr>
              <a:t>2016-02-18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2E3AA-2D36-4782-91F3-18D9B91B56E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980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28DF4-FA7A-4A91-AA20-59F244BC44AF}" type="datetimeFigureOut">
              <a:rPr lang="pl-PL"/>
              <a:pPr>
                <a:defRPr/>
              </a:pPr>
              <a:t>2016-02-18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CF49F-1F73-4FF9-97F2-F92FDB9C58E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985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59BE2-9C21-4D16-9F0E-068744A4ED5A}" type="datetimeFigureOut">
              <a:rPr lang="pl-PL"/>
              <a:pPr>
                <a:defRPr/>
              </a:pPr>
              <a:t>2016-02-18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AAD8F-75CC-4EA4-9A4E-D1C77586C38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42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81526-2D3C-4297-84CC-3DFF25E9AD38}" type="datetimeFigureOut">
              <a:rPr lang="pl-PL"/>
              <a:pPr>
                <a:defRPr/>
              </a:pPr>
              <a:t>2016-02-18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35D76-1FE1-4C0A-BA78-8292DDAD47A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5293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D5841-FC19-4710-BF7D-B10BB29FD296}" type="datetimeFigureOut">
              <a:rPr lang="pl-PL"/>
              <a:pPr>
                <a:defRPr/>
              </a:pPr>
              <a:t>2016-02-18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44DE5-CCFD-4D1A-BF94-41CB1BEF428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4136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19ADA-C1B2-4580-A44D-9EAD85A96BF1}" type="datetimeFigureOut">
              <a:rPr lang="pl-PL"/>
              <a:pPr>
                <a:defRPr/>
              </a:pPr>
              <a:t>2016-02-18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F80C7-709B-4B08-B5C4-1A4FB73788B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6652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C9C74-30D7-405F-AEC9-E2643E6E2223}" type="datetimeFigureOut">
              <a:rPr lang="pl-PL"/>
              <a:pPr>
                <a:defRPr/>
              </a:pPr>
              <a:t>2016-02-18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82062-8ADF-41BA-9806-A5A45888D98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6586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C36551-A857-4A90-B3CA-2BA574DE19FF}" type="datetimeFigureOut">
              <a:rPr lang="pl-PL"/>
              <a:pPr>
                <a:defRPr/>
              </a:pPr>
              <a:t>2016-02-18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DE7072-DEEB-417F-B67C-A716783472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>
          <a:xfrm>
            <a:off x="688032" y="1556792"/>
            <a:ext cx="7772400" cy="2736304"/>
          </a:xfrm>
        </p:spPr>
        <p:txBody>
          <a:bodyPr/>
          <a:lstStyle/>
          <a:p>
            <a:r>
              <a:rPr lang="pl-PL" altLang="pl-P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Analiza wyników egzaminów wstępnych na aplikacje:</a:t>
            </a:r>
            <a:br>
              <a:rPr lang="pl-PL" altLang="pl-P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altLang="pl-P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adwokacką, radcowską, notarialną i komorniczą </a:t>
            </a:r>
            <a:endParaRPr lang="pl-PL" altLang="pl-P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8640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26 września 2015 r.</a:t>
            </a:r>
          </a:p>
        </p:txBody>
      </p:sp>
      <p:pic>
        <p:nvPicPr>
          <p:cNvPr id="2052" name="Obraz 4" descr="logotyp_kont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00063"/>
            <a:ext cx="2928937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dtytuł 2"/>
          <p:cNvSpPr txBox="1">
            <a:spLocks/>
          </p:cNvSpPr>
          <p:nvPr/>
        </p:nvSpPr>
        <p:spPr>
          <a:xfrm>
            <a:off x="683568" y="5336381"/>
            <a:ext cx="7776864" cy="37861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Departament Zawodów Prawniczych i Dostępu do Pomocy Prawnej</a:t>
            </a:r>
          </a:p>
        </p:txBody>
      </p:sp>
      <p:cxnSp>
        <p:nvCxnSpPr>
          <p:cNvPr id="8" name="Łącznik prosty 7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ABSOLWENCI WYDZIAŁÓW PRAWA                                  </a:t>
            </a:r>
            <a:b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 PRZYSTĘPUJĄCY DO EGZAMINÓW NA APLIKACJE</a:t>
            </a: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211643"/>
              </p:ext>
            </p:extLst>
          </p:nvPr>
        </p:nvGraphicFramePr>
        <p:xfrm>
          <a:off x="179512" y="1196752"/>
          <a:ext cx="8784976" cy="5040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786"/>
                <a:gridCol w="2196694"/>
                <a:gridCol w="2448272"/>
                <a:gridCol w="2016224"/>
              </a:tblGrid>
              <a:tr h="968184">
                <a:tc>
                  <a:txBody>
                    <a:bodyPr/>
                    <a:lstStyle/>
                    <a:p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ABSOLWENTÓW WYDZIAŁÓW PRAWA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ABSOLWENTÓW</a:t>
                      </a:r>
                      <a:r>
                        <a:rPr lang="pl-PL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pl-PL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DANEGO ROKU PRZYSTĘPUJĄCYCH DO EGZAMINU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ZAINTERESOWANIE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52486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EGZAMIN</a:t>
                      </a:r>
                      <a:r>
                        <a:rPr lang="pl-PL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 R.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6 133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3 816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62,22%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52486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EGZAMIN 2009 R.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6 866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3 876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56,45%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2486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EGZAMIN 2010 R.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7 465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4 368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58,51%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2486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EGZAMIN 2011 R.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9 736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4 310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44,26%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2486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EGZAMIN 2012 R.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8 052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4 643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57,65%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2486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EGZAMIN 2013 R.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7 235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4 402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60,84%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2486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EGZAMIN 2014 R.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7 397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4 225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57,12%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2486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EGZAMIN 2015 R.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7 903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3 986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50,43%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2486"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60 787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33 626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55,32%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91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KOMORNICZA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 POZYTYWNY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387 OSÓB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UDZIAŁ PROCENTOWY WG OCENY ZE STUDIÓW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558836"/>
              </p:ext>
            </p:extLst>
          </p:nvPr>
        </p:nvGraphicFramePr>
        <p:xfrm>
          <a:off x="179512" y="1268760"/>
          <a:ext cx="879532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31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KOMORNICZA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 POZYTYWNY – 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387 OSÓB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UDZIAŁ PROCENTOWY WG ROKU UKOŃCZENIA STUDIÓW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394374"/>
              </p:ext>
            </p:extLst>
          </p:nvPr>
        </p:nvGraphicFramePr>
        <p:xfrm>
          <a:off x="179512" y="1268760"/>
          <a:ext cx="878497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04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</a:t>
            </a:r>
            <a:b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PROFILU ZDAJĄCYCH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2708920"/>
            <a:ext cx="8229600" cy="146646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</a:p>
        </p:txBody>
      </p:sp>
    </p:spTree>
    <p:extLst>
      <p:ext uri="{BB962C8B-B14F-4D97-AF65-F5344CB8AC3E}">
        <p14:creationId xmlns:p14="http://schemas.microsoft.com/office/powerpoint/2010/main" val="82296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ZBIORCZA ANALIZA </a:t>
            </a:r>
            <a:b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PROFILU ZDAJĄCYCH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2708920"/>
            <a:ext cx="8229600" cy="3024336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DO EGZAMINÓW </a:t>
            </a: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PRZYSTĄPIŁO  8 931 OSÓB </a:t>
            </a:r>
            <a:endParaRPr lang="pl-PL" sz="6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6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 POZYTYWNY </a:t>
            </a: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UZYSKAŁO  3 381 OSÓB</a:t>
            </a:r>
            <a:endParaRPr lang="pl-PL" sz="6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6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CO </a:t>
            </a: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STANOWI  37,9 % </a:t>
            </a:r>
            <a:r>
              <a:rPr lang="pl-PL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KANDYDATÓW</a:t>
            </a:r>
          </a:p>
        </p:txBody>
      </p:sp>
    </p:spTree>
    <p:extLst>
      <p:ext uri="{BB962C8B-B14F-4D97-AF65-F5344CB8AC3E}">
        <p14:creationId xmlns:p14="http://schemas.microsoft.com/office/powerpoint/2010/main" val="28261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000" y="0"/>
            <a:ext cx="9001000" cy="86409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STRUKTURA PRZYSTĘPUJĄCYCH DO EGZAMINU W  2015 </a:t>
            </a:r>
            <a:b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(8 931 OSÓB) </a:t>
            </a: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482218"/>
              </p:ext>
            </p:extLst>
          </p:nvPr>
        </p:nvGraphicFramePr>
        <p:xfrm>
          <a:off x="107504" y="908720"/>
          <a:ext cx="885698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46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01000" cy="86409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ODSETEK OSÓB  Z WYNIKIEM  POZYTYWNYM WG UKOŃCZONEJ UCZELNI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STRUKTURA ZDAJĄCYCH EGZAMIN W 2015  (3 381 OSÓB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386330"/>
              </p:ext>
            </p:extLst>
          </p:nvPr>
        </p:nvGraphicFramePr>
        <p:xfrm>
          <a:off x="179512" y="908720"/>
          <a:ext cx="878497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9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6743" y="26064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 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ODSETEK OSÓB, KTÓRE UZYSKAŁY POZYTYWNY WYNIK 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 EGZAMINU WG OCENY ZE STUDIÓW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505979"/>
              </p:ext>
            </p:extLst>
          </p:nvPr>
        </p:nvGraphicFramePr>
        <p:xfrm>
          <a:off x="179513" y="1628802"/>
          <a:ext cx="8784971" cy="45603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43"/>
                <a:gridCol w="624069"/>
                <a:gridCol w="624069"/>
                <a:gridCol w="624069"/>
                <a:gridCol w="624069"/>
                <a:gridCol w="624069"/>
                <a:gridCol w="624069"/>
                <a:gridCol w="624069"/>
                <a:gridCol w="624069"/>
                <a:gridCol w="624069"/>
                <a:gridCol w="624069"/>
                <a:gridCol w="624069"/>
                <a:gridCol w="624069"/>
              </a:tblGrid>
              <a:tr h="637404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OCENA NA DYPLOMIE</a:t>
                      </a:r>
                      <a:endParaRPr lang="pl-PL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tym 5,5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3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ABSOLWENTÓW</a:t>
                      </a:r>
                      <a:endParaRPr kumimoji="0" lang="pl-PL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1 468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2 334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3 540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1 017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3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WYNIK POZYTYWNY  /NEGATYWNY </a:t>
                      </a:r>
                      <a:endParaRPr kumimoji="0" lang="pl-PL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13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kumimoji="0" lang="pl-PL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71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ODSETEK OSÓB, KTÓRE ZDAŁY W STOSUNKU DO OSÓB Z DANĄ OCENĄ </a:t>
                      </a:r>
                      <a:endParaRPr kumimoji="0" lang="pl-PL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93,02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49,44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27,94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19,57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71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STOSUNEK POZYTYWNYCH OCEN DO WSZYSTKICH POZYTYWNYCH</a:t>
                      </a:r>
                      <a:endParaRPr kumimoji="0" lang="pl-PL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27,39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34,13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29,25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6588224" y="6453336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BRAK DANYCH – 11 OSÓB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52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b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ODSETEK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OSÓB, KTÓRE UZYSKAŁY WYNIK POZYTYWNY Z EGZAMINU</a:t>
            </a:r>
            <a:b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WG OCENY ZE STUDIÓW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897863"/>
              </p:ext>
            </p:extLst>
          </p:nvPr>
        </p:nvGraphicFramePr>
        <p:xfrm>
          <a:off x="323528" y="1268760"/>
          <a:ext cx="8363272" cy="5035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70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0081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b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STRUKTURA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PRZYSTĘPUJĄCYCH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WG OCENY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ZE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STUDIÓW - 8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931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OSÓB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973335"/>
              </p:ext>
            </p:extLst>
          </p:nvPr>
        </p:nvGraphicFramePr>
        <p:xfrm>
          <a:off x="179512" y="1268760"/>
          <a:ext cx="879532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1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 POZYTYWNY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3 381 OSÓB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UDZIAŁ PROCENTOWY WG OCENY ZE STUDIÓW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151439"/>
              </p:ext>
            </p:extLst>
          </p:nvPr>
        </p:nvGraphicFramePr>
        <p:xfrm>
          <a:off x="179512" y="1268760"/>
          <a:ext cx="879532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12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64807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ZAINTERESOWANIE ABSOLWENTÓW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2008 - 2015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APLIKACJAMI</a:t>
            </a: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620555"/>
              </p:ext>
            </p:extLst>
          </p:nvPr>
        </p:nvGraphicFramePr>
        <p:xfrm>
          <a:off x="457200" y="908720"/>
          <a:ext cx="8229600" cy="521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77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ODSETEK POZYTYWNYCH WYNIKÓW EGZAMINU  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WG ROKU UKOŃCZENIA STUDIÓW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445302"/>
              </p:ext>
            </p:extLst>
          </p:nvPr>
        </p:nvGraphicFramePr>
        <p:xfrm>
          <a:off x="179512" y="1388404"/>
          <a:ext cx="8784976" cy="4878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1225"/>
                <a:gridCol w="645224"/>
                <a:gridCol w="570775"/>
                <a:gridCol w="570775"/>
                <a:gridCol w="570775"/>
                <a:gridCol w="570775"/>
                <a:gridCol w="570775"/>
                <a:gridCol w="570775"/>
                <a:gridCol w="570775"/>
                <a:gridCol w="570775"/>
                <a:gridCol w="570775"/>
                <a:gridCol w="570776"/>
                <a:gridCol w="570776"/>
              </a:tblGrid>
              <a:tr h="581300">
                <a:tc>
                  <a:txBody>
                    <a:bodyPr/>
                    <a:lstStyle/>
                    <a:p>
                      <a:pPr algn="l"/>
                      <a:r>
                        <a:rPr lang="pl-PL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ROK UKOŃCZENIA STUDIÓW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WCZEŚNIEJ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84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ABSOLWENTÓW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 DANEGO ROKU PRZYSTĘPUJĄCYCH DO EGZAMINU </a:t>
                      </a: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3 986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959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1 109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84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WYNIK POZYTYWNY  /NEGATYWNY </a:t>
                      </a:r>
                      <a:endParaRPr kumimoji="0" lang="pl-PL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84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kumimoji="0" lang="pl-PL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1 958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4879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ODSETEK OSÓB, KTÓRE ZDAŁY W ODNIESIENIU DO WSZYSTKICH ZDAJĄCYCH Z DANEGO ROKU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50,88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35,76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24,44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21,74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19,12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4879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STOSUNEK POZYTYWNYCH WYNIKÓW DO WSZYSTKICH POZYTYWNYCH WYNIKÓW 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59,98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6588224" y="6453336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BRAK DANYCH – 3 OSOBY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37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b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ODSETEK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POZYTYWNYCH WYNIKÓW EGZAMINU </a:t>
            </a:r>
            <a:b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WG ROKU UKOŃCZENIA STUDIÓW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807164"/>
              </p:ext>
            </p:extLst>
          </p:nvPr>
        </p:nvGraphicFramePr>
        <p:xfrm>
          <a:off x="457200" y="1268759"/>
          <a:ext cx="8229600" cy="5035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574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STRUKTURA PRZYSTĘPUJĄCYCH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WG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ROKU UKOŃCZENIA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STUDIÓW - 8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931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OSÓB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728124"/>
              </p:ext>
            </p:extLst>
          </p:nvPr>
        </p:nvGraphicFramePr>
        <p:xfrm>
          <a:off x="251520" y="1556792"/>
          <a:ext cx="8435280" cy="4964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527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 POZYTYWNY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3 381 OSÓB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UDZIAŁ PROCENTOWY WG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ROKU UKOŃCZENIA STUDIÓW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323306"/>
              </p:ext>
            </p:extLst>
          </p:nvPr>
        </p:nvGraphicFramePr>
        <p:xfrm>
          <a:off x="179512" y="1268760"/>
          <a:ext cx="879532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16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A FORMA UKOŃCZONYCH STUDIÓW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79789552"/>
              </p:ext>
            </p:extLst>
          </p:nvPr>
        </p:nvGraphicFramePr>
        <p:xfrm>
          <a:off x="179388" y="1600200"/>
          <a:ext cx="8507412" cy="470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07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A FORMA UKOŃCZONYCH STUDIÓW</a:t>
            </a:r>
            <a:b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8 931 OSÓB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69977981"/>
              </p:ext>
            </p:extLst>
          </p:nvPr>
        </p:nvGraphicFramePr>
        <p:xfrm>
          <a:off x="179388" y="1600200"/>
          <a:ext cx="8507412" cy="470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24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A FORMA UKOŃCZONYCH STUDIÓW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848358"/>
              </p:ext>
            </p:extLst>
          </p:nvPr>
        </p:nvGraphicFramePr>
        <p:xfrm>
          <a:off x="215007" y="692691"/>
          <a:ext cx="8865772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492529"/>
                <a:gridCol w="720080"/>
                <a:gridCol w="648072"/>
                <a:gridCol w="1440160"/>
                <a:gridCol w="1872208"/>
                <a:gridCol w="864096"/>
                <a:gridCol w="620347"/>
              </a:tblGrid>
              <a:tr h="744682">
                <a:tc>
                  <a:txBody>
                    <a:bodyPr/>
                    <a:lstStyle/>
                    <a:p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OSÓB,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KTÓRE PRZYSTĄPIŁY DO EGZAMINU</a:t>
                      </a:r>
                    </a:p>
                    <a:p>
                      <a:pPr algn="ctr" fontAlgn="b"/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STUDIA STACJONARNE/NIESTACJONARN</a:t>
                      </a:r>
                      <a:r>
                        <a:rPr lang="pl-PL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WYNIK POZYTYWNY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STUDIA STACJONARNE/NIESTACJONARNE</a:t>
                      </a: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pl-P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ZDAWALNOŚCI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BRAK DANYCH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WARSZAWSKI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 – 41,21%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57,34%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 – 58,68%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35,41%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WROCŁAWSKI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 – 36,58%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59,73%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 – 62,92%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24,60%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JAGIELLOŃSKI W KRAKOWIE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 – 71,57%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69,53%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 – 27,95%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46,82%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ŚLĄSKI W KATOWICACH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 – 42,60%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59,83%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 – 57,04%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26,88%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IM. A. MICKIEWICZA W POZNANIU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 – 48,15%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57,47%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 – 50,92%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27,17%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GDAŃSKI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 – 43,91%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62,73%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 – 54,89%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25,09%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M. KOPERNIKA W TORUNIU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 – 61,62%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42,30%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 – 37,78%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20,32%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33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A FORMA UKOŃCZONYCH STUDIÓW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887351"/>
              </p:ext>
            </p:extLst>
          </p:nvPr>
        </p:nvGraphicFramePr>
        <p:xfrm>
          <a:off x="215007" y="692691"/>
          <a:ext cx="8865772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492529"/>
                <a:gridCol w="720080"/>
                <a:gridCol w="648072"/>
                <a:gridCol w="1440160"/>
                <a:gridCol w="1872208"/>
                <a:gridCol w="864096"/>
                <a:gridCol w="620347"/>
              </a:tblGrid>
              <a:tr h="744682">
                <a:tc>
                  <a:txBody>
                    <a:bodyPr/>
                    <a:lstStyle/>
                    <a:p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OSÓB,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KTÓRE PRZYSTĄPIŁY DO EGZAMINU</a:t>
                      </a:r>
                    </a:p>
                    <a:p>
                      <a:pPr algn="ctr" fontAlgn="b"/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STUDIA STACJONARNE/NIESTACJONARN</a:t>
                      </a:r>
                      <a:r>
                        <a:rPr lang="pl-PL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WYNIK POZYTYWNY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STUDIA STACJONARNE/NIESTACJONARNE</a:t>
                      </a: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pl-P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ZDAWALNOŚCI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BRAK DANYCH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MARII CURIE-SKŁODOWSKIEJ W LUBLINIE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 – 66,87%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44,41%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– 32,53%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21,74%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KARD. S. WYSZYŃSKIEGO W WARSZAWIE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 – 64,81%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41,95%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– 35,19%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26,21%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KATOLICKI</a:t>
                      </a:r>
                      <a:r>
                        <a:rPr lang="pl-PL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UNIWERSYTET LUBELSKI IM. JANA PAWŁA II</a:t>
                      </a:r>
                      <a:endParaRPr lang="pl-PL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 – 82,49%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36,01%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– 17,24%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16,92%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ŁÓDZKI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 – 59,62%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62,67%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– 40,11%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35,62%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 ŁAZARSKIEGO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 – 71,56%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20,9%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– 28,13%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13,04%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KRAKOWSKA AKADEMIA IM. A. FRYCZA-MODRZEWSKIEGO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 – 74,92%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22,03%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– 22,77%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17,39%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SZCZECIŃSKI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– 69,69%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44,50%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– 28,22%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22,22%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86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b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ZDAWALNOŚĆ A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FORMA UKOŃCZONYCH STUDIÓW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947530"/>
              </p:ext>
            </p:extLst>
          </p:nvPr>
        </p:nvGraphicFramePr>
        <p:xfrm>
          <a:off x="107504" y="1268760"/>
          <a:ext cx="892899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904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A FORMA UKOŃCZONYCH STUDIÓW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476848"/>
              </p:ext>
            </p:extLst>
          </p:nvPr>
        </p:nvGraphicFramePr>
        <p:xfrm>
          <a:off x="215007" y="692691"/>
          <a:ext cx="8865772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492529"/>
                <a:gridCol w="720080"/>
                <a:gridCol w="648072"/>
                <a:gridCol w="1440160"/>
                <a:gridCol w="1872208"/>
                <a:gridCol w="864096"/>
                <a:gridCol w="620347"/>
              </a:tblGrid>
              <a:tr h="744682">
                <a:tc>
                  <a:txBody>
                    <a:bodyPr/>
                    <a:lstStyle/>
                    <a:p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OSÓB,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KTÓRE PRZYSTĄPIŁY DO EGZAMINU</a:t>
                      </a:r>
                    </a:p>
                    <a:p>
                      <a:pPr algn="ctr" fontAlgn="b"/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STUDIA STACJONARNE/NIESTACJONARN</a:t>
                      </a:r>
                      <a:r>
                        <a:rPr lang="pl-PL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WYNIK POZYTYWNY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STUDIA STACJONARNE/NIESTACJONARNE</a:t>
                      </a: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ZDAWALNOŚCI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BRAK DANYCH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RZESZOWSKI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 – 73,78%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37,91%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– 25,17%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15,28%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 BIAŁYMSTOKU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 – 59,15%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48,81%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 – 40,85%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22,41%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WARMIŃSKO - MAZURSKI W OLSZTYNIE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 – 83,58%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38,43%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– 16,06%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27,27%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AKADEMIA LEONA KOŹMIŃSKIEGO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– 73%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19,18%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54 - 27%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18,52%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OPOLSKI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 – 64,62%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40,48%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– 35,38%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17,39%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EUROPEJSKA WYŻSZA SZKOŁA PRAWA I ADMINISTRACJI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– 27,55%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14,81%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– 70,41%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21,74%</a:t>
                      </a:r>
                      <a:endParaRPr lang="pl-PL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 WZ PRAWA I NAUK O GOSPODARCE W STALOWEJ WOLI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– 98,77%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27,50%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– 1,23%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822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ABSOLWENCI Z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R.,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KTÓRZY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PRZYSTĄPILI DO EGZAMINÓW NA APLIKACJE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791910"/>
              </p:ext>
            </p:extLst>
          </p:nvPr>
        </p:nvGraphicFramePr>
        <p:xfrm>
          <a:off x="179512" y="766775"/>
          <a:ext cx="8784976" cy="5529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3368038"/>
                <a:gridCol w="952442"/>
                <a:gridCol w="1728192"/>
                <a:gridCol w="1224136"/>
                <a:gridCol w="1152128"/>
              </a:tblGrid>
              <a:tr h="591466">
                <a:tc>
                  <a:txBody>
                    <a:bodyPr/>
                    <a:lstStyle/>
                    <a:p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4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ABSOLWENCI WYDZIAŁU PRAWA W 2015  </a:t>
                      </a:r>
                      <a:endParaRPr kumimoji="0" lang="pl-PL" altLang="pl-P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ABSOLWENCI 2015 R., KTÓRZY PRZYSTĄPILI DO EGZ. WSTĘPNYCH NA APLIKACJE</a:t>
                      </a: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ZAINTERESOWANIE APLIKACJAMI ABSOLWENTÓW 2015</a:t>
                      </a:r>
                      <a:endParaRPr kumimoji="0" lang="pl-PL" altLang="pl-P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ŁĄCZNIE PRZYSTĄPIŁO Z DANEJ UCZELNI</a:t>
                      </a: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8611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WARSZAWSKI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57,29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5423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WROCŁAWSKI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53,55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0227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JAGIELLOŃSKI W KRAKOWIE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53,69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5031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GDAŃSKI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52,57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835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ŚLĄSKI W KATOWICACH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50,61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4639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IM. A. MICKIEWICZA W POZNANIU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65,61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ŁÓDZKI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48,12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M. KOPERNIKA W TORUNIU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6302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KATOLICKI</a:t>
                      </a:r>
                      <a:r>
                        <a:rPr lang="pl-PL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UNIWERSYTET LUBELSKI IM. JANA PAWŁA II</a:t>
                      </a:r>
                      <a:endParaRPr lang="pl-PL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48,86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0014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MARII CURIE-SKŁODOWSKIEJ W LUBLINIE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67,83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74818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 BIAŁYMSTOKU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41,46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9622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RZESZOWSKI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51,31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6434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KARD. S. WYSZYŃSKIEGO W WARSZAWIE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72,83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24148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 ŁAZARSKIEGO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34,54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</a:t>
                      </a:r>
                      <a:endParaRPr lang="pl-PL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8952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EUROPEJSKA WYŻSZA SZKOŁA PRAWA I ADMINISTRACJI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pl-PL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WARMIŃSKO - MAZURSKI W OLSZTYNIE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53,33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</a:t>
                      </a:r>
                      <a:endParaRPr lang="pl-PL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568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KRAKOWSKA AKADEMIA IM. A. FRYCZA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MODRZEWSKIEGO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37,97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</a:t>
                      </a:r>
                      <a:endParaRPr lang="pl-PL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45694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IWERSYTET SZCZECIŃSKI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53,30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</a:t>
                      </a:r>
                      <a:endParaRPr lang="pl-PL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00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A FORMA UKOŃCZONYCH STUDIÓW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0247019"/>
              </p:ext>
            </p:extLst>
          </p:nvPr>
        </p:nvGraphicFramePr>
        <p:xfrm>
          <a:off x="215007" y="692691"/>
          <a:ext cx="8865772" cy="5477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492529"/>
                <a:gridCol w="720080"/>
                <a:gridCol w="648072"/>
                <a:gridCol w="1440160"/>
                <a:gridCol w="1872208"/>
                <a:gridCol w="864096"/>
                <a:gridCol w="620347"/>
              </a:tblGrid>
              <a:tr h="744682">
                <a:tc>
                  <a:txBody>
                    <a:bodyPr/>
                    <a:lstStyle/>
                    <a:p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OSÓB,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KTÓRE PRZYSTĄPIŁY DO EGZAMINU</a:t>
                      </a:r>
                    </a:p>
                    <a:p>
                      <a:pPr algn="ctr" fontAlgn="b"/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STUDIA STACJONARNE/NIESTACJONARN</a:t>
                      </a:r>
                      <a:r>
                        <a:rPr lang="pl-PL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WYNIK POZYTYWNY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STUDIA STACJONARNE/NIESTACJONARNE</a:t>
                      </a: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ZDAWALNOŚCI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BRAK DANYCH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SWPS UNIWERSYTET HUMANISTYCZNOSPOŁECZNY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– 28,38%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28,57%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– 66,22%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18,37%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EKONOMII, PRAWA I NAUK MEDYCZNYCH  </a:t>
                      </a:r>
                    </a:p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PROF. E. LIPIŃSKIEGO W KIELCACH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– 59,09%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35,90%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– 40,91%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40,74</a:t>
                      </a: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UMIEJĘTNOŚCI SPOŁECZNYCH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– 61,9%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15,38%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– 36,51%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17,39</a:t>
                      </a: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PRAWA I ADMINISTRACJI W PRZEMYŚLU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– 72,13%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– 27,87%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41,18</a:t>
                      </a: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 TECHNICZNO – HANDLOWA IM. H. CHODKOWSKIEJ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– 38,30%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16,67%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– 61,70%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17,24%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 WZ NAUK PRAWNYCH I EKONOMICZNYCH W TOMASZOWIE LUB.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– 91,30%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19,05%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– 4,35%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ADMINISTRACJI </a:t>
                      </a:r>
                      <a:b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BIZNESU IM. E. KWIATKOWSKIEGO W GDYNI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pl-PL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73,81</a:t>
                      </a: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19,35%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– 26,19%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07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b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ZDAWALNOŚĆ A FORMA UKOŃCZONYCH STUDIÓW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543677"/>
              </p:ext>
            </p:extLst>
          </p:nvPr>
        </p:nvGraphicFramePr>
        <p:xfrm>
          <a:off x="107504" y="1268760"/>
          <a:ext cx="892899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101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A FORMA UKOŃCZONYCH STUDIÓW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861032"/>
              </p:ext>
            </p:extLst>
          </p:nvPr>
        </p:nvGraphicFramePr>
        <p:xfrm>
          <a:off x="215007" y="692691"/>
          <a:ext cx="8865772" cy="5477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492529"/>
                <a:gridCol w="720080"/>
                <a:gridCol w="648072"/>
                <a:gridCol w="1440160"/>
                <a:gridCol w="1872208"/>
                <a:gridCol w="864096"/>
                <a:gridCol w="620347"/>
              </a:tblGrid>
              <a:tr h="744682">
                <a:tc>
                  <a:txBody>
                    <a:bodyPr/>
                    <a:lstStyle/>
                    <a:p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OSÓB,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KTÓRE PRZYSTĄPIŁY DO EGZAMINU</a:t>
                      </a:r>
                    </a:p>
                    <a:p>
                      <a:pPr algn="ctr" fontAlgn="b"/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STUDIA STACJONARNE/NIESTACJONARN</a:t>
                      </a:r>
                      <a:r>
                        <a:rPr lang="pl-PL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WYNIK POZYTYWNY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STUDIA STACJONARNE/NIESTACJONARNE</a:t>
                      </a: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pl-P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ZDAWALNOŚCI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BRAK DANYCH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PRAWA IM. HELENY H. CHODKOWSKIEJ WE WROCŁAWIU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– 53,13%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47,06%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– 46,88%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46,67%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PEDAGOGIKI I ADMINISTRACJI IM. MIESZKA I W POZNANIU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– 40,74%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27,27%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– 55,56%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13,33%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MENEDŻERSKA W WARSZAWIE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– 13,04%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– 82,61%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26,32</a:t>
                      </a: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PWSNSKIMZ SIEDZIBĄ W WARSZAWIE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4 - 25%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12 - 75%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41,67</a:t>
                      </a: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FINANSÓW I ZARZĄDZANIA W WARSZAWIE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– 57,14%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12,50%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– 42,86%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FINANSÓW I PRAWA W BIELSKU-BIAŁEJ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– 61,54%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12,50%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– 38,46%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MENEDŻERSKA W LEGNICY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– 16,67%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– 83,33%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3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A FORMA UKOŃCZONYCH STUDIÓW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47636"/>
              </p:ext>
            </p:extLst>
          </p:nvPr>
        </p:nvGraphicFramePr>
        <p:xfrm>
          <a:off x="215007" y="692691"/>
          <a:ext cx="8865772" cy="2095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492529"/>
                <a:gridCol w="720080"/>
                <a:gridCol w="648072"/>
                <a:gridCol w="1440160"/>
                <a:gridCol w="1872208"/>
                <a:gridCol w="864096"/>
                <a:gridCol w="620347"/>
              </a:tblGrid>
              <a:tr h="744682">
                <a:tc>
                  <a:txBody>
                    <a:bodyPr/>
                    <a:lstStyle/>
                    <a:p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OSÓB,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KTÓRE PRZYSTĄPIŁY DO EGZAMINU</a:t>
                      </a:r>
                    </a:p>
                    <a:p>
                      <a:pPr algn="ctr" fontAlgn="b"/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STUDIA STACJONARNE/NIESTACJONARN</a:t>
                      </a:r>
                      <a:r>
                        <a:rPr lang="pl-PL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WYNIK POZYTYWNY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STUDIA STACJONARNE/NIESTACJONARNE</a:t>
                      </a: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pl-P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ZDAWALNOŚCI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BRAK DANYCH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BANKOWA W GDAŃSKU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10 - 100%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HUMANITAS W SOSNOWCU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1 - 100%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79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b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ZDAWALNOŚĆ A FORMA UKOŃCZONYCH STUDIÓW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228062"/>
              </p:ext>
            </p:extLst>
          </p:nvPr>
        </p:nvGraphicFramePr>
        <p:xfrm>
          <a:off x="107504" y="1268760"/>
          <a:ext cx="892899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256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05273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WIELOKROTNOŚĆ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PRZYSTĘPOWANIA DO EGZAMINU W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R.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APLIKANTÓW ADWOKACKICH, RADCOWSKICH I NOTARIALNYCH – 8 330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76701"/>
              </p:ext>
            </p:extLst>
          </p:nvPr>
        </p:nvGraphicFramePr>
        <p:xfrm>
          <a:off x="179512" y="1196752"/>
          <a:ext cx="885698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05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5516" y="260648"/>
            <a:ext cx="8712968" cy="9221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WIELOKROTNOŚĆ PRZYSTĘPOWANIA DO EGZAMINU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670092"/>
              </p:ext>
            </p:extLst>
          </p:nvPr>
        </p:nvGraphicFramePr>
        <p:xfrm>
          <a:off x="107504" y="1268760"/>
          <a:ext cx="878497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611560" y="541384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OSÓB PRZYSTĘPUJĄCYCH DO EGZAMINU PO RAZ PIERWSZY – 43,72%</a:t>
            </a:r>
          </a:p>
          <a:p>
            <a:pPr>
              <a:lnSpc>
                <a:spcPct val="150000"/>
              </a:lnSpc>
            </a:pP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OSÓB 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PRZYSTĘPUJĄCYCH 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EGZAMINU PO RAZ KOLEJNY – 19,67%</a:t>
            </a:r>
          </a:p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BRAK DANYCH – 20 OSÓB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59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34702"/>
            <a:ext cx="8712968" cy="9221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WIELOKROTNOŚĆ PRZYSTĘPOWANIA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 ZDAWALNOŚĆ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EGZAMINU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500853"/>
              </p:ext>
            </p:extLst>
          </p:nvPr>
        </p:nvGraphicFramePr>
        <p:xfrm>
          <a:off x="107504" y="1268760"/>
          <a:ext cx="878497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6732240" y="58772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BRAK DANYCH – 20 OSÓB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68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05273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 POZYTYWNY</a:t>
            </a:r>
            <a:b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UDZIAŁ PROCENTOWY WG  WIELOKROTNOŚCI PRZYSTĘPOWANIA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886274"/>
              </p:ext>
            </p:extLst>
          </p:nvPr>
        </p:nvGraphicFramePr>
        <p:xfrm>
          <a:off x="179512" y="1196752"/>
          <a:ext cx="885698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35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OCENA ZE STUDIÓW A LICZBA PUNKTÓW</a:t>
            </a: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1988840"/>
            <a:ext cx="8229600" cy="38690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	ANALIZUJĄC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ŚREDNIĄ LICZBĘ PUNKTÓW UZYSKANYCH PRZEZ KANDYDATÓW MOŻNA ZAUWAŻYĆ ZALEŻNOŚĆ POMIĘDZY OCENĄ ZE STUDIÓW, A UZYSKANĄ LICZBĄ PUNKTÓW</a:t>
            </a:r>
          </a:p>
        </p:txBody>
      </p:sp>
    </p:spTree>
    <p:extLst>
      <p:ext uri="{BB962C8B-B14F-4D97-AF65-F5344CB8AC3E}">
        <p14:creationId xmlns:p14="http://schemas.microsoft.com/office/powerpoint/2010/main" val="12125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6675"/>
            <a:ext cx="8229600" cy="5540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ABSOLWENCI Z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R.,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KTÓRZY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PRZYSTĄPILI DO EGZAMINÓW NA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APLIKACJE (C.D.)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9282605"/>
              </p:ext>
            </p:extLst>
          </p:nvPr>
        </p:nvGraphicFramePr>
        <p:xfrm>
          <a:off x="179512" y="620680"/>
          <a:ext cx="8784976" cy="5633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3368038"/>
                <a:gridCol w="952442"/>
                <a:gridCol w="1728192"/>
                <a:gridCol w="1224136"/>
                <a:gridCol w="1152128"/>
              </a:tblGrid>
              <a:tr h="594343">
                <a:tc>
                  <a:txBody>
                    <a:bodyPr/>
                    <a:lstStyle/>
                    <a:p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4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ABSOLWENCI WYDZIAŁU PRAWA W 2015  </a:t>
                      </a:r>
                      <a:endParaRPr kumimoji="0" lang="pl-PL" altLang="pl-P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ABSOLWENCI 2015 R., KTÓRZY PRZYSTĄPILI DO EGZ. WSTĘPNYCH NA APLIKACJE</a:t>
                      </a: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ZAINTERESOWANIE APLIKACJAMI ABSOLWENTÓW 2015</a:t>
                      </a:r>
                      <a:endParaRPr kumimoji="0" lang="pl-PL" altLang="pl-P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ŁĄCZNIE PRZYSTĄPIŁO Z DANEJ UCZELNI</a:t>
                      </a: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73711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OPOLSKI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54,80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73711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AKADEMIA LEONA KOŹMIŃSKIEGO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42,07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3711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PRAWA I ADMINISTRACJI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PRZEMYŚLU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711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 WZ PRAWA I NAUK O GOSPODARCE W ST. WOLI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36,36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3711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UMIEJĘTNOŚCI SPOŁECZNYCH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48,65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711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PRAWA IM. CHODKOWSKIEJ WROCŁAW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45,71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374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EKONOMII, PRAWA I NAUK MEDYCZNYCH IM. PROF. E. LIPIŃSKIEGO W KIELCACH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50,82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711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SWPS UNIWERSYTET HUMANISTYCZNOSPOŁECZNY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77,05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73711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 ADM. I BIZNESU IM. E. KWIATKOWSKIEGO W GDYNI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36,67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711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 PEDAGOGIKI I ADM. IM. MIESZKA I W POZNANIU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711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MENEDŻERSKA W WARSZAWIE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711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FINANSÓW I PRAWA W BIELSKU-BIAŁEJ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29,41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1243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FINANSÓW I ZARZĄDZANIA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 W-WIE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12,12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711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 WZ NAUK PRAWNYCH I EKON. W TOMASZ. LUB.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pl-PL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3711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HUMANITAS W SOSNOWCU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711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MENEDŻERSKA W LEGNICY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711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PWSNSKIM Z SIEDZIBĄ W WARSZAWIE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711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BANKOWA W GDAŃSKU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75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OCENA ZE STUDIÓW A LICZBA PUNKTÓW</a:t>
            </a:r>
            <a:b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 POZYTYWNY – 3 381</a:t>
            </a:r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639760"/>
              </p:ext>
            </p:extLst>
          </p:nvPr>
        </p:nvGraphicFramePr>
        <p:xfrm>
          <a:off x="179512" y="1600200"/>
          <a:ext cx="878497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1412776"/>
            <a:ext cx="8229600" cy="44450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80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OCENA ZE STUDIÓW A LICZBA PUNKTÓW</a:t>
            </a:r>
            <a:b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POZYTYWNY –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ABSOLWENCI 2015 – 2 028 </a:t>
            </a: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557272"/>
              </p:ext>
            </p:extLst>
          </p:nvPr>
        </p:nvGraphicFramePr>
        <p:xfrm>
          <a:off x="179512" y="1340768"/>
          <a:ext cx="864096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89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WYNIKI PUNKTOWE OSÓB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, KTÓRE ZDAŁY</a:t>
            </a: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803549"/>
              </p:ext>
            </p:extLst>
          </p:nvPr>
        </p:nvGraphicFramePr>
        <p:xfrm>
          <a:off x="269522" y="1196752"/>
          <a:ext cx="8604956" cy="4522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1638182"/>
                <a:gridCol w="1638182"/>
                <a:gridCol w="1638182"/>
                <a:gridCol w="1638182"/>
              </a:tblGrid>
              <a:tr h="720080">
                <a:tc>
                  <a:txBody>
                    <a:bodyPr/>
                    <a:lstStyle/>
                    <a:p>
                      <a:endParaRPr lang="pl-PL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ADWOKACKA</a:t>
                      </a:r>
                      <a:endParaRPr lang="pl-PL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RADCOWSKA</a:t>
                      </a:r>
                      <a:endParaRPr lang="pl-PL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PUNKTÓW UZYSKANYCH Z TESTU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ODSETEK WYNIKU POZYTYWNEGO</a:t>
                      </a:r>
                      <a:endParaRPr lang="pl-PL" sz="12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ODSETEK WYNIKU POZYTYWNEGO</a:t>
                      </a:r>
                      <a:endParaRPr lang="pl-PL" sz="12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5348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pl-PL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pl-PL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110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613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55,47%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970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60,74%</a:t>
                      </a:r>
                      <a:endParaRPr lang="pl-PL" sz="18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5348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– 120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29,68%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442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27,67%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5348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– 130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12,13%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10,02%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5348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– 140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2,62%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1,56%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5348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– 150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1484784"/>
            <a:ext cx="8229600" cy="43730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68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WYNIKI PUNKTOWE OSÓB, KTÓRE ZDAŁY</a:t>
            </a: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862902"/>
              </p:ext>
            </p:extLst>
          </p:nvPr>
        </p:nvGraphicFramePr>
        <p:xfrm>
          <a:off x="269522" y="1196752"/>
          <a:ext cx="8604956" cy="4522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1638182"/>
                <a:gridCol w="1638182"/>
                <a:gridCol w="1638182"/>
                <a:gridCol w="1638182"/>
              </a:tblGrid>
              <a:tr h="720080">
                <a:tc>
                  <a:txBody>
                    <a:bodyPr/>
                    <a:lstStyle/>
                    <a:p>
                      <a:endParaRPr lang="pl-PL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NOTARIALNA</a:t>
                      </a:r>
                      <a:endParaRPr lang="pl-PL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KOMORNICZA</a:t>
                      </a:r>
                      <a:endParaRPr lang="pl-PL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PUNKTÓW UZYSKANYCH Z TESTU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ODSETEK WYNIKU POZYTYWNEGO</a:t>
                      </a:r>
                      <a:endParaRPr lang="pl-PL" sz="12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ODSETEK WYNIKU POZYTYWNEGO</a:t>
                      </a:r>
                      <a:endParaRPr lang="pl-PL" sz="12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5348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pl-PL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pl-PL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110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54,45%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42,89%</a:t>
                      </a:r>
                      <a:endParaRPr lang="pl-PL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5348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– 120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28,42%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32,82%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5348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– 130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14,38%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19,64%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5348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– 140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1,37%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4,13%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5348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– 150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1,37%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0,52%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1484784"/>
            <a:ext cx="8229600" cy="43730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9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43204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WYNIKI PUNKTOWE OSÓB, KTÓRE </a:t>
            </a:r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NIE ZDAŁY</a:t>
            </a: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006899"/>
              </p:ext>
            </p:extLst>
          </p:nvPr>
        </p:nvGraphicFramePr>
        <p:xfrm>
          <a:off x="269522" y="908721"/>
          <a:ext cx="8604956" cy="5296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1638182"/>
                <a:gridCol w="1638182"/>
                <a:gridCol w="1638182"/>
                <a:gridCol w="1638182"/>
              </a:tblGrid>
              <a:tr h="720065">
                <a:tc>
                  <a:txBody>
                    <a:bodyPr/>
                    <a:lstStyle/>
                    <a:p>
                      <a:endParaRPr lang="pl-PL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ADWOKACKA</a:t>
                      </a:r>
                      <a:endParaRPr lang="pl-PL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RADCOWSKA</a:t>
                      </a:r>
                      <a:endParaRPr lang="pl-PL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6052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PUNKTÓW UZYSKANYCH Z TESTU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ODSETEK WYNIKU NEGATYWNEGO</a:t>
                      </a:r>
                      <a:endParaRPr lang="pl-PL" sz="12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ODSETEK WYNIKU NEGATYWNEGO</a:t>
                      </a:r>
                      <a:endParaRPr lang="pl-PL" sz="12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1466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r>
                        <a:rPr lang="pl-PL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90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36,57%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36,15%</a:t>
                      </a:r>
                      <a:endParaRPr lang="pl-PL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1466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– 80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31,79%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32,87%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1466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– 70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19,78%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20,01%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1466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– 60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9,51%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9,22%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1466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– 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2,17%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1,41%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1466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lang="pl-PL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- 40</a:t>
                      </a:r>
                      <a:endParaRPr lang="pl-PL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0,16%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1466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PONIŻEJ 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43204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WYNIKI PUNKTOWE OSÓB, KTÓRE </a:t>
            </a:r>
            <a:r>
              <a:rPr lang="pl-P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NIE ZDAŁY</a:t>
            </a: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858629"/>
              </p:ext>
            </p:extLst>
          </p:nvPr>
        </p:nvGraphicFramePr>
        <p:xfrm>
          <a:off x="269522" y="908721"/>
          <a:ext cx="8604956" cy="5296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1638182"/>
                <a:gridCol w="1638182"/>
                <a:gridCol w="1638182"/>
                <a:gridCol w="1638182"/>
              </a:tblGrid>
              <a:tr h="720065">
                <a:tc>
                  <a:txBody>
                    <a:bodyPr/>
                    <a:lstStyle/>
                    <a:p>
                      <a:endParaRPr lang="pl-PL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NOTARIALNA</a:t>
                      </a:r>
                      <a:endParaRPr lang="pl-PL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KOMORNICZA</a:t>
                      </a:r>
                      <a:endParaRPr lang="pl-PL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6052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PUNKTÓW UZYSKANYCH Z TESTU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ODSETEK WYNIKU NEGATYWNEGO</a:t>
                      </a:r>
                      <a:endParaRPr lang="pl-PL" sz="12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ODSETEK WYNIKU NEGATYWNEGO</a:t>
                      </a:r>
                      <a:endParaRPr lang="pl-PL" sz="12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1466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r>
                        <a:rPr lang="pl-PL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90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35,49%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51,40%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1466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– 80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27,01%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34,11%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1466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– 70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20,76%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11,68%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1466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– 60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12,27%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2,33%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1466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– 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4,02%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0,47%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1466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lang="pl-PL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- 40</a:t>
                      </a:r>
                      <a:endParaRPr lang="pl-PL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0,44%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1466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PONIŻEJ 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66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ZDAWALNOŚĆ ABSOLWENTÓW 2015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1484784"/>
            <a:ext cx="8229600" cy="43730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8656367"/>
              </p:ext>
            </p:extLst>
          </p:nvPr>
        </p:nvGraphicFramePr>
        <p:xfrm>
          <a:off x="179960" y="836712"/>
          <a:ext cx="8928991" cy="5309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64"/>
                <a:gridCol w="4375256"/>
                <a:gridCol w="1512168"/>
                <a:gridCol w="864096"/>
                <a:gridCol w="1872207"/>
              </a:tblGrid>
              <a:tr h="358391">
                <a:tc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ZDAWALNOŚCI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JAGIELLOŃSKI W KRAKOWIE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265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74,44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ŁÓDZKI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179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108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60,34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WARSZAWSKI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389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59,13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IM. A. MICKIEWICZA W POZNANIU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248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145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58,47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GDAŃSKI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152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55,07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ŚLĄSKI W KATOWICACH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249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137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55,02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W BIAŁYMSTOKU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119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65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54,62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WROCŁAWSKI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188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51,93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UMSC W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LUBLINIE 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213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51,64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M. KOPERNIKA W TORUNIU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97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48,50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WARMIŃSKO - 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MAZURSKI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128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47,66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KATOLICKI UNIWERSYTET LUBELSKI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47,37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UKSW W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WARSZAWIE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193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88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45,60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SZCZECIŃSKI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44,63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RZESZOWSKI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137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53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38,69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KRAKOWSKA 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AKADEMIA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28,89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AKADEMIA LEONA KOŹMIŃSKIEGO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24,59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UCZELNIA ŁAZARSKIEGO 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23,26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69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</a:t>
            </a:r>
            <a:r>
              <a:rPr lang="pl-PL" alt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ABSOLWENTÓW 2015</a:t>
            </a: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213882"/>
              </p:ext>
            </p:extLst>
          </p:nvPr>
        </p:nvGraphicFramePr>
        <p:xfrm>
          <a:off x="215516" y="831355"/>
          <a:ext cx="87129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04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ZDAWALNOŚĆ ABSOLWENTÓW 2015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1484784"/>
            <a:ext cx="8229600" cy="43730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416254"/>
              </p:ext>
            </p:extLst>
          </p:nvPr>
        </p:nvGraphicFramePr>
        <p:xfrm>
          <a:off x="179512" y="620698"/>
          <a:ext cx="8856985" cy="5543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143"/>
                <a:gridCol w="4380385"/>
                <a:gridCol w="1440160"/>
                <a:gridCol w="792088"/>
                <a:gridCol w="1872209"/>
              </a:tblGrid>
              <a:tr h="360030">
                <a:tc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ZDAWALNOŚCI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5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KUL WZ W TOMASZOWIE LUB.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50,00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PWSNSK I M W WARSZAWIE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50,00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5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OPOLSKI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97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47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48,45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WS PRAWA IM.  CHODKOWSKIEJ WE WROCŁAWIU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46,88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03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WS EKONOMII, PRAWA I NAUK MEDYCZNYCH </a:t>
                      </a: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IM</a:t>
                      </a: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PROF. E. LIPIŃSKIEGO W KIELCACH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41,94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KUL WZ W STALOWEJ WOLI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40,63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5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WS PRAWA I ADMINISTRACJI W PRZEMYŚLU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37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32,43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WS BANKOWA W GDAŃSKU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25,00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5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EUROPEJSKA WS PRAWA I ADMINISTRACJI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22,86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WS UMIEJĘTNOŚCI SPOŁECZNYCH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22,22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5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WS PEDAGOGIKI I ADMINISTARCJI IM. MIESZKA I W POZNANIU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20,00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SWPS 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47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19,15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5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WS FINANSÓW I PRAWA W BIELSKU-BIAŁEJ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10,00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WS ADMINISTRACJI I BIZNESU IM. E. KWIATKOWSKIEGO </a:t>
                      </a: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 </a:t>
                      </a: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GDYNI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4,55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5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UCZELNIA ZAGRANICZNA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WS FINANSÓW I ZARZĄDZANIA W WARSZAWIE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5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HUMANITAS W SOSNOWCU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MENEDŻERSKA W WARSZAWIE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27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</a:t>
            </a:r>
            <a:r>
              <a:rPr lang="pl-PL" alt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ABSOLWENTÓW 2015</a:t>
            </a: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567544"/>
              </p:ext>
            </p:extLst>
          </p:nvPr>
        </p:nvGraphicFramePr>
        <p:xfrm>
          <a:off x="215516" y="831355"/>
          <a:ext cx="87129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7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ABSOLWENCI Z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R.,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KTÓRZY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PRZYSTĄPILI DO EGZAMINÓW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WG APLIKACJI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359499"/>
              </p:ext>
            </p:extLst>
          </p:nvPr>
        </p:nvGraphicFramePr>
        <p:xfrm>
          <a:off x="179511" y="836712"/>
          <a:ext cx="8784977" cy="5403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006"/>
                <a:gridCol w="3788451"/>
                <a:gridCol w="820892"/>
                <a:gridCol w="964907"/>
                <a:gridCol w="964907"/>
                <a:gridCol w="964907"/>
                <a:gridCol w="964907"/>
              </a:tblGrid>
              <a:tr h="341177">
                <a:tc>
                  <a:txBody>
                    <a:bodyPr/>
                    <a:lstStyle/>
                    <a:p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ŁĄCZNIE</a:t>
                      </a: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ADWOKACKA</a:t>
                      </a: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RADCOWSKA</a:t>
                      </a: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NOTARIALNA</a:t>
                      </a: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KOMORNICZA</a:t>
                      </a:r>
                    </a:p>
                  </a:txBody>
                  <a:tcPr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79145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WARSZAWSKI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9145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WROCŁAWSKI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9145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JAGIELLOŃSKI W KRAKOWIE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9145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GDAŃSKI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9145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ŚLĄSKI W KATOWICACH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9145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IM. A. MICKIEWICZA W POZNANIU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91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MARII CURIE-SKŁODOWSKIEJ W LUBLINIE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9145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M. KOPERNIKA W TORUNIU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91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KARD. S. WYSZYŃSKIEGO W WARSZAWIE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9145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ŁÓDZKI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9145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KATOLICKI</a:t>
                      </a:r>
                      <a:r>
                        <a:rPr lang="pl-PL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UNIWERSYTET LUBELSKI</a:t>
                      </a:r>
                      <a:endParaRPr lang="pl-PL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9145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RZESZOWSKI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9145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WARMIŃSKO - MAZURSKI W OLSZTYNIE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9145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SZCZECIŃSKI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9145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 BIAŁYMSTOKU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1391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OPOLSKI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pl-PL" sz="11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1720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KRAKOWSKA AKADEMIA IM. A. FRYCZA</a:t>
                      </a:r>
                      <a:r>
                        <a:rPr lang="pl-P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MODRZEWSKIEGO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9145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 ŁAZARSKIEGO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40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 rtlCol="0">
            <a:normAutofit/>
          </a:bodyPr>
          <a:lstStyle/>
          <a:p>
            <a:pPr>
              <a:lnSpc>
                <a:spcPct val="80000"/>
              </a:lnSpc>
            </a:pPr>
            <a: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ABSOLWENCI </a:t>
            </a:r>
            <a:r>
              <a:rPr lang="pl-PL" alt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EGZAMIN </a:t>
            </a:r>
            <a:r>
              <a:rPr lang="pl-PL" alt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PRZY OCENIE ZE STUDIÓW </a:t>
            </a:r>
            <a:r>
              <a:rPr lang="pl-PL" alt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„BARDZO DOBRY”</a:t>
            </a:r>
            <a:br>
              <a:rPr lang="pl-PL" alt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ANALIZY WŁĄCZONO DLA U. ŚLĄSKIEGO </a:t>
            </a:r>
            <a:r>
              <a:rPr lang="pl-PL" altLang="pl-PL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pl-PL" alt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OSOBY Z OCENĄ ZE STUDIÓW „CELUJĄCY” ORAZ DLA U. WARSZAWSKIEGO </a:t>
            </a:r>
            <a:r>
              <a:rPr lang="pl-PL" altLang="pl-PL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pl-PL" alt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OSÓB Z OCENĄ ZE STUDIÓW „CELUJĄCY” ORAZ 1 Z OCENĄ „BARDZO DOBRY PLUS”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333288"/>
              </p:ext>
            </p:extLst>
          </p:nvPr>
        </p:nvGraphicFramePr>
        <p:xfrm>
          <a:off x="287524" y="922744"/>
          <a:ext cx="8676963" cy="5324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090"/>
                <a:gridCol w="3800428"/>
                <a:gridCol w="1411001"/>
                <a:gridCol w="928399"/>
                <a:gridCol w="2071045"/>
              </a:tblGrid>
              <a:tr h="274008">
                <a:tc>
                  <a:txBody>
                    <a:bodyPr/>
                    <a:lstStyle/>
                    <a:p>
                      <a:pPr algn="l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 %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78858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 BIAŁYMSTOKU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91,67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8858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JAGIELLOŃSKI W KRAKOWIE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89,79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858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SZCZECIŃSKI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88,23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8858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MARII CURIE-SKŁODOWSKIEJ W LUBLINIE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85,71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858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WARSZAWSKI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84,78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88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ŚLĄSKI W KATOWICACH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83,48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858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ŁÓDZKI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81,25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8858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KARD. S. WYSZYŃSKIEGO W WARSZAWIE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858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IM. A. MICKIEWICZA W POZNANIU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79,31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8858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GDAŃSKI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79,03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858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WROCŁAWSKI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77,94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8858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M. KOPERNIKA W TORUNIU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76,00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858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WARMIŃSKO - MAZURSKI W OLSZTYNIE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69,39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8858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KATOLICKI</a:t>
                      </a:r>
                      <a:r>
                        <a:rPr lang="pl-PL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UNIWERSYTET LUBELSKI IM. JANA PAWŁA II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68,25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858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RZESZOWSKI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65,38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8858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OPOLSKI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64,50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858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KRAKOWSKA AKADEMIA IM. A. FRYCZA-MODRZEWSKIEGO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62,50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8858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 ŁAZARSKIEGO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34,78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70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 rtlCol="0">
            <a:normAutofit/>
          </a:bodyPr>
          <a:lstStyle/>
          <a:p>
            <a:pPr>
              <a:lnSpc>
                <a:spcPct val="80000"/>
              </a:lnSpc>
            </a:pPr>
            <a: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ABSOLWENCI </a:t>
            </a:r>
            <a:r>
              <a:rPr lang="pl-PL" alt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EGZAMIN </a:t>
            </a:r>
            <a:r>
              <a:rPr lang="pl-PL" alt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PRZY OCENIE ZE STUDIÓW </a:t>
            </a:r>
            <a:r>
              <a:rPr lang="pl-PL" alt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„BARDZO DOBRY” 	-  C.D.</a:t>
            </a:r>
            <a:br>
              <a:rPr lang="pl-PL" alt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alt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730172"/>
              </p:ext>
            </p:extLst>
          </p:nvPr>
        </p:nvGraphicFramePr>
        <p:xfrm>
          <a:off x="233518" y="597202"/>
          <a:ext cx="8676963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"/>
                <a:gridCol w="4392488"/>
                <a:gridCol w="1368152"/>
                <a:gridCol w="792088"/>
                <a:gridCol w="1728191"/>
              </a:tblGrid>
              <a:tr h="278839">
                <a:tc>
                  <a:txBody>
                    <a:bodyPr/>
                    <a:lstStyle/>
                    <a:p>
                      <a:pPr algn="l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 %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99256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 W Z NAUK PRAWNYCH I EKONOMICZNYCH W TOMASZOWIE LUB.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04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PRAWA IM. HELENY H. CHODKOWSKIEJ WE WROCŁAWIU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 WZ PRAWA I NAUK O GOSPODARCE W STALOWEJ WOLI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62,50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3360">
                <a:tc rowSpan="2"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PWSNSKIMZ SIEDZIBĄ W WARSZAWIE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896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EKONOMII, PRAWA I NAUK MEDYCZNYCH  </a:t>
                      </a:r>
                    </a:p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PROF. E. LIPIŃSKIEGO W KIELCACH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AKADEMIA LEONA KOŹMIŃSKIEGO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43,75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3408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PRAWA I ADMINISTRACJI W PRZEMYŚLU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7120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FINANSÓW I PRAWA W BIELSKU-BIAŁEJ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0832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SWPS UNIWERSYTET HUMANISTYCZNOSPOŁECZNY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EUROPEJSKA WYŻSZA SZKOŁA PRAWA I ADMINISTRACJI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26,67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UMIEJĘTNOŚCI SPOŁECZNYCH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ADMINISTRACJI I BIZNESU </a:t>
                      </a:r>
                    </a:p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E. KWIATKOWSKIEGO W GDYNI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5768">
                <a:tc rowSpan="2"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PEDAGOGIKI I ADMINISTRACJI IM. MIESZKA I </a:t>
                      </a:r>
                      <a:b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POZNANIU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9568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MENEDŻERSKA W WARSZAWIE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FINANSÓW I ZARZĄDZANIA W WARSZAWIE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6992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BANKOWA W GDAŃSKU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HUMANITAS W SOSNOWCU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10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 rtlCol="0">
            <a:normAutofit/>
          </a:bodyPr>
          <a:lstStyle/>
          <a:p>
            <a:pPr>
              <a:lnSpc>
                <a:spcPct val="80000"/>
              </a:lnSpc>
            </a:pPr>
            <a: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ABSOLWENCI </a:t>
            </a:r>
            <a:r>
              <a:rPr lang="pl-PL" alt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EGZAMIN </a:t>
            </a:r>
            <a:r>
              <a:rPr lang="pl-PL" alt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PRZY OCENIE ZE STUDIÓW </a:t>
            </a:r>
            <a:r>
              <a:rPr lang="pl-PL" alt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„DOBRY PLUS”</a:t>
            </a:r>
            <a:br>
              <a:rPr lang="pl-PL" alt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alt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6741203"/>
              </p:ext>
            </p:extLst>
          </p:nvPr>
        </p:nvGraphicFramePr>
        <p:xfrm>
          <a:off x="287524" y="922744"/>
          <a:ext cx="8676963" cy="5315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090"/>
                <a:gridCol w="3800428"/>
                <a:gridCol w="1411001"/>
                <a:gridCol w="928399"/>
                <a:gridCol w="2071045"/>
              </a:tblGrid>
              <a:tr h="274008">
                <a:tc>
                  <a:txBody>
                    <a:bodyPr/>
                    <a:lstStyle/>
                    <a:p>
                      <a:pPr algn="l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 %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78858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IM. A. MICKIEWICZA W POZNANIU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85,36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858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JAGIELLOŃSKI W KRAKOWIE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82,57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8858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MARII CURIE-SKŁODOWSKIEJ W LUBLINIE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74,14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858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 BIAŁYMSTOKU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67,50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8858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GDAŃSKI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66,29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858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ŁÓDZKI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65,52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8858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KRAKOWSKA AKADEMIA IM. A. FRYCZA-MODRZEWSKIEGO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63,64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858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WROCŁAWSKI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60,87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SZCZECIŃSKI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60,86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858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WARSZAWSKI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57,34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7494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M. KOPERNIKA W TORUNIU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52,87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858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KARD. S. WYSZYŃSKIEGO W WARSZAWIE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8858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KATOLICKI</a:t>
                      </a:r>
                      <a:r>
                        <a:rPr lang="pl-PL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UNIWERSYTET LUBELSKI IM. JANA PAWŁA II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48,33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858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ŚLĄSKI W KATOWICACH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46,03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8858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WARMIŃSKO - MAZURSKI W OLSZTYNIE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42,50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858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OPOLSKI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8858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 ŁAZARSKIEGO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858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RZESZOWSKI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21,43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07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 rtlCol="0">
            <a:normAutofit/>
          </a:bodyPr>
          <a:lstStyle/>
          <a:p>
            <a:pPr>
              <a:lnSpc>
                <a:spcPct val="80000"/>
              </a:lnSpc>
            </a:pPr>
            <a: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ABSOLWENCI </a:t>
            </a:r>
            <a:r>
              <a:rPr lang="pl-PL" alt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EGZAMIN </a:t>
            </a:r>
            <a:r>
              <a:rPr lang="pl-PL" alt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PRZY OCENIE ZE STUDIÓW </a:t>
            </a:r>
            <a:r>
              <a:rPr lang="pl-PL" alt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„DOBRY PLUS”  - C.D.</a:t>
            </a:r>
            <a:br>
              <a:rPr lang="pl-PL" alt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alt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218357"/>
              </p:ext>
            </p:extLst>
          </p:nvPr>
        </p:nvGraphicFramePr>
        <p:xfrm>
          <a:off x="233518" y="620688"/>
          <a:ext cx="8676963" cy="5654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"/>
                <a:gridCol w="4392488"/>
                <a:gridCol w="1368152"/>
                <a:gridCol w="792088"/>
                <a:gridCol w="1728191"/>
              </a:tblGrid>
              <a:tr h="318656">
                <a:tc>
                  <a:txBody>
                    <a:bodyPr/>
                    <a:lstStyle/>
                    <a:p>
                      <a:pPr algn="l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 %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86790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PRAWA I ADMINISTRACJI W PRZEMYŚLU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67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EKONOMII, PRAWA I NAUK MEDYCZNYCH  </a:t>
                      </a:r>
                    </a:p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PROF. E. LIPIŃSKIEGO W KIELCACH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4253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UMIEJĘTNOŚCI SPOŁECZNYCH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6790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 WZ PRAWA I NAUK O GOSPODARCE W STALOWEJ WOLI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21,43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6790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SWPS UNIWERSYTET HUMANISTYCZNOSPOŁECZNY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6790">
                <a:tc rowSpan="5"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AKADEMIA LEONA KOŹMIŃSKIEGO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6790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FINANSÓW I ZARZĄDZANIA W WARSZAWIE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6790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 W Z NAUK PRAWNYCH I EKONOMICZNYCH W TOMASZOWIE LUB.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6790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FINANSÓW I PRAWA W BIELSKU-BIAŁEJ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4253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ADMINISTRACJI I BIZNESU </a:t>
                      </a:r>
                    </a:p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E. KWIATKOWSKIEGO W GDYNI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4253">
                <a:tc rowSpan="7"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PRAWA IM. HELENY H. CHODKOWSKIEJ WE WROCŁAWIU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4253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PEDAGOGIKI I ADMINISTRACJI IM. MIESZKA I </a:t>
                      </a:r>
                      <a:b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POZNANIU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4925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MENEDŻERSKA W WARSZAWIE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925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PWSNSKIM Z SIEDZIBĄ W WARSZAWIE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4925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BANKOWA W GDAŃSKU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925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HUMANITAS W SOSNOWCU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4925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EUROPEJSKA WYŻSZA SZKOŁA PRAWA I ADMINISTRACJI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61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 rtlCol="0">
            <a:normAutofit/>
          </a:bodyPr>
          <a:lstStyle/>
          <a:p>
            <a:pPr>
              <a:lnSpc>
                <a:spcPct val="80000"/>
              </a:lnSpc>
            </a:pPr>
            <a: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ABSOLWENCI </a:t>
            </a:r>
            <a:r>
              <a:rPr lang="pl-PL" alt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EGZAMIN </a:t>
            </a:r>
            <a:r>
              <a:rPr lang="pl-PL" alt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PRZY OCENIE ZE STUDIÓW </a:t>
            </a:r>
            <a:r>
              <a:rPr lang="pl-PL" alt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„DOBRY”</a:t>
            </a:r>
            <a:br>
              <a:rPr lang="pl-PL" alt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alt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192016"/>
              </p:ext>
            </p:extLst>
          </p:nvPr>
        </p:nvGraphicFramePr>
        <p:xfrm>
          <a:off x="233518" y="721237"/>
          <a:ext cx="8676963" cy="5433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090"/>
                <a:gridCol w="3800428"/>
                <a:gridCol w="1411001"/>
                <a:gridCol w="928399"/>
                <a:gridCol w="2071045"/>
              </a:tblGrid>
              <a:tr h="317188">
                <a:tc>
                  <a:txBody>
                    <a:bodyPr/>
                    <a:lstStyle/>
                    <a:p>
                      <a:pPr algn="l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 %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85469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JAGIELLOŃSKI W KRAKOWIE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61,47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5469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SZCZECIŃSKI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5469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MARII CURIE-SKŁODOWSKIEJ W LUBLINIE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5469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IM. A. MICKIEWICZA W POZNANIU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43,68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5469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ŁÓDZKI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43,48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5469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GDAŃSKI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35,39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5469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 BIAŁYMSTOKU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5469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WARSZAWSKI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30,85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0839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KARD. S. WYSZYŃSKIEGO W WARSZAWIE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30,51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4551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WARMIŃSKO - MAZURSKI W OLSZTYNIE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30,30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5469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KRAKOWSKA AKADEMIA IM. A. FRYCZA-MODRZEWSKIEGO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29,27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5469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OPOLSKI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5469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ŚLĄSKI W KATOWICACH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5469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RZESZOWSKI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5469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M. KOPERNIKA W TORUNIU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5469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WROCŁAWSKI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22,83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5469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KATOLICKI</a:t>
                      </a:r>
                      <a:r>
                        <a:rPr lang="pl-PL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UNIWERSYTET LUBELSKI IM. JANA PAWŁA II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21,95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5469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 ŁAZARSKIEGO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6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 rtlCol="0">
            <a:normAutofit/>
          </a:bodyPr>
          <a:lstStyle/>
          <a:p>
            <a:pPr>
              <a:lnSpc>
                <a:spcPct val="80000"/>
              </a:lnSpc>
            </a:pPr>
            <a: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ABSOLWENCI </a:t>
            </a:r>
            <a:r>
              <a:rPr lang="pl-PL" alt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EGZAMIN </a:t>
            </a:r>
            <a:r>
              <a:rPr lang="pl-PL" alt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PRZY OCENIE ZE STUDIÓW </a:t>
            </a:r>
            <a:r>
              <a:rPr lang="pl-PL" alt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„DOBRY”  - C.D.</a:t>
            </a:r>
            <a:br>
              <a:rPr lang="pl-PL" alt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alt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3078188"/>
              </p:ext>
            </p:extLst>
          </p:nvPr>
        </p:nvGraphicFramePr>
        <p:xfrm>
          <a:off x="233518" y="764704"/>
          <a:ext cx="8676963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"/>
                <a:gridCol w="4410490"/>
                <a:gridCol w="1368152"/>
                <a:gridCol w="792088"/>
                <a:gridCol w="1728191"/>
              </a:tblGrid>
              <a:tr h="144016">
                <a:tc>
                  <a:txBody>
                    <a:bodyPr/>
                    <a:lstStyle/>
                    <a:p>
                      <a:pPr algn="l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 %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99256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PRAWA I ADMINISTRACJI W PRZEMYŚLU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35,71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74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PRAWA IM. HELENY H. CHODKOWSKIEJ WE WROCŁAWIU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096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BANKOWA W GDAŃSKU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 W Z NAUK PRAWNYCH I EKONOMICZNYCH W TOMASZOWIE LUB.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6573">
                <a:tc vMerge="1">
                  <a:txBody>
                    <a:bodyPr/>
                    <a:lstStyle/>
                    <a:p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PEDAGOGIKI I ADMINISTRACJI IM. MIESZKA I W POZ-NIU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6573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AKADEMIA LEONA KOŹMIŃSKIEGO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0285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EUROPEJSKA WYŻSZA SZKOŁA PRAWA I ADMINISTRACJI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UMIEJĘTNOŚCI SPOŁECZNYCH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7797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EKONOMII, PRAWA I NAUK MEDYCZNYCH  </a:t>
                      </a:r>
                    </a:p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PROF. E. LIPIŃSKIEGO W KIELCACH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2557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SWPS UNIWERSYTET HUMANISTYCZNOSPOŁECZNY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 rowSpan="6"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MENEDŻERSKA W WARSZAWIE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HUMANITAS W SOSNOWCU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2733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 WZ PRAWA I NAUK O GOSPODARCE W STALOWEJ WOLI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5397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FINANSÓW I ZARZĄDZANIA W WARSZAWIE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9109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FINANSÓW I PRAWA W BIELSKU-BIAŁEJ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9677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ADMINISTRACJI I BIZNESU </a:t>
                      </a:r>
                    </a:p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E. KWIATKOWSKIEGO W GDYNI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381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PWSNSKIMZ SIEDZIBĄ W WARSZAWIE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79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 rtlCol="0">
            <a:normAutofit/>
          </a:bodyPr>
          <a:lstStyle/>
          <a:p>
            <a:pPr>
              <a:lnSpc>
                <a:spcPct val="80000"/>
              </a:lnSpc>
            </a:pPr>
            <a: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ABSOLWENCI </a:t>
            </a:r>
            <a:r>
              <a:rPr lang="pl-PL" alt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EGZAMIN </a:t>
            </a:r>
            <a:r>
              <a:rPr lang="pl-PL" alt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PRZY OCENIE ZE STUDIÓW </a:t>
            </a:r>
            <a:r>
              <a:rPr lang="pl-PL" alt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„DOSTATECZNY PLUS”</a:t>
            </a:r>
            <a:br>
              <a:rPr lang="pl-PL" alt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alt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259200"/>
              </p:ext>
            </p:extLst>
          </p:nvPr>
        </p:nvGraphicFramePr>
        <p:xfrm>
          <a:off x="287524" y="922744"/>
          <a:ext cx="8676964" cy="5324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090"/>
                <a:gridCol w="3800428"/>
                <a:gridCol w="1411001"/>
                <a:gridCol w="928399"/>
                <a:gridCol w="2071046"/>
              </a:tblGrid>
              <a:tr h="274008">
                <a:tc>
                  <a:txBody>
                    <a:bodyPr/>
                    <a:lstStyle/>
                    <a:p>
                      <a:pPr algn="l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 %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67007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JAGIELLOŃSKI W KRAKOWIE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7007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ŁÓDZKI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38,46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7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GDAŃSKI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7007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MARII CURIE-SKŁODOWSKIEJ W LUBLINIE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31,71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7007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IM. A. MICKIEWICZA W POZNANIU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27,27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7007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WARSZAWSKI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7007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SZCZECIŃSKI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7007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WROCŁAWSKI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6009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 BIAŁYMSTOKU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7007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M. KOPERNIKA W TORUNIU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7007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ŚLĄSKI W KATOWICACH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7007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KRAKOWSKA AKADEMIA IM. A. FRYCZA-MODRZEWSKIEGO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9791">
                <a:tc rowSpan="5"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RZESZOWSKI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7783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 ŁAZARSKIEGO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7007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KARD. S. WYSZYŃSKIEGO W WARSZAWIE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7007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WARMIŃSKO - MAZURSKI W OLSZTYNIE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7007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KATOLICKI</a:t>
                      </a:r>
                      <a:r>
                        <a:rPr lang="pl-PL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UNIWERSYTET LUBELSKI IM. JANA PAWŁA II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7007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OPOLSKI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63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 rtlCol="0">
            <a:normAutofit/>
          </a:bodyPr>
          <a:lstStyle/>
          <a:p>
            <a:pPr>
              <a:lnSpc>
                <a:spcPct val="80000"/>
              </a:lnSpc>
            </a:pPr>
            <a: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ABSOLWENCI </a:t>
            </a:r>
            <a:r>
              <a:rPr lang="pl-PL" alt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EGZAMIN </a:t>
            </a:r>
            <a:r>
              <a:rPr lang="pl-PL" alt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PRZY OCENIE ZE STUDIÓW </a:t>
            </a:r>
            <a:r>
              <a:rPr lang="pl-PL" alt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„DOSTATECZNY PLUS”  - C.D.</a:t>
            </a:r>
            <a:br>
              <a:rPr lang="pl-PL" alt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alt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2067073"/>
              </p:ext>
            </p:extLst>
          </p:nvPr>
        </p:nvGraphicFramePr>
        <p:xfrm>
          <a:off x="233518" y="764704"/>
          <a:ext cx="8676963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"/>
                <a:gridCol w="4392488"/>
                <a:gridCol w="1368152"/>
                <a:gridCol w="792088"/>
                <a:gridCol w="1728191"/>
              </a:tblGrid>
              <a:tr h="144016">
                <a:tc>
                  <a:txBody>
                    <a:bodyPr/>
                    <a:lstStyle/>
                    <a:p>
                      <a:pPr algn="l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 %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99256">
                <a:tc rowSpan="4"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SWPS UNIWERSYTET HUMANISTYCZNOSPOŁECZNY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0960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PRAWA I ADMINISTRACJI W PRZEMYŚLU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UMIEJĘTNOŚCI SPOŁECZNYCH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8384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ADMINISTRACJI I BIZNESU </a:t>
                      </a:r>
                    </a:p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E. KWIATKOWSKIEGO W GDYNI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2184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 WZ PRAWA I NAUK O GOSPODARCE W STALOWEJ WOLI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5896">
                <a:tc rowSpan="13"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AKADEMIA LEONA KOŹMIŃSKIEGO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FINANSÓW I ZARZĄDZANIA W WARSZAWIE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 W Z NAUK PRAWNYCH I EKONOMICZNYCH W TOMASZOWIE LUB.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6072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FINANSÓW I PRAWA W BIELSKU-BIAŁEJ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8736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PRAWA IM. HELENY H. CHODKOWSKIEJ WE WROCŁAWIU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4064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 TECHNICZNO - HANDLOWA IM. H. CHODKOWSKIEJ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PEDAGOGIKI I ADMINISTRACJI IM. MIESZKA I </a:t>
                      </a:r>
                      <a:b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POZNANIU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MENEDŻERSKA W WARSZAWIE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PWSNSKIMZ SIEDZIBĄ W WARSZAWIE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0048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BANKOWA W GDAŃSKU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0616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HUMANITAS W SOSNOWCU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4328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EUROPEJSKA WYŻSZA SZKOŁA PRAWA I ADMINISTRACJI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EKONOMII, PRAWA I NAUK MEDYCZNYCH  </a:t>
                      </a:r>
                    </a:p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PROF. E. LIPIŃSKIEGO W KIELCACH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2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 rtlCol="0">
            <a:normAutofit/>
          </a:bodyPr>
          <a:lstStyle/>
          <a:p>
            <a:pPr>
              <a:lnSpc>
                <a:spcPct val="80000"/>
              </a:lnSpc>
            </a:pPr>
            <a: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ABSOLWENCI </a:t>
            </a:r>
            <a:r>
              <a:rPr lang="pl-PL" alt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EGZAMIN </a:t>
            </a:r>
            <a:r>
              <a:rPr lang="pl-PL" alt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PRZY OCENIE ZE STUDIÓW </a:t>
            </a:r>
            <a:r>
              <a:rPr lang="pl-PL" alt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„DOSTATECZNY”</a:t>
            </a:r>
            <a:br>
              <a:rPr lang="pl-PL" alt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alt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703843"/>
              </p:ext>
            </p:extLst>
          </p:nvPr>
        </p:nvGraphicFramePr>
        <p:xfrm>
          <a:off x="233518" y="980728"/>
          <a:ext cx="8676964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090"/>
                <a:gridCol w="4234244"/>
                <a:gridCol w="1368152"/>
                <a:gridCol w="864096"/>
                <a:gridCol w="1744382"/>
              </a:tblGrid>
              <a:tr h="274008">
                <a:tc>
                  <a:txBody>
                    <a:bodyPr/>
                    <a:lstStyle/>
                    <a:p>
                      <a:pPr algn="l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 %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67007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KARD. S. WYSZYŃSKIEGO W WARSZAWIE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7007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 BIAŁYMSTOKU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7007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IM. A. MICKIEWICZA W POZNANIU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23,53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7007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MARII CURIE-SKŁODOWSKIEJ W LUBLINIE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7007">
                <a:tc rowSpan="11"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WARSZAWSKI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7007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ŁÓDZKI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7007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RZESZOWSKI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7007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SWPS UNIWERSYTET HUMANISTYCZNOSPOŁECZNY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7007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BANKOWA W GDAŃSKU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7007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PRAWA IM. HELENY H. CHODKOWSKIEJ WE WROCŁAWIU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7007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ŚLĄSKI W KATOWICACH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9791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SZCZECIŃSKI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7007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KRAKOWSKA AKADEMIA IM. A. FRYCZA-MODRZEWSKIEGO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7007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PRAWA I ADMINISTRACJI W PRZEMYŚLU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7007">
                <a:tc vMerge="1">
                  <a:txBody>
                    <a:bodyPr/>
                    <a:lstStyle/>
                    <a:p>
                      <a:pPr algn="l"/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AKADEMIA LEONA KOŹMIŃSKIEGO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341230" y="6338889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ANALIZY </a:t>
            </a:r>
            <a:r>
              <a:rPr lang="pl-PL" altLang="pl-PL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 WŁĄCZONO </a:t>
            </a:r>
            <a:r>
              <a:rPr lang="pl-PL" alt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DLA U. </a:t>
            </a:r>
            <a:r>
              <a:rPr lang="pl-PL" altLang="pl-PL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SZCZECIŃSKIEGO 1 </a:t>
            </a:r>
            <a:r>
              <a:rPr lang="pl-PL" alt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OSOBY Z </a:t>
            </a:r>
            <a:r>
              <a:rPr lang="pl-PL" altLang="pl-PL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BRAKIEM INFORMACJI O OCENIE, DLA UMCS W LUBLINIE </a:t>
            </a:r>
            <a:r>
              <a:rPr lang="pl-PL" alt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OSOBY </a:t>
            </a:r>
            <a:r>
              <a:rPr lang="pl-PL" altLang="pl-PL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Z </a:t>
            </a:r>
            <a:r>
              <a:rPr lang="pl-PL" alt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BRAKIEM INFORMACJI O OCENIE </a:t>
            </a:r>
            <a:r>
              <a:rPr lang="pl-PL" altLang="pl-PL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ORAZ  SWPS 5 OSÓB</a:t>
            </a:r>
            <a:r>
              <a:rPr lang="pl-PL" alt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BRAKIEM INFORMACJI O OCENIE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3891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ABSOLWENTÓW</a:t>
            </a:r>
            <a:br>
              <a:rPr lang="pl-PL" alt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LATACH </a:t>
            </a:r>
            <a:r>
              <a:rPr lang="pl-PL" alt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r>
              <a:rPr lang="pl-PL" alt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alt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2014, 2015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06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ZESTAWIONO DANE Z OSTATNICH TRZECH </a:t>
            </a:r>
            <a:endParaRPr lang="pl-PL" altLang="pl-PL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alt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EGZAMINÓW </a:t>
            </a: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APLIKACJE </a:t>
            </a:r>
            <a:endParaRPr lang="pl-PL" altLang="pl-PL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alt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DLA </a:t>
            </a: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ABSOLWENTÓW KOŃCZĄCYCH NAUKĘ W TYM SAMYM ROKU, </a:t>
            </a:r>
            <a:r>
              <a:rPr lang="pl-PL" alt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KTÓRYM PRZYSTĄPILI DO EGZAMINU WSTĘPNEGO</a:t>
            </a:r>
          </a:p>
          <a:p>
            <a:pPr marL="0" indent="0">
              <a:buNone/>
            </a:pPr>
            <a:endParaRPr lang="pl-PL" alt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PRZYPADKU UNIWERSYTETU WARSZAWSKIEGO ORAZ UNIWERSYTETU ŚLĄSKIEGO W </a:t>
            </a: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KATOWICACH,</a:t>
            </a:r>
          </a:p>
          <a:p>
            <a:pPr marL="0" indent="0">
              <a:buNone/>
            </a:pP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ANALIZIE DLA OCENY „BARDZO DOBRY” UWZGLĘDNIONO TAKŻE OCENĘ ZE STUDIÓW „CELUJĄCY</a:t>
            </a: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I „BARDZO DOBRY PLUS”</a:t>
            </a:r>
            <a:endParaRPr lang="pl-PL" alt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70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ABSOLWENCI Z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R.,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KTÓRZY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PRZYSTĄPILI DO EGZAMINÓW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WG APLIKACJI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3246105"/>
              </p:ext>
            </p:extLst>
          </p:nvPr>
        </p:nvGraphicFramePr>
        <p:xfrm>
          <a:off x="179511" y="908722"/>
          <a:ext cx="8784977" cy="5328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006"/>
                <a:gridCol w="3788451"/>
                <a:gridCol w="820892"/>
                <a:gridCol w="964907"/>
                <a:gridCol w="964907"/>
                <a:gridCol w="964907"/>
                <a:gridCol w="964907"/>
              </a:tblGrid>
              <a:tr h="355513">
                <a:tc>
                  <a:txBody>
                    <a:bodyPr/>
                    <a:lstStyle/>
                    <a:p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ŁĄCZNIE</a:t>
                      </a: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ADWOKACKA</a:t>
                      </a: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RADCOWSKA</a:t>
                      </a: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NOTARIALNA</a:t>
                      </a: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KOMORNICZA</a:t>
                      </a:r>
                    </a:p>
                  </a:txBody>
                  <a:tcPr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82795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AKADEMIA LEONA KOŹMIŃSKIEGO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2795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SWPS UNIWERSYTET HUMANISTYCZNOSPOŁECZNY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2795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PRAWA I ADMINISTRACJI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PRZEMYŚLU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0874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EUROPEJSKA WYŻSZA SZKOŁA PRAWA I ADMINISTRACJI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2795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UMIEJĘTNOŚCI SPOŁECZNYCH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2795">
                <a:tc rowSpan="2"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PRAWA IM. CHODKOWSKIEJ WROCŁAW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2795">
                <a:tc vMerge="1">
                  <a:txBody>
                    <a:bodyPr/>
                    <a:lstStyle/>
                    <a:p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 WZ PRAWA I NAUK O GOSPODARCE W ST. WOLI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7833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EKONOMII, PRAWA I NAUK MEDYCZNYCH IM. PROF. E. LIPIŃSKIEGO W KIELCACH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2795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 ADM. I BIZNESU IM. E. KWIATKOWSKIEGO W GDYNI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2795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FINANSÓW I PRAWA W BIELSKU-BIAŁEJ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2795">
                <a:tc rowSpan="2"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MENEDŻERSKA W WARSZAWIE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2795">
                <a:tc vMerge="1">
                  <a:txBody>
                    <a:bodyPr/>
                    <a:lstStyle/>
                    <a:p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 WZ NAUK PRAWNYCH I EKON. W TOMASZ. LUB.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2795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 PEDAGOGIKI I ADM. IM. MIESZKA I W POZNANIU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2795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FINANSÓW I ZARZĄDZANIA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 W-WIE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2795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BANKOWA W GDAŃSKU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2795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PWSNSKIM Z SIEDZIBĄ W WARSZAWIE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5240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HUMANITAS W SOSNOWCU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37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PRZY OCENIE ZE STUDIÓW</a:t>
            </a:r>
            <a:b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„BARDZO DOBRY” 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6398236"/>
              </p:ext>
            </p:extLst>
          </p:nvPr>
        </p:nvGraphicFramePr>
        <p:xfrm>
          <a:off x="143510" y="908720"/>
          <a:ext cx="8856982" cy="5752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6"/>
                <a:gridCol w="2880320"/>
                <a:gridCol w="954106"/>
                <a:gridCol w="954106"/>
                <a:gridCol w="954106"/>
                <a:gridCol w="954106"/>
                <a:gridCol w="954106"/>
                <a:gridCol w="954106"/>
              </a:tblGrid>
              <a:tr h="332168">
                <a:tc rowSpan="2">
                  <a:txBody>
                    <a:bodyPr/>
                    <a:lstStyle/>
                    <a:p>
                      <a:pPr algn="ctr"/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ABSOLWENCI 2015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EGZAMIN 2015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ABSOLWENCI 2014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EGZAMIN 2014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ABSOLWENCI 2013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EGZAMIN 2013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989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 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 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8269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 BIAŁYMSTOKU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91,67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85,19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79,41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269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JAGIELLOŃSKI W KRAKOWIE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89,79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95,76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269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SZCZECIŃSKI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88,23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85,42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269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UMCS W LUBLINIE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85,71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93,33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88,89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269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WARSZAWSKI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84,78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90,96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93,41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269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ŚLĄSKI W KATOWICACH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83,48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87,29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85,59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269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ŁÓDZKI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81,25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91,11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93,18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269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KARD. S. WYSZYŃSKIEGO W W-WIE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269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IM. A. MICKIEWICZA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 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POZNANIU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79,31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92,59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84,44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443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GDAŃSKI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79,03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8150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WROCŁAWSKI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77,94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91,67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85,71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M. KOPERNIKA W TORUNIU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76,00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82,69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88,73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269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WARMIŃSKO - MAZURSKI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69,39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86,05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61,02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2698">
                <a:tc>
                  <a:txBody>
                    <a:bodyPr/>
                    <a:lstStyle/>
                    <a:p>
                      <a:pPr algn="l"/>
                      <a:r>
                        <a:rPr lang="pl-PL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KATOLICKI</a:t>
                      </a:r>
                      <a:r>
                        <a:rPr lang="pl-PL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UNIWERSYTET LUBELSKI </a:t>
                      </a:r>
                      <a:endParaRPr lang="pl-PL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68,25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89,77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81,11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269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RZESZOWSKI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65,38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89,02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81,94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956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OPOLSKI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64,50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82,14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2698">
                <a:tc>
                  <a:txBody>
                    <a:bodyPr/>
                    <a:lstStyle/>
                    <a:p>
                      <a:pPr algn="l"/>
                      <a:r>
                        <a:rPr lang="pl-PL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KRAKOWSKA AKADEMIA</a:t>
                      </a:r>
                      <a:endParaRPr lang="pl-PL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62,50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71,52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8614">
                <a:tc>
                  <a:txBody>
                    <a:bodyPr/>
                    <a:lstStyle/>
                    <a:p>
                      <a:pPr algn="l"/>
                      <a:r>
                        <a:rPr lang="pl-PL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 ŁAZARSKIEGO</a:t>
                      </a:r>
                      <a:endParaRPr lang="pl-PL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34,78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63,64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51,52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35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 </a:t>
            </a:r>
            <a:b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OBEJMUJE UCZELNIE, Z KTÓRYCH PRZYSTĄPIŁO </a:t>
            </a:r>
            <a:b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WIĘCEJ NIŻ OK. 3% WSZYSTKICH ZDAJĄCYCH (POWYŻEJ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200 OSÓB)</a:t>
            </a: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503730"/>
              </p:ext>
            </p:extLst>
          </p:nvPr>
        </p:nvGraphicFramePr>
        <p:xfrm>
          <a:off x="107504" y="908717"/>
          <a:ext cx="8928993" cy="5324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754"/>
                <a:gridCol w="3883710"/>
                <a:gridCol w="864096"/>
                <a:gridCol w="1337291"/>
                <a:gridCol w="2551142"/>
              </a:tblGrid>
              <a:tr h="219005">
                <a:tc>
                  <a:txBody>
                    <a:bodyPr/>
                    <a:lstStyle/>
                    <a:p>
                      <a:endParaRPr lang="pl-PL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UZYSKALI WYNIK POZYTYWNY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altLang="pl-P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35506">
                <a:tc>
                  <a:txBody>
                    <a:bodyPr/>
                    <a:lstStyle/>
                    <a:p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 Z WYNIKIEM POZYTYWNYM Z DANEJ UCZELNI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ODSETEK OSÓB Z WYNIKIEM POZYTYWNYM Z DANEJ UCZELNI DO LICZBY OSÓB, KTÓRE PRZYSTĄPIŁY Z DANEJ UCZELNI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215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JAGIELLOŃSKI W KRAKOWIE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63,17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215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ŁÓDZKI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51,65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215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WARSZAWSKI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876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44,41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215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GDAŃSKI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41,92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215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IM. A. MICKIEWICZA W POZNANIU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41,88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215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ŚLĄSKI W KATOWICACH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215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SZCZECIŃSKI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39,37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215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 BIAŁYMSTOKU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38,03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215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WROCŁAWSKI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37,83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215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MARII CURIE-SKŁODOWSKIEJ W LUBLINIE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36,97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215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WARMIŃSKO - MAZURSKI W OLSZTYNIE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36,86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215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KARD. S. WYSZYŃSKIEGO W WARSZAWIE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36,41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215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M. KOPERNIKA W TORUNIU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33,94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215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KATOLICKI UNIWERSYTET LUBELSKI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32,89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215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RZESZOWSKI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32,17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392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KRAKOWSKA AKADEMIA IM. A. FRYCZA-MODRZEWSKIEGO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21,78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17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 ŁAZARSKIEGO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18,04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endParaRPr lang="pl-PL" sz="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POZOSTAŁE, Z ODSETKIEM Z OGÓŁU PRZYSTĘPUJĄCYCH MNIEJSZYM NIŻ 3%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1127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24,76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8113">
                <a:tc>
                  <a:txBody>
                    <a:bodyPr/>
                    <a:lstStyle/>
                    <a:p>
                      <a:endParaRPr lang="pl-PL" sz="1050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8 931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3 381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8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ODSETEK OSÓB Z WYNIKIEM POZYTYWNYM Z DANEJ UCZELNI DO LICZBY OSÓB, KTÓRE PRZYSTĄPIŁY Z DANEJ UCZELNI – PORÓWNANIE DO ŚREDNIEGO WYNIKU W KRAJU (OBEJMUJE UCZELNIE, Z KTÓRYCH PRZYSTĄPIŁO </a:t>
            </a:r>
            <a:b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WIĘCEJ NIŻ OK. 3% WSZYSTKICH ZDAJĄCYCH NA APLIKACJĘ)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123946"/>
              </p:ext>
            </p:extLst>
          </p:nvPr>
        </p:nvGraphicFramePr>
        <p:xfrm>
          <a:off x="179512" y="1412776"/>
          <a:ext cx="8507288" cy="4892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7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 </a:t>
            </a:r>
            <a:b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OBEJMUJE UCZELNIE, Z KTÓRYCH PRZYSTĄPIŁO </a:t>
            </a:r>
            <a:b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MNIEJ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NIŻ OK. 3% WSZYSTKICH ZDAJĄCYCH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(200 OSÓB LUB MNIEJ)</a:t>
            </a: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9775281"/>
              </p:ext>
            </p:extLst>
          </p:nvPr>
        </p:nvGraphicFramePr>
        <p:xfrm>
          <a:off x="107504" y="870872"/>
          <a:ext cx="8928993" cy="5351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754"/>
                <a:gridCol w="3883710"/>
                <a:gridCol w="864096"/>
                <a:gridCol w="1337291"/>
                <a:gridCol w="2551142"/>
              </a:tblGrid>
              <a:tr h="227065">
                <a:tc>
                  <a:txBody>
                    <a:bodyPr/>
                    <a:lstStyle/>
                    <a:p>
                      <a:endParaRPr lang="pl-PL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UZYSKALI WYNIK POZYTYWNY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altLang="pl-P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58895">
                <a:tc>
                  <a:txBody>
                    <a:bodyPr/>
                    <a:lstStyle/>
                    <a:p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 Z WYNIKIEM POZYTYWNYM Z DANEJ UCZELNI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ODSETEK OSÓB Z WYNIKIEM POZYTYWNYM Z DANEJ UCZELNI DO LICZBY OSÓB, KTÓRE PRZYSTĄPIŁY Z DANEJ UCZELNI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3915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 PRAWA IM. H. CHODKOWSKIEJ WROCŁAW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46,88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1694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 EKONOMII, PRAWA I NAUK MEDYCZNYCH IM. PROF. E. LIPIŃSKIEGO W KIELCACH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37,88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455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OPOLSKI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32,31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1694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PRYWATNA WS NAUK SPOŁECZNYCH</a:t>
                      </a:r>
                      <a:r>
                        <a:rPr lang="pl-PL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KOMPUTEROWYCH</a:t>
                      </a:r>
                      <a:br>
                        <a:rPr lang="pl-PL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MEDYCZNYCH Z SIEDZIBĄ W WARSZAWIE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31,25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8746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 PRAWA I ADMINISTRACJI W PRZEMYŚLU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29,51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8746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 WZ W STALOWEJ WOLI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27,16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8746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MENEDŻERSKA W LEGNICY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8746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SWPS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22,97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8746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 PEDAGOGIKI I ADMINISTARCJI IM. MIESZKA I POZNAŃ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22,22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8746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 WZ</a:t>
                      </a:r>
                      <a:r>
                        <a:rPr lang="pl-PL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TOMASZOWIE LUB.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21,74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8746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MENEDŻERSKA W WARSZAWIE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21,74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8746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 FINANSÓW I ZARZĄDZANIA W WARSZAWIE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21,43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8746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EUROPEJSKA WYŻSZA SZKOŁA PRAWA I ADMINISTRACJI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20,41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8746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BANKOWA W GDAŃSKU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8746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AKADEMIA LEONA KOŹMIŃSKIEGO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8746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 TECH.- HANDLOWA IM. H. CHODKOWSKIEJ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17,02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8746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UMIEJĘTNOŚCI SPOŁECZNYCH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15,87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8746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FINANSÓW I PRAWA W BIELSKU-BIAŁEJ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15,38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8746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UCZELNIE ZAGRANICZNE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16,67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8746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 ADM. I BIZNESU IM. E. KWIATKOWSKIEGO W GDYNI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14,29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8746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HUMANITAS W SOSNOWCU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5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ODSETEK OSÓB Z WYNIKIEM POZYTYWNYM Z DANEJ UCZELNI DO LICZBY OSÓB, KTÓRE PRZYSTĄPIŁY Z DANEJ UCZELNI – PORÓWNANIE DO ŚREDNIEGO WYNIKU W KRAJU (OBEJMUJE UCZELNIE, Z KTÓRYCH PRZYSTĄPIŁO </a:t>
            </a:r>
            <a:b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MNIEJ 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NIŻ OK. 3% WSZYSTKICH ZDAJĄCYCH NA APLIKACJĘ)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319865"/>
              </p:ext>
            </p:extLst>
          </p:nvPr>
        </p:nvGraphicFramePr>
        <p:xfrm>
          <a:off x="179512" y="1412776"/>
          <a:ext cx="8507288" cy="4892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4805" y="116632"/>
            <a:ext cx="8229600" cy="72008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b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ZESTAWIENIE LAT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2012, 2013, 2014 I 2015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250986"/>
              </p:ext>
            </p:extLst>
          </p:nvPr>
        </p:nvGraphicFramePr>
        <p:xfrm>
          <a:off x="161510" y="980728"/>
          <a:ext cx="8820979" cy="5218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39"/>
                <a:gridCol w="3744416"/>
                <a:gridCol w="1071119"/>
                <a:gridCol w="1215135"/>
                <a:gridCol w="1215135"/>
                <a:gridCol w="1215135"/>
              </a:tblGrid>
              <a:tr h="231519">
                <a:tc>
                  <a:txBody>
                    <a:bodyPr/>
                    <a:lstStyle/>
                    <a:p>
                      <a:pPr algn="l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89046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JAGIELLOŃSKI W KRAKOWIE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046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ŁÓDZKI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046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WARSZAWSKI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046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GDAŃSKI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046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IM. A. MICKIEWICZA W POZNANIU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046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ŚLĄSKI W KATOWICACH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046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SZCZECIŃSKI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046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 BIAŁYMSTOKU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046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WROCŁAWSKI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046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UMSC W LUBLINIE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046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WARMIŃSKO - MAZURSKI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046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KARD. S. WYSZYŃSKIEGO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046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M. KOPERNIKA W TORUNIU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046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KATOLICKI</a:t>
                      </a:r>
                      <a:r>
                        <a:rPr lang="pl-PL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UNIWERSYTET LUBELSKI</a:t>
                      </a:r>
                      <a:endParaRPr lang="pl-PL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046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RZESZOWSKI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046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KRAKOWSKA AKADEMIA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046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 ŁAZARSKIEGO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40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4805" y="116632"/>
            <a:ext cx="8229600" cy="72008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b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ZESTAWIENIE LAT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2011, 2010, 2009 I 2008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404851"/>
              </p:ext>
            </p:extLst>
          </p:nvPr>
        </p:nvGraphicFramePr>
        <p:xfrm>
          <a:off x="161510" y="1052736"/>
          <a:ext cx="8820979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39"/>
                <a:gridCol w="3816424"/>
                <a:gridCol w="999111"/>
                <a:gridCol w="1215135"/>
                <a:gridCol w="1215135"/>
                <a:gridCol w="1215135"/>
              </a:tblGrid>
              <a:tr h="304800">
                <a:tc>
                  <a:txBody>
                    <a:bodyPr/>
                    <a:lstStyle/>
                    <a:p>
                      <a:pPr algn="l"/>
                      <a:endParaRPr lang="pl-PL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JAGIELLOŃSKI W KRAKOWIE 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ŁÓDZKI 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pl-PL" alt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itchFamily="2" charset="2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ŚLĄSKI W KATOWICACH 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pl-PL" alt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itchFamily="2" charset="2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RZESZOWSKI 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pl-PL" alt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itchFamily="2" charset="2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WARSZAWSKI 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l-PL" alt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itchFamily="2" charset="2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SZCZECIŃSKI 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l-PL" alt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itchFamily="2" charset="2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IM. A. MICKIEWICZA W POZNANIU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pl-PL" alt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itchFamily="2" charset="2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GDAŃSKI 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pl-PL" alt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itchFamily="2" charset="2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 BIAŁYMSTOKU 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UMCS W LUBLINIE 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WROCŁAWSKI 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pl-PL" alt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itchFamily="2" charset="2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M. KOPERNIKA W TORUNIU 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KARD. S. WYSZYŃSKIEGO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KATOLICKI UNIWERSYTET LUBELSKI 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WARMIŃSKO - MAZURSKI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pl-PL" alt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itchFamily="2" charset="2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 ŁAZARSKIEGO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pl-PL" alt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itchFamily="2" charset="2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75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CIEKAWOSTKI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5104"/>
          </a:xfrm>
        </p:spPr>
        <p:txBody>
          <a:bodyPr rtlCol="0">
            <a:normAutofit fontScale="92500" lnSpcReduction="10000"/>
          </a:bodyPr>
          <a:lstStyle/>
          <a:p>
            <a:pPr marL="174625" indent="-174625" algn="ctr">
              <a:lnSpc>
                <a:spcPct val="80000"/>
              </a:lnSpc>
              <a:buNone/>
            </a:pP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NAJLEPSZE WYNIKI UZYSKANE PRZEZ KANDYDATÓW </a:t>
            </a:r>
          </a:p>
          <a:p>
            <a:pPr marL="174625" indent="-174625">
              <a:lnSpc>
                <a:spcPct val="80000"/>
              </a:lnSpc>
              <a:buClr>
                <a:schemeClr val="tx2"/>
              </a:buClr>
            </a:pPr>
            <a:r>
              <a:rPr lang="pl-PL" alt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144 PUNKTY</a:t>
            </a:r>
            <a:endParaRPr lang="pl-PL" altLang="pl-PL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lvl="1" indent="-350838">
              <a:lnSpc>
                <a:spcPct val="80000"/>
              </a:lnSpc>
              <a:tabLst>
                <a:tab pos="714375" algn="l"/>
              </a:tabLst>
            </a:pPr>
            <a: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ABSOLWENT 2015</a:t>
            </a:r>
            <a:endParaRPr lang="pl-PL" alt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lvl="1" indent="-350838">
              <a:lnSpc>
                <a:spcPct val="80000"/>
              </a:lnSpc>
              <a:tabLst>
                <a:tab pos="714375" algn="l"/>
              </a:tabLst>
            </a:pPr>
            <a: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UNIWERSYTET </a:t>
            </a: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ŚLĄSKI W KATOWICACH</a:t>
            </a:r>
          </a:p>
          <a:p>
            <a:pPr marL="714375" lvl="1" indent="-350838">
              <a:lnSpc>
                <a:spcPct val="80000"/>
              </a:lnSpc>
            </a:pPr>
            <a: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KOMISJA </a:t>
            </a: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EGZAMINACYJNA DS. APLIKACJI </a:t>
            </a:r>
            <a: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NOTARIALNEJ </a:t>
            </a: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SIEDZIBĄ W K</a:t>
            </a:r>
            <a: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ATOWICACH</a:t>
            </a:r>
            <a:endParaRPr lang="pl-PL" alt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79413">
              <a:lnSpc>
                <a:spcPct val="80000"/>
              </a:lnSpc>
              <a:buNone/>
            </a:pPr>
            <a:endParaRPr lang="pl-PL" alt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-174625">
              <a:lnSpc>
                <a:spcPct val="80000"/>
              </a:lnSpc>
              <a:buClr>
                <a:schemeClr val="tx2"/>
              </a:buClr>
            </a:pPr>
            <a:r>
              <a:rPr lang="pl-PL" alt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142 PUNKTY</a:t>
            </a:r>
            <a:endParaRPr lang="pl-PL" altLang="pl-PL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79413">
              <a:lnSpc>
                <a:spcPct val="80000"/>
              </a:lnSpc>
            </a:pP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ABSOLWENT </a:t>
            </a:r>
            <a: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2006</a:t>
            </a:r>
            <a:endParaRPr lang="pl-PL" alt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79413">
              <a:lnSpc>
                <a:spcPct val="80000"/>
              </a:lnSpc>
            </a:pP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UNIWERSYTET M. KOPERNIKA W TORUNIU</a:t>
            </a:r>
          </a:p>
          <a:p>
            <a:pPr lvl="1" indent="-379413">
              <a:lnSpc>
                <a:spcPct val="80000"/>
              </a:lnSpc>
            </a:pPr>
            <a: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KOMISJA </a:t>
            </a: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EGZAMINACYJNA DS. APLIKACJI </a:t>
            </a:r>
            <a: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ADWOKACKIEJ    Z </a:t>
            </a: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SIEDZIBĄ W </a:t>
            </a:r>
            <a: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BIAŁYMSTOKU </a:t>
            </a:r>
            <a:endParaRPr lang="pl-PL" alt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79413">
              <a:lnSpc>
                <a:spcPct val="80000"/>
              </a:lnSpc>
              <a:buNone/>
            </a:pPr>
            <a: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ORAZ</a:t>
            </a:r>
            <a:endParaRPr lang="pl-PL" alt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79413">
              <a:lnSpc>
                <a:spcPct val="80000"/>
              </a:lnSpc>
            </a:pP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ABSOLWENT </a:t>
            </a:r>
            <a: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pl-PL" alt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79413">
              <a:lnSpc>
                <a:spcPct val="80000"/>
              </a:lnSpc>
            </a:pP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WYŻSZA SZKOŁA PRAWA I ADMINISTRACJI W PRZEMYŚLU</a:t>
            </a:r>
          </a:p>
          <a:p>
            <a:pPr lvl="1" indent="-379413">
              <a:lnSpc>
                <a:spcPct val="80000"/>
              </a:lnSpc>
            </a:pPr>
            <a: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KOMISJA </a:t>
            </a: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EGZAMINACYJNA DS. APLIKACJI </a:t>
            </a:r>
            <a: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NOTARIALNEJ      Z </a:t>
            </a: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SIEDZIBĄ W KRAKOWIE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61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CIEKAWOSTKI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6"/>
          </a:xfrm>
        </p:spPr>
        <p:txBody>
          <a:bodyPr rtlCol="0">
            <a:normAutofit/>
          </a:bodyPr>
          <a:lstStyle/>
          <a:p>
            <a:pPr>
              <a:buNone/>
            </a:pPr>
            <a:r>
              <a:rPr lang="pl-PL" alt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168 </a:t>
            </a: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OSÓB WSKAZAŁO, ŻE PRZYSTĘPUJE DO EGZAMINU PO RAZ 5 LUB WIĘCEJ </a:t>
            </a:r>
          </a:p>
          <a:p>
            <a:pPr>
              <a:buNone/>
            </a:pPr>
            <a:r>
              <a:rPr lang="pl-PL" alt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(W TYM </a:t>
            </a:r>
            <a:r>
              <a:rPr lang="pl-PL" alt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OSOBA </a:t>
            </a:r>
            <a:r>
              <a:rPr lang="pl-PL" alt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RAZ </a:t>
            </a:r>
            <a:r>
              <a:rPr lang="pl-PL" alt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pl-PL" alt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alt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OSÓB </a:t>
            </a:r>
            <a:r>
              <a:rPr lang="pl-PL" alt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RAZ </a:t>
            </a:r>
            <a:r>
              <a:rPr lang="pl-PL" alt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9)</a:t>
            </a:r>
            <a:endParaRPr lang="pl-PL" alt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l-PL" alt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OSOBY TE STANOWIĄ </a:t>
            </a:r>
            <a:r>
              <a:rPr lang="pl-PL" alt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1,9 </a:t>
            </a: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WSZYSTKICH PRZYSTĘPUJĄCYCH DO EGZAMINÓW</a:t>
            </a:r>
          </a:p>
          <a:p>
            <a:pPr>
              <a:buNone/>
            </a:pPr>
            <a:endParaRPr lang="pl-PL" alt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W TEJ GRUPIE </a:t>
            </a:r>
          </a:p>
          <a:p>
            <a:pPr>
              <a:buNone/>
            </a:pP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WYNIOSŁA </a:t>
            </a:r>
            <a:r>
              <a:rPr lang="pl-PL" alt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8,93%</a:t>
            </a:r>
            <a:endParaRPr lang="pl-PL" alt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8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CIEKAWOSTKI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493096"/>
          </a:xfrm>
        </p:spPr>
        <p:txBody>
          <a:bodyPr rtlCol="0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pl-PL" alt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NAJSTARSZY ROCZNIK UKOŃCZENIA STUDIÓW,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pl-PL" alt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KTÓRY UZYSKAŁ </a:t>
            </a:r>
            <a:r>
              <a:rPr lang="pl-PL" altLang="pl-PL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POZYTYWNY</a:t>
            </a:r>
            <a:r>
              <a:rPr lang="pl-PL" alt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WYNIK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pl-PL" alt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EGZAMINU </a:t>
            </a:r>
          </a:p>
          <a:p>
            <a:pPr marL="179388" lvl="1" indent="0" algn="ctr">
              <a:lnSpc>
                <a:spcPct val="90000"/>
              </a:lnSpc>
              <a:buNone/>
            </a:pPr>
            <a:r>
              <a:rPr lang="pl-PL" alt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ABSOLWENT </a:t>
            </a:r>
            <a:endParaRPr lang="pl-PL" alt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388" lvl="1" indent="0" algn="ctr">
              <a:lnSpc>
                <a:spcPct val="90000"/>
              </a:lnSpc>
              <a:buNone/>
            </a:pP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UNIWERSYTETU GDAŃSKIEGO Z 1990 </a:t>
            </a:r>
            <a:r>
              <a:rPr lang="pl-PL" alt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ROKU</a:t>
            </a:r>
          </a:p>
          <a:p>
            <a:pPr marL="179388" lvl="1" indent="0" algn="ctr">
              <a:lnSpc>
                <a:spcPct val="90000"/>
              </a:lnSpc>
              <a:buNone/>
            </a:pPr>
            <a:endParaRPr lang="pl-PL" alt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388" lvl="1" indent="0" algn="ctr">
              <a:lnSpc>
                <a:spcPct val="90000"/>
              </a:lnSpc>
              <a:buNone/>
            </a:pPr>
            <a:r>
              <a:rPr lang="pl-PL" alt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OSOBA TA </a:t>
            </a: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PRZYSTĄPIŁA </a:t>
            </a:r>
            <a:r>
              <a:rPr lang="pl-PL" alt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EGZAMINU PRZED KOMISJĄ EGZAMINACYJNĄ DS. APLIKACJI RADCOWSKIEJ Z SIEDZIBĄ W </a:t>
            </a: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GDAŃSKU</a:t>
            </a:r>
            <a:endParaRPr lang="pl-PL" alt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17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15"/>
            <a:ext cx="8229600" cy="66598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ZAINTERESOWANIE ABSOLWENTÓW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APLIKACJAMI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148774"/>
              </p:ext>
            </p:extLst>
          </p:nvPr>
        </p:nvGraphicFramePr>
        <p:xfrm>
          <a:off x="107504" y="764704"/>
          <a:ext cx="8856984" cy="5540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73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CIEKAWOSTKI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4788024" y="2669704"/>
            <a:ext cx="4064549" cy="223224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b="1" dirty="0" smtClean="0">
                <a:latin typeface="Times New Roman" panose="02020603050405020304" pitchFamily="18" charset="0"/>
                <a:cs typeface="Times New Roman" pitchFamily="18" charset="0"/>
              </a:rPr>
              <a:t>UNIWERSYTET WROCŁAWSKI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b="1" dirty="0" smtClean="0">
                <a:latin typeface="Times New Roman" panose="02020603050405020304" pitchFamily="18" charset="0"/>
                <a:cs typeface="Times New Roman" pitchFamily="18" charset="0"/>
              </a:rPr>
              <a:t>27 OSÓB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b="1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000" b="1" dirty="0" smtClean="0">
                <a:latin typeface="Times New Roman" panose="02020603050405020304" pitchFamily="18" charset="0"/>
                <a:cs typeface="Times New Roman" pitchFamily="18" charset="0"/>
              </a:rPr>
              <a:t>ZDAŁO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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itchFamily="18" charset="0"/>
              </a:rPr>
              <a:t>17 OSÓB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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itchFamily="18" charset="0"/>
              </a:rPr>
              <a:t> 62,9%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251520" y="2708920"/>
            <a:ext cx="3744416" cy="223224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b="1" dirty="0" smtClean="0">
                <a:latin typeface="Times New Roman" panose="02020603050405020304" pitchFamily="18" charset="0"/>
                <a:cs typeface="Times New Roman" pitchFamily="18" charset="0"/>
              </a:rPr>
              <a:t>UNIWERSYTET GDAŃSKI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b="1" dirty="0" smtClean="0">
                <a:latin typeface="Times New Roman" panose="02020603050405020304" pitchFamily="18" charset="0"/>
                <a:cs typeface="Times New Roman" pitchFamily="18" charset="0"/>
              </a:rPr>
              <a:t>62 OSOBY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b="1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b="1" dirty="0" smtClean="0">
                <a:latin typeface="Times New Roman" panose="02020603050405020304" pitchFamily="18" charset="0"/>
                <a:cs typeface="Times New Roman" pitchFamily="18" charset="0"/>
              </a:rPr>
              <a:t>ZDAŁY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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itchFamily="18" charset="0"/>
              </a:rPr>
              <a:t>23 OSOBY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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37,1%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365582" y="4725144"/>
            <a:ext cx="8166857" cy="151216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467544" y="5157192"/>
            <a:ext cx="7776864" cy="64807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 smtClean="0">
                <a:latin typeface="Times New Roman" panose="02020603050405020304" pitchFamily="18" charset="0"/>
                <a:cs typeface="Times New Roman" pitchFamily="18" charset="0"/>
              </a:rPr>
              <a:t>ŚREDNIA ZDAWALNOŚĆ EGZAMINÓW W 2015 R. – 37,9%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 bwMode="auto">
          <a:xfrm>
            <a:off x="467544" y="14847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25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ABSOLWENCI STUDIÓW II STOPNIA</a:t>
            </a:r>
            <a:b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89 OSÓB</a:t>
            </a:r>
          </a:p>
        </p:txBody>
      </p:sp>
    </p:spTree>
    <p:extLst>
      <p:ext uri="{BB962C8B-B14F-4D97-AF65-F5344CB8AC3E}">
        <p14:creationId xmlns:p14="http://schemas.microsoft.com/office/powerpoint/2010/main" val="312751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CIEKAWOSTKI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539552" y="2708920"/>
            <a:ext cx="8313021" cy="223224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378271" y="4793382"/>
            <a:ext cx="8166857" cy="151216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467544" y="2627784"/>
            <a:ext cx="7776864" cy="353752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 smtClean="0">
                <a:latin typeface="Times New Roman" panose="02020603050405020304" pitchFamily="18" charset="0"/>
                <a:cs typeface="Times New Roman" pitchFamily="18" charset="0"/>
              </a:rPr>
              <a:t>DO EGZAMINU PRZYSTĄPIŁY 122 OSOBY, KTÓRE UKOŃCZYŁY STUDIA W XX WIEKU (ROCZNIKI 1987 – 2000).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b="1" dirty="0" smtClean="0">
                <a:latin typeface="Times New Roman" panose="02020603050405020304" pitchFamily="18" charset="0"/>
                <a:cs typeface="Times New Roman" pitchFamily="18" charset="0"/>
              </a:rPr>
              <a:t>DLA POŁOWY Z NICH BYŁ TO PIERWSZY EGZAMIN!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 smtClean="0">
                <a:latin typeface="Times New Roman" panose="02020603050405020304" pitchFamily="18" charset="0"/>
                <a:cs typeface="Times New Roman" pitchFamily="18" charset="0"/>
              </a:rPr>
              <a:t>58 OSÓB – PRZYSTĄPIŁO PO RAZ PIERWSZY,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 smtClean="0">
                <a:latin typeface="Times New Roman" panose="02020603050405020304" pitchFamily="18" charset="0"/>
                <a:cs typeface="Times New Roman" pitchFamily="18" charset="0"/>
              </a:rPr>
              <a:t>58 OSÓB – PRZYSTĄPIŁO PO RAZ KOLEJNY,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 smtClean="0">
                <a:latin typeface="Times New Roman" panose="02020603050405020304" pitchFamily="18" charset="0"/>
                <a:cs typeface="Times New Roman" pitchFamily="18" charset="0"/>
              </a:rPr>
              <a:t>6 OSÓB – BRAK DANYCH.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 smtClean="0">
                <a:latin typeface="Times New Roman" panose="02020603050405020304" pitchFamily="18" charset="0"/>
                <a:cs typeface="Times New Roman" pitchFamily="18" charset="0"/>
              </a:rPr>
              <a:t>ZDAWALNOŚĆ W TEJ GRUPIE WYNIOSŁA – 19,67%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 smtClean="0">
                <a:latin typeface="Times New Roman" panose="02020603050405020304" pitchFamily="18" charset="0"/>
                <a:cs typeface="Times New Roman" pitchFamily="18" charset="0"/>
              </a:rPr>
              <a:t>I BYŁA WYŻSZA U OSÓB, KTÓRE ZDAWAŁY EGZAMIN PO RAZ PIERWSZY (22,41%).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 bwMode="auto">
          <a:xfrm>
            <a:off x="467544" y="134076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75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ABSOLWENCI, KTÓRZY UKOŃCZYLI STUDIA 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XX WIEKU</a:t>
            </a:r>
          </a:p>
        </p:txBody>
      </p:sp>
    </p:spTree>
    <p:extLst>
      <p:ext uri="{BB962C8B-B14F-4D97-AF65-F5344CB8AC3E}">
        <p14:creationId xmlns:p14="http://schemas.microsoft.com/office/powerpoint/2010/main" val="146117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179512" y="188640"/>
            <a:ext cx="8278688" cy="100811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PROFIL STATYSTYCZNY</a:t>
            </a:r>
            <a:endParaRPr lang="pl-PL" sz="44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dtytuł 2"/>
          <p:cNvSpPr txBox="1">
            <a:spLocks/>
          </p:cNvSpPr>
          <p:nvPr/>
        </p:nvSpPr>
        <p:spPr>
          <a:xfrm>
            <a:off x="971600" y="3753036"/>
            <a:ext cx="7486600" cy="234026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pl-PL" altLang="pl-PL" sz="3200" b="1" dirty="0">
              <a:latin typeface="Arial" pitchFamily="34" charset="0"/>
            </a:endParaRPr>
          </a:p>
        </p:txBody>
      </p:sp>
      <p:sp>
        <p:nvSpPr>
          <p:cNvPr id="21" name="Symbol zastępczy tekstu 20"/>
          <p:cNvSpPr>
            <a:spLocks noGrp="1"/>
          </p:cNvSpPr>
          <p:nvPr>
            <p:ph type="body" idx="1"/>
          </p:nvPr>
        </p:nvSpPr>
        <p:spPr>
          <a:xfrm>
            <a:off x="179512" y="1484784"/>
            <a:ext cx="4040188" cy="432047"/>
          </a:xfrm>
        </p:spPr>
        <p:txBody>
          <a:bodyPr/>
          <a:lstStyle/>
          <a:p>
            <a:r>
              <a:rPr lang="pl-PL" sz="18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STATYSTYCZNY KANDYDAT</a:t>
            </a:r>
            <a:endParaRPr lang="pl-PL" sz="1800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ymbol zastępczy zawartości 21"/>
          <p:cNvSpPr>
            <a:spLocks noGrp="1"/>
          </p:cNvSpPr>
          <p:nvPr>
            <p:ph sz="half" idx="2"/>
          </p:nvPr>
        </p:nvSpPr>
        <p:spPr>
          <a:xfrm>
            <a:off x="179512" y="2024844"/>
            <a:ext cx="3168352" cy="3456384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UKOŃCZYŁ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STUDIA STACJONARNE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(58,21%) NA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UNIWERSYTECIE WARSZAWSKIM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(9,81%)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1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R. 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(44,63%)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OCENĄ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„DOBRY” 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DYPLOMIE (39,64%)</a:t>
            </a:r>
            <a:endParaRPr lang="pl-PL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ZDAWAŁ NA APLIKACJĘ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RADCOWSKĄ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(52,01%)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WARSZAWIE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(30,06%)</a:t>
            </a:r>
          </a:p>
        </p:txBody>
      </p:sp>
      <p:sp>
        <p:nvSpPr>
          <p:cNvPr id="23" name="Symbol zastępczy tekstu 22"/>
          <p:cNvSpPr>
            <a:spLocks noGrp="1"/>
          </p:cNvSpPr>
          <p:nvPr>
            <p:ph type="body" sz="quarter" idx="3"/>
          </p:nvPr>
        </p:nvSpPr>
        <p:spPr>
          <a:xfrm>
            <a:off x="4427984" y="1052736"/>
            <a:ext cx="4176464" cy="576065"/>
          </a:xfrm>
        </p:spPr>
        <p:txBody>
          <a:bodyPr/>
          <a:lstStyle/>
          <a:p>
            <a:r>
              <a:rPr lang="pl-PL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STATYSTYCZNY</a:t>
            </a:r>
            <a:r>
              <a:rPr lang="pl-PL" sz="2000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APLIKANT</a:t>
            </a:r>
            <a:endParaRPr lang="pl-PL" sz="2000" u="sng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4"/>
          </p:nvPr>
        </p:nvSpPr>
        <p:spPr>
          <a:xfrm>
            <a:off x="4427984" y="1628800"/>
            <a:ext cx="4535487" cy="4540275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UKOŃCZYŁ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STUDIA STACJONARNE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(70,04%)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UNIWERSYTECIE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JAGIELLOŃSKIM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(11,56%) </a:t>
            </a:r>
            <a:endParaRPr lang="pl-PL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R.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(59,98%) </a:t>
            </a:r>
            <a:endParaRPr lang="pl-PL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OCENĄ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DOBRY PLUS”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DYPLOMIE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(34,13%)</a:t>
            </a:r>
            <a:endParaRPr lang="pl-PL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ZDAŁ 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APLIKACJĘ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RADCOWSKĄ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(47,26%) </a:t>
            </a:r>
            <a:endParaRPr lang="pl-PL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WARSZAWIE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(28,36%)</a:t>
            </a:r>
            <a:endParaRPr lang="pl-PL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4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179512" y="188640"/>
            <a:ext cx="8278688" cy="1008111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PROFIL STATYSTYCZNY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l-PL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APLIKACJA ADWOKACKA</a:t>
            </a:r>
            <a:endParaRPr lang="pl-PL" sz="44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dtytuł 2"/>
          <p:cNvSpPr txBox="1">
            <a:spLocks/>
          </p:cNvSpPr>
          <p:nvPr/>
        </p:nvSpPr>
        <p:spPr>
          <a:xfrm>
            <a:off x="971600" y="3753036"/>
            <a:ext cx="7486600" cy="234026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pl-PL" altLang="pl-PL" sz="3200" b="1" dirty="0">
              <a:latin typeface="Arial" pitchFamily="34" charset="0"/>
            </a:endParaRPr>
          </a:p>
        </p:txBody>
      </p:sp>
      <p:sp>
        <p:nvSpPr>
          <p:cNvPr id="21" name="Symbol zastępczy tekstu 20"/>
          <p:cNvSpPr>
            <a:spLocks noGrp="1"/>
          </p:cNvSpPr>
          <p:nvPr>
            <p:ph type="body" idx="1"/>
          </p:nvPr>
        </p:nvSpPr>
        <p:spPr>
          <a:xfrm>
            <a:off x="179512" y="1484784"/>
            <a:ext cx="4040188" cy="432047"/>
          </a:xfrm>
        </p:spPr>
        <p:txBody>
          <a:bodyPr/>
          <a:lstStyle/>
          <a:p>
            <a:r>
              <a:rPr lang="pl-PL" sz="18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STATYSTYCZNY KANDYDAT</a:t>
            </a:r>
            <a:endParaRPr lang="pl-PL" sz="1800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ymbol zastępczy zawartości 21"/>
          <p:cNvSpPr>
            <a:spLocks noGrp="1"/>
          </p:cNvSpPr>
          <p:nvPr>
            <p:ph sz="half" idx="2"/>
          </p:nvPr>
        </p:nvSpPr>
        <p:spPr>
          <a:xfrm>
            <a:off x="179512" y="2024844"/>
            <a:ext cx="3168352" cy="3456384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UKOŃCZYŁ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STUDIA STACJONARNE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(59,01%) NA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UNIWERSYTECIE WARSZAWSKIM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(13,99%)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R. 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(48,66%)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OCENĄ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„DOBRY” 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DYPLOMIE (39,79%)</a:t>
            </a:r>
            <a:endParaRPr lang="pl-PL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PRZYSTAPIŁ DO EGZAMINU W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WARSZAWIE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(37,15%)</a:t>
            </a:r>
          </a:p>
        </p:txBody>
      </p:sp>
      <p:sp>
        <p:nvSpPr>
          <p:cNvPr id="23" name="Symbol zastępczy tekstu 22"/>
          <p:cNvSpPr>
            <a:spLocks noGrp="1"/>
          </p:cNvSpPr>
          <p:nvPr>
            <p:ph type="body" sz="quarter" idx="3"/>
          </p:nvPr>
        </p:nvSpPr>
        <p:spPr>
          <a:xfrm>
            <a:off x="4427984" y="1052736"/>
            <a:ext cx="4176464" cy="576065"/>
          </a:xfrm>
        </p:spPr>
        <p:txBody>
          <a:bodyPr/>
          <a:lstStyle/>
          <a:p>
            <a:r>
              <a:rPr lang="pl-PL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STATYSTYCZNY</a:t>
            </a:r>
            <a:r>
              <a:rPr lang="pl-PL" sz="2000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APLIKANT</a:t>
            </a:r>
            <a:endParaRPr lang="pl-PL" sz="2000" u="sng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4"/>
          </p:nvPr>
        </p:nvSpPr>
        <p:spPr>
          <a:xfrm>
            <a:off x="4427984" y="1628800"/>
            <a:ext cx="4535487" cy="4540275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UKOŃCZYŁ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STUDIA STACJONARNE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(72,22%)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UNIWERSYTECIE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WARSZAWSKIM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(15,57%) </a:t>
            </a:r>
            <a:endParaRPr lang="pl-PL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R.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(65,97%) </a:t>
            </a:r>
            <a:endParaRPr lang="pl-PL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OCENĄ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DOBRY PLUS”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DYPLOMIE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(36,20%)</a:t>
            </a:r>
            <a:endParaRPr lang="pl-PL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ZDAŁ NA APLIKACJĘ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WARSZAWIE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(35,02%)</a:t>
            </a:r>
            <a:endParaRPr lang="pl-PL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4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179512" y="188640"/>
            <a:ext cx="8278688" cy="1008111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PROFIL STATYSTYCZNY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l-PL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APLIKACJA RADCOWSKA</a:t>
            </a:r>
            <a:endParaRPr lang="pl-PL" sz="44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dtytuł 2"/>
          <p:cNvSpPr txBox="1">
            <a:spLocks/>
          </p:cNvSpPr>
          <p:nvPr/>
        </p:nvSpPr>
        <p:spPr>
          <a:xfrm>
            <a:off x="971600" y="3753036"/>
            <a:ext cx="7486600" cy="234026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pl-PL" altLang="pl-PL" sz="3200" b="1" dirty="0">
              <a:latin typeface="Arial" pitchFamily="34" charset="0"/>
            </a:endParaRPr>
          </a:p>
        </p:txBody>
      </p:sp>
      <p:sp>
        <p:nvSpPr>
          <p:cNvPr id="21" name="Symbol zastępczy tekstu 20"/>
          <p:cNvSpPr>
            <a:spLocks noGrp="1"/>
          </p:cNvSpPr>
          <p:nvPr>
            <p:ph type="body" idx="1"/>
          </p:nvPr>
        </p:nvSpPr>
        <p:spPr>
          <a:xfrm>
            <a:off x="179512" y="1484784"/>
            <a:ext cx="4040188" cy="432047"/>
          </a:xfrm>
        </p:spPr>
        <p:txBody>
          <a:bodyPr/>
          <a:lstStyle/>
          <a:p>
            <a:r>
              <a:rPr lang="pl-PL" sz="18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STATYSTYCZNY KANDYDAT</a:t>
            </a:r>
            <a:endParaRPr lang="pl-PL" sz="1800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ymbol zastępczy zawartości 21"/>
          <p:cNvSpPr>
            <a:spLocks noGrp="1"/>
          </p:cNvSpPr>
          <p:nvPr>
            <p:ph sz="half" idx="2"/>
          </p:nvPr>
        </p:nvSpPr>
        <p:spPr>
          <a:xfrm>
            <a:off x="179512" y="2024844"/>
            <a:ext cx="3168352" cy="3456384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UKOŃCZYŁ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STUDIA STACJONARNE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(60,28%) NA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UNIWERSYTECIE WROCŁAWSKIM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(9,28%)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R. 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(43,31%)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OCENĄ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„DOBRY” 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DYPLOMIE (39,90%)</a:t>
            </a:r>
            <a:endParaRPr lang="pl-PL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PRZYSTAPIŁ DO EGZAMINU W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WARSZAWIE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(27,60%)</a:t>
            </a:r>
          </a:p>
        </p:txBody>
      </p:sp>
      <p:sp>
        <p:nvSpPr>
          <p:cNvPr id="23" name="Symbol zastępczy tekstu 22"/>
          <p:cNvSpPr>
            <a:spLocks noGrp="1"/>
          </p:cNvSpPr>
          <p:nvPr>
            <p:ph type="body" sz="quarter" idx="3"/>
          </p:nvPr>
        </p:nvSpPr>
        <p:spPr>
          <a:xfrm>
            <a:off x="4427984" y="1052736"/>
            <a:ext cx="4176464" cy="576065"/>
          </a:xfrm>
        </p:spPr>
        <p:txBody>
          <a:bodyPr/>
          <a:lstStyle/>
          <a:p>
            <a:r>
              <a:rPr lang="pl-PL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STATYSTYCZNY</a:t>
            </a:r>
            <a:r>
              <a:rPr lang="pl-PL" sz="2000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APLIKANT</a:t>
            </a:r>
            <a:endParaRPr lang="pl-PL" sz="2000" u="sng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4"/>
          </p:nvPr>
        </p:nvSpPr>
        <p:spPr>
          <a:xfrm>
            <a:off x="4427984" y="1628800"/>
            <a:ext cx="4535487" cy="4540275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UKOŃCZYŁ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STUDIA STACJONARNE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(75,02%)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UNIWERSYTECIE J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AGIELLOŃSKIM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(13,65%) </a:t>
            </a:r>
            <a:endParaRPr lang="pl-PL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R.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(61,49%) </a:t>
            </a:r>
            <a:endParaRPr lang="pl-PL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OCENĄ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DOBRY PLUS”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DYPLOMIE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(35,44%)</a:t>
            </a:r>
            <a:endParaRPr lang="pl-PL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ZDAŁ NA APLIKACJĘ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WARSZAWIE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(26,85%)</a:t>
            </a:r>
            <a:endParaRPr lang="pl-PL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9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179512" y="188640"/>
            <a:ext cx="8278688" cy="1008111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PROFIL STATYSTYCZNY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l-PL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APLIKACJA NOTARIALNA</a:t>
            </a:r>
            <a:endParaRPr lang="pl-PL" sz="44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dtytuł 2"/>
          <p:cNvSpPr txBox="1">
            <a:spLocks/>
          </p:cNvSpPr>
          <p:nvPr/>
        </p:nvSpPr>
        <p:spPr>
          <a:xfrm>
            <a:off x="971600" y="3753036"/>
            <a:ext cx="7486600" cy="234026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pl-PL" altLang="pl-PL" sz="3200" b="1" dirty="0">
              <a:latin typeface="Arial" pitchFamily="34" charset="0"/>
            </a:endParaRPr>
          </a:p>
        </p:txBody>
      </p:sp>
      <p:sp>
        <p:nvSpPr>
          <p:cNvPr id="21" name="Symbol zastępczy tekstu 20"/>
          <p:cNvSpPr>
            <a:spLocks noGrp="1"/>
          </p:cNvSpPr>
          <p:nvPr>
            <p:ph type="body" idx="1"/>
          </p:nvPr>
        </p:nvSpPr>
        <p:spPr>
          <a:xfrm>
            <a:off x="179512" y="1484784"/>
            <a:ext cx="4040188" cy="432047"/>
          </a:xfrm>
        </p:spPr>
        <p:txBody>
          <a:bodyPr/>
          <a:lstStyle/>
          <a:p>
            <a:r>
              <a:rPr lang="pl-PL" sz="18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STATYSTYCZNY KANDYDAT</a:t>
            </a:r>
            <a:endParaRPr lang="pl-PL" sz="1800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ymbol zastępczy zawartości 21"/>
          <p:cNvSpPr>
            <a:spLocks noGrp="1"/>
          </p:cNvSpPr>
          <p:nvPr>
            <p:ph sz="half" idx="2"/>
          </p:nvPr>
        </p:nvSpPr>
        <p:spPr>
          <a:xfrm>
            <a:off x="179512" y="2024844"/>
            <a:ext cx="3168352" cy="3456384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UKOŃCZYŁ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STUDIA STACJONARNE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(54,73%) NA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UNIWERSYTECIE WROCŁAWSKIM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(9,46%)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R. 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(40,95%)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OCENĄ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„DOBRY” 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DYPLOMIE (40,67%)</a:t>
            </a:r>
            <a:endParaRPr lang="pl-PL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PRZYSTAPIŁ DO EGZAMINU W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WARSZAWIE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(25,81%)</a:t>
            </a:r>
          </a:p>
        </p:txBody>
      </p:sp>
      <p:sp>
        <p:nvSpPr>
          <p:cNvPr id="23" name="Symbol zastępczy tekstu 22"/>
          <p:cNvSpPr>
            <a:spLocks noGrp="1"/>
          </p:cNvSpPr>
          <p:nvPr>
            <p:ph type="body" sz="quarter" idx="3"/>
          </p:nvPr>
        </p:nvSpPr>
        <p:spPr>
          <a:xfrm>
            <a:off x="4427984" y="1052736"/>
            <a:ext cx="4176464" cy="576065"/>
          </a:xfrm>
        </p:spPr>
        <p:txBody>
          <a:bodyPr/>
          <a:lstStyle/>
          <a:p>
            <a:r>
              <a:rPr lang="pl-PL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STATYSTYCZNY</a:t>
            </a:r>
            <a:r>
              <a:rPr lang="pl-PL" sz="2000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APLIKANT</a:t>
            </a:r>
            <a:endParaRPr lang="pl-PL" sz="2000" u="sng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4"/>
          </p:nvPr>
        </p:nvSpPr>
        <p:spPr>
          <a:xfrm>
            <a:off x="4427984" y="1628800"/>
            <a:ext cx="4535487" cy="4540275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UKOŃCZYŁ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STUDIA STACJONARNE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(65,07%)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UNIWERSYTECIE Ś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LĄSKIM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(10,27%) </a:t>
            </a:r>
            <a:endParaRPr lang="pl-PL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R.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(56,16%) </a:t>
            </a:r>
            <a:endParaRPr lang="pl-PL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OCENĄ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DOBRY PLUS”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DYPLOMIE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(31,51%)</a:t>
            </a:r>
            <a:endParaRPr lang="pl-PL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ZDAŁ NA APLIKACJĘ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WARSZAWIE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(24,66%)</a:t>
            </a:r>
            <a:endParaRPr lang="pl-PL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58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179512" y="188640"/>
            <a:ext cx="8278688" cy="1008111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PROFIL STATYSTYCZNY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l-PL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APLIKACJA KOMORNICZA</a:t>
            </a:r>
            <a:endParaRPr lang="pl-PL" sz="44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dtytuł 2"/>
          <p:cNvSpPr txBox="1">
            <a:spLocks/>
          </p:cNvSpPr>
          <p:nvPr/>
        </p:nvSpPr>
        <p:spPr>
          <a:xfrm>
            <a:off x="971600" y="3753036"/>
            <a:ext cx="7486600" cy="234026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pl-PL" altLang="pl-PL" sz="3200" b="1" dirty="0">
              <a:latin typeface="Arial" pitchFamily="34" charset="0"/>
            </a:endParaRPr>
          </a:p>
        </p:txBody>
      </p:sp>
      <p:sp>
        <p:nvSpPr>
          <p:cNvPr id="21" name="Symbol zastępczy tekstu 20"/>
          <p:cNvSpPr>
            <a:spLocks noGrp="1"/>
          </p:cNvSpPr>
          <p:nvPr>
            <p:ph type="body" idx="1"/>
          </p:nvPr>
        </p:nvSpPr>
        <p:spPr>
          <a:xfrm>
            <a:off x="179512" y="1484784"/>
            <a:ext cx="4040188" cy="432047"/>
          </a:xfrm>
        </p:spPr>
        <p:txBody>
          <a:bodyPr/>
          <a:lstStyle/>
          <a:p>
            <a:r>
              <a:rPr lang="pl-PL" sz="18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STATYSTYCZNY KANDYDAT</a:t>
            </a:r>
            <a:endParaRPr lang="pl-PL" sz="1800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ymbol zastępczy zawartości 21"/>
          <p:cNvSpPr>
            <a:spLocks noGrp="1"/>
          </p:cNvSpPr>
          <p:nvPr>
            <p:ph sz="half" idx="2"/>
          </p:nvPr>
        </p:nvSpPr>
        <p:spPr>
          <a:xfrm>
            <a:off x="179512" y="2024844"/>
            <a:ext cx="3168352" cy="3924436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UKOŃCZYŁ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STUDIA NIESTACJONARNE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(48,58%) NA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UNIWERSYTECIE WROCŁAWSKIM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(8,99%)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R. 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(39,60%)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OCENĄ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„DOBRY” 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DYPLOMIE (42,01%)</a:t>
            </a:r>
            <a:endParaRPr lang="pl-PL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PRZYSTAPIŁ DO EGZAMINU W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WARSZAWIE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(19,63%)</a:t>
            </a:r>
          </a:p>
        </p:txBody>
      </p:sp>
      <p:sp>
        <p:nvSpPr>
          <p:cNvPr id="23" name="Symbol zastępczy tekstu 22"/>
          <p:cNvSpPr>
            <a:spLocks noGrp="1"/>
          </p:cNvSpPr>
          <p:nvPr>
            <p:ph type="body" sz="quarter" idx="3"/>
          </p:nvPr>
        </p:nvSpPr>
        <p:spPr>
          <a:xfrm>
            <a:off x="4427984" y="1052736"/>
            <a:ext cx="4176464" cy="576065"/>
          </a:xfrm>
        </p:spPr>
        <p:txBody>
          <a:bodyPr/>
          <a:lstStyle/>
          <a:p>
            <a:r>
              <a:rPr lang="pl-PL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STATYSTYCZNY</a:t>
            </a:r>
            <a:r>
              <a:rPr lang="pl-PL" sz="2000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APLIKANT</a:t>
            </a:r>
            <a:endParaRPr lang="pl-PL" sz="2000" u="sng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4"/>
          </p:nvPr>
        </p:nvSpPr>
        <p:spPr>
          <a:xfrm>
            <a:off x="4427984" y="1628800"/>
            <a:ext cx="4535487" cy="4540275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UKOŃCZYŁ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STUDIA STACJONARNE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(47,03%)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UNIWERSYTECIE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WROCŁAWSKIM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(11,65%) </a:t>
            </a:r>
            <a:endParaRPr lang="pl-PL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R.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(39,53%) </a:t>
            </a:r>
            <a:endParaRPr lang="pl-PL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OCENĄ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DOBRY”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DYPLOMIE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(42,12%)</a:t>
            </a:r>
            <a:endParaRPr lang="pl-PL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ZDAŁ NA APLIKACJĘ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GDAŃSKU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(11,81%)</a:t>
            </a:r>
            <a:endParaRPr lang="pl-PL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56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500063" y="2000250"/>
            <a:ext cx="7958137" cy="3156942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58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Dziękujemy</a:t>
            </a:r>
          </a:p>
          <a:p>
            <a:pPr algn="ctr" fontAlgn="auto">
              <a:spcAft>
                <a:spcPts val="0"/>
              </a:spcAft>
              <a:defRPr/>
            </a:pPr>
            <a:endParaRPr lang="pl-PL" sz="520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l-PL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Departament Zawodów Prawniczych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l-PL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 Dostępu do Pomocy Prawnej</a:t>
            </a:r>
            <a:endParaRPr lang="pl-PL" sz="4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Obraz 5" descr="logotyp_kont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00063"/>
            <a:ext cx="2928937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15"/>
            <a:ext cx="8229600" cy="66598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ZAINTERESOWANIE ABSOLWENTÓW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APLIKACJAMI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897399"/>
              </p:ext>
            </p:extLst>
          </p:nvPr>
        </p:nvGraphicFramePr>
        <p:xfrm>
          <a:off x="107504" y="764704"/>
          <a:ext cx="8856984" cy="5540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236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345638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EGZAMINY NA APLIKACJE: </a:t>
            </a:r>
            <a:b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ADWOKACKĄ, RADCOWSKĄ, NOTARIALNĄ I KOMORNICZĄ</a:t>
            </a:r>
            <a:b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WRZEŚNIA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R.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6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86462"/>
            <a:ext cx="8229600" cy="1126314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EGZAMINY PRZEPROWADZIŁO</a:t>
            </a:r>
            <a:b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68 KOMISJI EGZAMINACYJNYCH POWOŁANYCH PRZY </a:t>
            </a:r>
            <a:b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MINISTRZE SPRAWIEDLIWOŚCI: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75163"/>
          </a:xfrm>
        </p:spPr>
        <p:txBody>
          <a:bodyPr/>
          <a:lstStyle/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OBSZARZE WŁAŚCIWOŚCI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OKRĘGOWYCH RAD ADWOKACKICH, 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OBSZARZE WŁAŚCIWOŚCI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OKRĘGOWYCH IZB RADCÓW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PRAWNYCH,</a:t>
            </a:r>
          </a:p>
          <a:p>
            <a:pPr marL="0" indent="0">
              <a:buNone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OBSZARZE WŁAŚCIWOŚCI 11 RAD IZB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NOTARIALNYCH,</a:t>
            </a:r>
          </a:p>
          <a:p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OBSZARZE WŁAŚCIWOŚCI 11 RAD IZB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KOMORNICZYCH.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728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type="subTitle" idx="1"/>
          </p:nvPr>
        </p:nvSpPr>
        <p:spPr>
          <a:xfrm>
            <a:off x="539552" y="908720"/>
            <a:ext cx="7920880" cy="473008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pl-PL" alt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 ROKU 2006 </a:t>
            </a:r>
          </a:p>
          <a:p>
            <a:pPr marL="0" indent="0" algn="ctr">
              <a:buNone/>
            </a:pPr>
            <a:r>
              <a:rPr lang="pl-PL" alt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EGZAMINY NA APLIKACJE: </a:t>
            </a:r>
          </a:p>
          <a:p>
            <a:pPr marL="0" indent="0" algn="ctr">
              <a:buNone/>
            </a:pPr>
            <a:r>
              <a:rPr lang="pl-PL" alt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ADWOKACKĄ, RADCOWSKĄ I NOTARIALNĄ </a:t>
            </a:r>
          </a:p>
          <a:p>
            <a:pPr marL="0" indent="0" algn="ctr">
              <a:buNone/>
            </a:pPr>
            <a:r>
              <a:rPr lang="pl-PL" alt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ORGANIZUJE  </a:t>
            </a:r>
          </a:p>
          <a:p>
            <a:pPr marL="0" indent="0" algn="ctr">
              <a:buNone/>
            </a:pPr>
            <a:r>
              <a:rPr lang="pl-PL" alt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MINISTER SPRAWIEDLIWOŚCI </a:t>
            </a:r>
          </a:p>
          <a:p>
            <a:pPr marL="0" indent="0" algn="ctr">
              <a:buNone/>
            </a:pPr>
            <a:endParaRPr lang="pl-PL" altLang="pl-PL" sz="28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alt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WSZYSTKICH KANDYDATÓW OBOWIĄZUJĄ</a:t>
            </a:r>
          </a:p>
          <a:p>
            <a:pPr marL="0" indent="0" algn="ctr">
              <a:buNone/>
            </a:pPr>
            <a:r>
              <a:rPr lang="pl-PL" alt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 SAME ZASADY I ZAKRES EGZAMINÓW WSTĘPNYCH</a:t>
            </a:r>
            <a:endParaRPr lang="pl-PL" altLang="pl-PL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3305175"/>
            <a:ext cx="8229600" cy="2552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07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EGZAMIN W 2015 R.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534463"/>
              </p:ext>
            </p:extLst>
          </p:nvPr>
        </p:nvGraphicFramePr>
        <p:xfrm>
          <a:off x="395537" y="1412776"/>
          <a:ext cx="8291264" cy="4936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064"/>
                <a:gridCol w="2057400"/>
                <a:gridCol w="2057400"/>
                <a:gridCol w="2057400"/>
              </a:tblGrid>
              <a:tr h="664595">
                <a:tc gridSpan="4"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PRZYSTĄPIŁO </a:t>
                      </a:r>
                      <a:r>
                        <a:rPr lang="pl-PL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 </a:t>
                      </a:r>
                      <a:r>
                        <a:rPr lang="pl-PL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8 931 OSÓB</a:t>
                      </a:r>
                    </a:p>
                    <a:p>
                      <a:pPr algn="ctr"/>
                      <a:r>
                        <a:rPr lang="pl-PL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ZDAŁO    </a:t>
                      </a:r>
                      <a:r>
                        <a:rPr lang="pl-PL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  3 381 OSÓB  37,9%</a:t>
                      </a:r>
                      <a:endParaRPr lang="pl-PL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664595">
                <a:tc>
                  <a:txBody>
                    <a:bodyPr/>
                    <a:lstStyle/>
                    <a:p>
                      <a:pPr algn="ctr"/>
                      <a:r>
                        <a:rPr lang="pl-PL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</a:t>
                      </a:r>
                      <a:endParaRPr lang="pl-PL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</a:t>
                      </a:r>
                      <a:endParaRPr lang="pl-PL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</a:t>
                      </a:r>
                      <a:endParaRPr lang="pl-PL" sz="4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</a:t>
                      </a:r>
                      <a:endParaRPr lang="pl-PL" sz="4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06804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ADWOKACKA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RADCOWSKA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NOTARIALNA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KOMORNICZA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06804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PRZYSTĄPIŁO</a:t>
                      </a:r>
                    </a:p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2 945 OSÓB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PRZYSTĄPIŁO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4 645 OSÓB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PRZYSTĄPIŁO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 OSÓB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PRZYSTĄPIŁO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 OSÓB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6745">
                <a:tc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64595">
                <a:tc>
                  <a:txBody>
                    <a:bodyPr/>
                    <a:lstStyle/>
                    <a:p>
                      <a:pPr algn="ctr"/>
                      <a:r>
                        <a:rPr lang="pl-PL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</a:t>
                      </a:r>
                      <a:endParaRPr lang="pl-PL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</a:t>
                      </a:r>
                      <a:endParaRPr lang="pl-PL" sz="4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</a:t>
                      </a:r>
                      <a:endParaRPr lang="pl-PL" sz="4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</a:t>
                      </a:r>
                      <a:endParaRPr lang="pl-PL" sz="4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06804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ZDAŁO </a:t>
                      </a:r>
                    </a:p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1 105 OSÓB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ZDAŁO </a:t>
                      </a:r>
                    </a:p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1 597 OSÓB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ZDAŁY </a:t>
                      </a:r>
                    </a:p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  OSOBY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ZDAŁO </a:t>
                      </a:r>
                    </a:p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 OSÓB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47821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37,5%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34,4%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39,5%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64,4%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15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DO EGZAMINU                </a:t>
            </a:r>
            <a:b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APLIKACJĘ ADWOKACKĄ – ZDAWALNOŚĆ WG SIEDZIBY KOMISJI</a:t>
            </a:r>
            <a:endParaRPr lang="pl-PL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039702"/>
              </p:ext>
            </p:extLst>
          </p:nvPr>
        </p:nvGraphicFramePr>
        <p:xfrm>
          <a:off x="107504" y="1052739"/>
          <a:ext cx="4320479" cy="5122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117"/>
                <a:gridCol w="1500382"/>
                <a:gridCol w="1286853"/>
                <a:gridCol w="1152127"/>
              </a:tblGrid>
              <a:tr h="572794">
                <a:tc>
                  <a:txBody>
                    <a:bodyPr/>
                    <a:lstStyle/>
                    <a:p>
                      <a:endParaRPr lang="pl-PL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SIEDZIBA KOMISJI EGZAMINACYJNEJ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PRZYSTĘPUJĄCY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BIAŁYSTOK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49,1 %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BIELSKO-BIAŁA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35,9 %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BYDGOSZCZ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37,1 %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CZĘSTOCHOWA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19,0 %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GDAŃSK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38,7 %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KATOWICE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40,2 %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KIELCE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32,2</a:t>
                      </a:r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KOSZALIN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37,5 %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KRAKÓW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51,0 %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LUBLIN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34,1 %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ŁÓDŹ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51,1 %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OLSZTYN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26,1 %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OPOLE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34,5</a:t>
                      </a:r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361976"/>
              </p:ext>
            </p:extLst>
          </p:nvPr>
        </p:nvGraphicFramePr>
        <p:xfrm>
          <a:off x="4720268" y="1052736"/>
          <a:ext cx="4391760" cy="4772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821"/>
                <a:gridCol w="1550395"/>
                <a:gridCol w="1296144"/>
                <a:gridCol w="1151400"/>
              </a:tblGrid>
              <a:tr h="572794">
                <a:tc>
                  <a:txBody>
                    <a:bodyPr/>
                    <a:lstStyle/>
                    <a:p>
                      <a:endParaRPr lang="pl-PL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SIEDZIBA KOMISJI EGZAMINACYJNEJ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PRZYSTĘPUJĄCY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PŁOCK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POZNAŃ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42,9</a:t>
                      </a:r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RADOM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RZESZÓW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31,0</a:t>
                      </a:r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SIEDLCE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16,7 %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SZCZECIN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42,9 %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TORUŃ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37,5 %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WAŁBRZYCH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35,3 %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WARSZAWA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1 094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35,4 %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WROCŁAW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41,0 %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0006"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ZIELONA</a:t>
                      </a:r>
                      <a:r>
                        <a:rPr lang="pl-PL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GÓRA</a:t>
                      </a:r>
                      <a:endParaRPr lang="pl-PL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13,9 %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0006">
                <a:tc gridSpan="2">
                  <a:txBody>
                    <a:bodyPr/>
                    <a:lstStyle/>
                    <a:p>
                      <a:pPr algn="r"/>
                      <a:r>
                        <a:rPr lang="pl-PL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  <a:endParaRPr lang="pl-PL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2 945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</a:t>
                      </a:r>
                      <a:r>
                        <a:rPr lang="pl-PL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40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DO EGZAMINU                </a:t>
            </a:r>
            <a:b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APLIKACJĘ </a:t>
            </a:r>
            <a:r>
              <a:rPr lang="pl-PL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RADCOWSKĄ </a:t>
            </a: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ZDAWALNOŚĆ WG SIEDZIBY KOMISJI</a:t>
            </a:r>
            <a:endParaRPr lang="pl-PL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393120"/>
              </p:ext>
            </p:extLst>
          </p:nvPr>
        </p:nvGraphicFramePr>
        <p:xfrm>
          <a:off x="107504" y="1052741"/>
          <a:ext cx="4320479" cy="5112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117"/>
                <a:gridCol w="1500382"/>
                <a:gridCol w="1286853"/>
                <a:gridCol w="1152127"/>
              </a:tblGrid>
              <a:tr h="659003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</a:t>
                      </a:r>
                      <a:endParaRPr lang="pl-PL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SIEDZIBA KOMISJI EGZAMINACYJNEJ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PRZYSTĘPUJĄCY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20809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BIAŁYSTOK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35,5 %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0809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BYDGOSZCZ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25,6 %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0809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GDAŃSK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36,2</a:t>
                      </a:r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587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KATOWICE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34,6</a:t>
                      </a:r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587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KIELCE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</a:t>
                      </a:r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587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KOSZALIN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</a:t>
                      </a:r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587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KRAKÓW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45,5</a:t>
                      </a:r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5587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LUBLIN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33,2</a:t>
                      </a:r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587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ŁÓDŹ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41,8</a:t>
                      </a:r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5587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OLSZTYN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0714652"/>
              </p:ext>
            </p:extLst>
          </p:nvPr>
        </p:nvGraphicFramePr>
        <p:xfrm>
          <a:off x="4720268" y="1052736"/>
          <a:ext cx="4391760" cy="5112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821"/>
                <a:gridCol w="1550395"/>
                <a:gridCol w="1296144"/>
                <a:gridCol w="1151400"/>
              </a:tblGrid>
              <a:tr h="719016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</a:t>
                      </a:r>
                      <a:endParaRPr lang="pl-PL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SIEDZIBA KOMISJI EGZAMINACYJNEJ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PRZYSTĘPUJĄCY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39355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OPOLE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</a:t>
                      </a:r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9355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POZNAŃ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34,2</a:t>
                      </a:r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9355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RZESZÓW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30,8</a:t>
                      </a:r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9355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SZCZECIN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32,2</a:t>
                      </a:r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9355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TORUŃ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35,3</a:t>
                      </a:r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9355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WAŁBRZYCH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23,1</a:t>
                      </a:r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9355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WARSZAWA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33,5</a:t>
                      </a:r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9355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WROCŁAW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36,6</a:t>
                      </a:r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9355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ZIELONA GÓRA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22,8</a:t>
                      </a:r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9355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4 645</a:t>
                      </a:r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34,4</a:t>
                      </a:r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70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DO EGZAMINU                </a:t>
            </a:r>
            <a:b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APLIKACJĘ </a:t>
            </a:r>
            <a:r>
              <a:rPr lang="pl-PL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NOTARIALNĄ </a:t>
            </a: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ZDAWALNOŚĆ WG SIEDZIBY KOMISJI</a:t>
            </a:r>
            <a:endParaRPr lang="pl-PL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5671650"/>
              </p:ext>
            </p:extLst>
          </p:nvPr>
        </p:nvGraphicFramePr>
        <p:xfrm>
          <a:off x="2376120" y="1196752"/>
          <a:ext cx="4391760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821"/>
                <a:gridCol w="1550395"/>
                <a:gridCol w="1296144"/>
                <a:gridCol w="1151400"/>
              </a:tblGrid>
              <a:tr h="914196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</a:t>
                      </a:r>
                      <a:endParaRPr lang="pl-PL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SIEDZIBA KOMISJI EGZAMINACYJNEJ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PRZYSTĘPUJĄCY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58620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GDAŃSK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33,8 %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58620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KATOWICE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47,6 %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8620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KRAKÓW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35,1 %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8620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POZNAŃ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50,0 %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58620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WARSZAWA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37,7 %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8620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WROCŁAW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34,0 %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862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</a:t>
                      </a:r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39,5 %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96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DO EGZAMINU                </a:t>
            </a:r>
            <a:b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APLIKACJĘ </a:t>
            </a:r>
            <a:r>
              <a:rPr lang="pl-PL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KOMORNICZĄ </a:t>
            </a: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ZDAWALNOŚĆ WG SIEDZIBY KOMISJI</a:t>
            </a:r>
            <a:endParaRPr lang="pl-PL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179806"/>
              </p:ext>
            </p:extLst>
          </p:nvPr>
        </p:nvGraphicFramePr>
        <p:xfrm>
          <a:off x="2376120" y="1196752"/>
          <a:ext cx="4391760" cy="4968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821"/>
                <a:gridCol w="1550395"/>
                <a:gridCol w="1296144"/>
                <a:gridCol w="1151400"/>
              </a:tblGrid>
              <a:tr h="629267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</a:t>
                      </a:r>
                      <a:endParaRPr lang="pl-PL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SIEDZIBA KOMISJI EGZAMINACYJNEJ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PRZYSTĘPUJĄCY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42411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GDAŃSK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67,0 %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2411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KATOWICE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65,1 %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2411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KRAKÓW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67,0 %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2411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ŁÓDŹ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64,4 %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2411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POZNAŃ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67,7 %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42411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WARSZAWA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59,3 %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42411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WROCŁAW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61,7 %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2411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</a:t>
                      </a:r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64,4 %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6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4928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STRUKTURA </a:t>
            </a: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ABSOLWENTÓW </a:t>
            </a:r>
            <a:b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POSZCZEGÓLNYCH   UCZELNI </a:t>
            </a:r>
            <a:b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PRZYSTĘPUJĄCYCH   DO </a:t>
            </a:r>
            <a:b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EGZAMINÓW   W   2015 </a:t>
            </a:r>
            <a: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PRZED   KOMISJAMI,  W  KTÓRYCH </a:t>
            </a:r>
            <a: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ZDAWALNOŚĆ </a:t>
            </a: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BYŁA  NAJWYŻSZA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91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KOMISJA EGZAMINACYJNA DS. APLIKACJI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ADWOKACKIEJ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SIEDZIBĄ 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ŁODZI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EGZAMINU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PRZYSTĄPIŁY 92 OSOBY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ZDAWALNOŚĆ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51,1%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052278"/>
              </p:ext>
            </p:extLst>
          </p:nvPr>
        </p:nvGraphicFramePr>
        <p:xfrm>
          <a:off x="107504" y="1556792"/>
          <a:ext cx="878497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44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KOMISJA EGZAMINACYJNA DS. APLIKACJI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ADWOKACKIEJ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SIEDZIBĄ 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KRAKOWIE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EGZAMINU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PRZYSTĄPIŁY 192 OSOBY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ZDAWALNOŚĆ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51%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912861"/>
              </p:ext>
            </p:extLst>
          </p:nvPr>
        </p:nvGraphicFramePr>
        <p:xfrm>
          <a:off x="107505" y="1628800"/>
          <a:ext cx="892899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042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KOMISJA EGZAMINACYJNA DS. APLIKACJI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RADCOWSKIEJ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SIEDZIBĄ 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KRAKOWIE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EGZAMINU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PRZYSTĄPIŁO 468 OSÓB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ZDAWALNOŚĆ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45,5%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247919"/>
              </p:ext>
            </p:extLst>
          </p:nvPr>
        </p:nvGraphicFramePr>
        <p:xfrm>
          <a:off x="107504" y="1268760"/>
          <a:ext cx="8928992" cy="5035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008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KOMISJA EGZAMINACYJNA DS. APLIKACJI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RADCOWSKIEJ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SIEDZIBĄ 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ŁODZI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EGZAMINU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PRZYSTĄPIŁY 182 OSOBY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ZDAWALNOŚĆ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41,8%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419825"/>
              </p:ext>
            </p:extLst>
          </p:nvPr>
        </p:nvGraphicFramePr>
        <p:xfrm>
          <a:off x="143508" y="1268760"/>
          <a:ext cx="8856984" cy="48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747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5381203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marL="0" indent="0" algn="ctr">
              <a:buNone/>
            </a:pPr>
            <a:endParaRPr lang="pl-PL" altLang="pl-PL" sz="2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altLang="pl-PL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 2008 ROKU SPORZĄDZANA JEST ANALIZA WYNIKÓW PO EGZAMINACH WSTĘPNYCH</a:t>
            </a:r>
          </a:p>
          <a:p>
            <a:pPr marL="0" indent="0" algn="ctr">
              <a:buNone/>
            </a:pPr>
            <a:endParaRPr lang="pl-PL" altLang="pl-PL" sz="2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altLang="pl-PL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DNIU DZISIEJSZYM ODBYWA SIĘ </a:t>
            </a:r>
          </a:p>
          <a:p>
            <a:pPr marL="0" indent="0" algn="ctr">
              <a:buNone/>
            </a:pPr>
            <a:r>
              <a:rPr lang="pl-PL" alt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ÓSMA</a:t>
            </a:r>
            <a:r>
              <a:rPr lang="pl-PL" altLang="pl-PL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KONFERENCJA </a:t>
            </a:r>
          </a:p>
          <a:p>
            <a:pPr marL="0" indent="0" algn="ctr">
              <a:buNone/>
            </a:pPr>
            <a:r>
              <a:rPr lang="pl-PL" altLang="pl-PL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MINISTRA SPRAWIEDLIWOŚCI </a:t>
            </a:r>
          </a:p>
          <a:p>
            <a:pPr marL="0" indent="0" algn="ctr">
              <a:buNone/>
            </a:pPr>
            <a:r>
              <a:rPr lang="pl-PL" altLang="pl-PL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 DZIEKANAMI WYDZIAŁÓW PRAWA</a:t>
            </a:r>
          </a:p>
          <a:p>
            <a:pPr marL="0" indent="0" algn="ctr">
              <a:buNone/>
            </a:pPr>
            <a:r>
              <a:rPr lang="pl-PL" altLang="pl-PL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UCZELNI WYŻSZYCH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3305175"/>
            <a:ext cx="8229600" cy="2552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9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KOMISJA EGZAMINACYJNA DS. APLIKACJI NOTARIALNEJ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SIEDZIBĄ 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POZNANIU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EGZAMINU PRZYSTĄPIŁY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132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OSOBY – ZDAWALNOŚĆ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50%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477519"/>
              </p:ext>
            </p:extLst>
          </p:nvPr>
        </p:nvGraphicFramePr>
        <p:xfrm>
          <a:off x="230932" y="1268760"/>
          <a:ext cx="8733556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65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KOMISJA EGZAMINACYJNA DS. APLIKACJI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KOMORNICZEJ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SIEDZIBĄ 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POZNANIU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EGZAMINU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PRZYSTĄPIŁO 65 OSÓB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ZDAWALNOŚĆ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67,7%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746313"/>
              </p:ext>
            </p:extLst>
          </p:nvPr>
        </p:nvGraphicFramePr>
        <p:xfrm>
          <a:off x="107504" y="1417960"/>
          <a:ext cx="8928992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17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4928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KOMISJE EGZAMINACYJNE </a:t>
            </a:r>
            <a:b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 SIEDZIBĄ W WARSZAWIE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30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KOMISJA EGZAMINACYJNA DS. APLIKACJI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ADWOKACKIEJ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SIEDZIBĄ 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WARSZAWIE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EGZAMINU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PRZYSTĄPIŁY 1 094 OSOBY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ZDAWALNOŚĆ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35,4%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40364"/>
              </p:ext>
            </p:extLst>
          </p:nvPr>
        </p:nvGraphicFramePr>
        <p:xfrm>
          <a:off x="17748" y="1052736"/>
          <a:ext cx="9108504" cy="5107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19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KOMISJA EGZAMINACYJNA DS. APLIKACJI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RADCOWSKIEJ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SIEDZIBĄ 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WARSZAWIE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EGZAMINU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PRZYSTĄPIŁY 1 282 OSOBY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ZDAWALNOŚĆ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33,5%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171199"/>
              </p:ext>
            </p:extLst>
          </p:nvPr>
        </p:nvGraphicFramePr>
        <p:xfrm>
          <a:off x="0" y="1124744"/>
          <a:ext cx="9108504" cy="5107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39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4928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STRUKTURA </a:t>
            </a: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PRZEMIESZCZANIA SIĘ </a:t>
            </a:r>
            <a:b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ABSOLWENTÓW 2015</a:t>
            </a:r>
            <a:b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PRZYSTĘPUJĄCYCH DO EGZAMINÓW</a:t>
            </a:r>
            <a:b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- WYBRANE   UCZELNIE -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5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UNIWERSYTET   WARSZAWSKI – 389 OSÓB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755395"/>
              </p:ext>
            </p:extLst>
          </p:nvPr>
        </p:nvGraphicFramePr>
        <p:xfrm>
          <a:off x="457200" y="1412776"/>
          <a:ext cx="8229600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32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UNIWERSYTET   WROCŁAWSKI – 362 OSOBY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236634"/>
              </p:ext>
            </p:extLst>
          </p:nvPr>
        </p:nvGraphicFramePr>
        <p:xfrm>
          <a:off x="457200" y="1412776"/>
          <a:ext cx="8229600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6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UNIWERSYTET   JAGIELLOŃSKI – 356 OSÓB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416478"/>
              </p:ext>
            </p:extLst>
          </p:nvPr>
        </p:nvGraphicFramePr>
        <p:xfrm>
          <a:off x="457200" y="1340768"/>
          <a:ext cx="8229600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1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85010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UNIWERSYTET MIKOŁAJA KOPERNIKA </a:t>
            </a:r>
            <a:b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 TORUNIU – 200 OSÓB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651540"/>
              </p:ext>
            </p:extLst>
          </p:nvPr>
        </p:nvGraphicFramePr>
        <p:xfrm>
          <a:off x="457200" y="1412776"/>
          <a:ext cx="8229600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17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576064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marL="0" indent="0" algn="ctr">
              <a:buNone/>
            </a:pPr>
            <a:endParaRPr lang="pl-PL" altLang="pl-PL" sz="2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altLang="pl-PL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 ROKU 2008 </a:t>
            </a:r>
          </a:p>
          <a:p>
            <a:pPr marL="0" indent="0" algn="ctr">
              <a:buNone/>
            </a:pPr>
            <a:r>
              <a:rPr lang="pl-PL" altLang="pl-PL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EGZAMIN KONKURSOWY NA APLIKACJĘ</a:t>
            </a:r>
          </a:p>
          <a:p>
            <a:pPr marL="0" indent="0" algn="ctr">
              <a:buNone/>
            </a:pPr>
            <a:r>
              <a:rPr lang="pl-PL" altLang="pl-PL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KOMORNICZĄ ORGANIZUJE  </a:t>
            </a:r>
          </a:p>
          <a:p>
            <a:pPr marL="0" indent="0" algn="ctr">
              <a:buNone/>
            </a:pPr>
            <a:r>
              <a:rPr lang="pl-PL" altLang="pl-PL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MINISTER SPRAWIEDLIWOŚCI </a:t>
            </a:r>
          </a:p>
          <a:p>
            <a:pPr marL="0" indent="0" algn="ctr">
              <a:buNone/>
            </a:pPr>
            <a:endParaRPr lang="pl-PL" altLang="pl-PL" sz="9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altLang="pl-PL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2013 R. NASTĄPIŁA ZMIANA ZASAD PRZEPROWADZANIA EGZAMINU KONKURSOWEGO</a:t>
            </a:r>
          </a:p>
          <a:p>
            <a:pPr marL="0" indent="0" algn="ctr">
              <a:buNone/>
            </a:pPr>
            <a:endParaRPr lang="pl-PL" altLang="pl-PL" sz="9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altLang="pl-PL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 EGZAMINIE PRZEPROWADZONYM                 </a:t>
            </a:r>
          </a:p>
          <a:p>
            <a:pPr marL="0" indent="0" algn="ctr">
              <a:buNone/>
            </a:pPr>
            <a:r>
              <a:rPr lang="pl-PL" altLang="pl-PL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2014 R. PO RAZ PIERWSZY SPORZĄDZONA ZOSTAŁA  ANALIZA  WYNIKÓW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3305175"/>
            <a:ext cx="8229600" cy="2552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5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85010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KATOLICKI UNIWERSYTET LUBELSKI – 171 OSÓB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381084"/>
              </p:ext>
            </p:extLst>
          </p:nvPr>
        </p:nvGraphicFramePr>
        <p:xfrm>
          <a:off x="457200" y="1412776"/>
          <a:ext cx="8229600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85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49006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 N I O S K I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ABSOLWENCI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UCZELNI 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WARSZAWSKICH NAJCZĘŚCIEJ ZDAJĄ NA APLIKACJE W MIEŚCIE, </a:t>
            </a:r>
            <a:b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KTÓRYM UKOŃCZYLI STUDIA:</a:t>
            </a: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AKADEMIA LEONA KOŹMIŃSKIEGO – 96,7%</a:t>
            </a: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UNIWERSYTET WARSZAWSKI – 96%</a:t>
            </a: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UNIWERSYTET KARD. S. WYSZYŃSKIEGO – 93,3%</a:t>
            </a: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UCZELNIA ŁAZARSKIEGO – 89,5%</a:t>
            </a:r>
          </a:p>
          <a:p>
            <a:pPr marL="0" indent="0">
              <a:buNone/>
            </a:pP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ABSOLWENCI UCZELNI, KTÓRZY ZDAWALI NA APLIKACJE  W INNYM MIEŚCIE NIŻ TO, W KTÓRYM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UKOŃCZYLI STUDIA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UNIWERSYTET M. KOPERNIKA W TORUNIU – 71%</a:t>
            </a: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KATOLICKI UNIWERSYTET LUBELSKI – 66,7%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4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ZAKRES ANALIZY</a:t>
            </a:r>
            <a:endParaRPr lang="pl-PL" sz="4000" dirty="0" smtClean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2204864"/>
            <a:ext cx="7848872" cy="3433936"/>
          </a:xfrm>
        </p:spPr>
        <p:txBody>
          <a:bodyPr/>
          <a:lstStyle/>
          <a:p>
            <a: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PYTAŃ</a:t>
            </a:r>
          </a:p>
          <a:p>
            <a: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</a:t>
            </a: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</a:t>
            </a:r>
            <a: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l-PL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PROFILU PRZYSTĘPUJĄCYCH</a:t>
            </a:r>
            <a:endParaRPr lang="pl-PL" sz="4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80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</a:t>
            </a:r>
            <a:br>
              <a:rPr lang="pl-PL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PYTAŃ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25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PYTAŃ 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57200" y="1772816"/>
            <a:ext cx="8229600" cy="40324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OBLICZONO ODSETEK POPRAWNYCH ODPOWIEDZI UDZIELONYCH NA KAŻDE PYTANIE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KAŻDE Z PYTAŃ PRZYPORZĄDKOWANO DO ODPOWIEDNIEGO ZAKRESU PRAWA W ROZUMIENIU USTAW SAMORZĄDOWYCH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OBLICZONO ODSETEK POPRAWNYCH ODPOWIEDZI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DLA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KAŻDEGO Z ZAKRESÓW PRAWA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WSKAZANO PYTANIA, KTÓRE BYŁY DLA ZDAJĄCYCH NAJTRUDNIEJSZE I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NAJŁATWIEJSZE ORAZ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ZAKRESY PRAWA, KTÓRE BYŁY DLA ZDAJĄCYCH NAJTRUDNIEJSZE I NAJŁATWIEJSZE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1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PYTAŃ 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57200" y="2492896"/>
            <a:ext cx="8229600" cy="331236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 </a:t>
            </a: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  </a:t>
            </a:r>
            <a:r>
              <a:rPr lang="pl-PL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APLIKACJE: </a:t>
            </a: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ADWOKACKĄ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  RADCOWSKĄ</a:t>
            </a:r>
            <a:endParaRPr lang="pl-PL" sz="6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16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ZAKRES EGZAMINU</a:t>
            </a: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 </a:t>
            </a: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APLIKACJE: </a:t>
            </a:r>
            <a:r>
              <a:rPr lang="pl-PL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ADWOKACKĄ </a:t>
            </a: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RADCOWSKĄ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995824"/>
              </p:ext>
            </p:extLst>
          </p:nvPr>
        </p:nvGraphicFramePr>
        <p:xfrm>
          <a:off x="323528" y="1052736"/>
          <a:ext cx="856895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8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APLIKANTÓW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ADWOKACKICH</a:t>
            </a: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50313" y="764704"/>
            <a:ext cx="8229600" cy="576064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PYTANIE </a:t>
            </a:r>
            <a:r>
              <a:rPr lang="pl-PL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NAJTRUDNIEJSZE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16,59% </a:t>
            </a:r>
            <a:r>
              <a:rPr lang="pl-PL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POPRAWNYCH ODPOWIEDZI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563065" y="1628800"/>
            <a:ext cx="8229600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APL. RADCOWSKICH –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16,26% 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POPRAWNYCH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ODPOWIEDZI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(2 POD WZGLĘDEM TRUDNOŚCI)</a:t>
            </a: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563065" y="2348880"/>
            <a:ext cx="8041383" cy="395667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ZGODNIE Z USTAWĄ O ZASTAWIE REJESTROWYM I REJESTRZE ZASTAWÓW, ZASTAW REJESTROWY MOŻE BYĆ USTANOWIONY TAKŻE WÓWCZAS, GDY ZASTAWCA NABĘDZIE PRZEDMIOT ZASTAWU W PRZYSZŁOŚCI; OBCIĄŻENIE ZASTAWEM REJESTROWYM TAKIEGO PRZEDMIOTU ZASTAWU STAJE SIĘ SKUTECZNE Z CHWILĄ:</a:t>
            </a:r>
          </a:p>
          <a:p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>
              <a:buAutoNum type="alphaUcPeriod"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PODPISANIA UMOWY ZASTAWNICZEJ,</a:t>
            </a:r>
          </a:p>
          <a:p>
            <a:pPr marL="342900" indent="-342900">
              <a:buAutoNum type="alphaUcPeriod"/>
            </a:pPr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>
              <a:buAutoNum type="alphaUcPeriod" startAt="2"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WPISU DO REJESTRU ZASTAWÓW,</a:t>
            </a:r>
          </a:p>
          <a:p>
            <a:pPr marL="342900" indent="-342900">
              <a:buAutoNum type="alphaUcPeriod" startAt="2"/>
            </a:pPr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>
              <a:buAutoNum type="alphaUcPeriod" startAt="3"/>
            </a:pPr>
            <a:r>
              <a:rPr lang="pl-PL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JEGO NABYCIA PRZEZ ZASTAWCĘ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47675" indent="-447675">
              <a:buAutoNum type="alphaUcPeriod" startAt="3"/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 7 UST. 3 USTAWY Z DNIA 6 GRUDNIA 1996 R. </a:t>
            </a:r>
          </a:p>
          <a:p>
            <a:pPr algn="r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ZASTAWIE REJESTROWYM I REJESTRZE ZASTAWÓW </a:t>
            </a:r>
          </a:p>
          <a:p>
            <a:pPr algn="r"/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ZASTAW REJESTROWY MOŻE BYĆ USTANOWIONY TAKŻE WÓWCZAS, GDY ZASTAWCA NABĘDZIE PRZEDMIOT ZASTAWU W PRZYSZŁOŚCI. OBCIĄŻENIE ZASTAWEM REJESTROWYM TAKIEGO PRZEDMIOTU ZASTAWU STAJE SIĘ SKUTECZNE Z CHWILĄ JEGO NABYCIA PRZEZ 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ZASTAWCĘ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67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APLIKANTÓW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RADCOWSKICH</a:t>
            </a: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50313" y="764705"/>
            <a:ext cx="8229600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PYTANIE NAJTRUDNIEJSZE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12,57%  POPRAWNYCH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ODPOWIEDZI</a:t>
            </a:r>
            <a:endParaRPr lang="pl-PL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95536" y="1523653"/>
            <a:ext cx="8229600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APL.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ADWOKACKICH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17,41% 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POPRAWNYCH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ODPOWIEDZI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(3 POD WZGLĘDEM TRUDNOŚCI)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50313" y="2276872"/>
            <a:ext cx="8229600" cy="402867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just">
              <a:tabLst>
                <a:tab pos="447675" algn="l"/>
              </a:tabLst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ZGODNIE Z USTAWĄ - PRAWO ZAMÓWIEŃ PUBLICZNYCH, NA ORZECZENIE KRAJOWEJ IZBY ODWOŁAWCZEJ STRONOM ORAZ UCZESTNIKOM POSTĘPOWANIA ODWOŁAWCZEGO PRZYSŁUGUJE:</a:t>
            </a:r>
          </a:p>
          <a:p>
            <a:pPr algn="just"/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AutoNum type="alphaUcPeriod"/>
            </a:pPr>
            <a:r>
              <a:rPr lang="pl-PL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SKARGA DO SĄDU OKRĘGOWEGO WŁAŚCIWEGO DLA SIEDZIBY ALBO MIEJSCA ZAMIESZKANIA ZAMAWIAJĄCEGO,</a:t>
            </a:r>
          </a:p>
          <a:p>
            <a:pPr algn="just"/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AutoNum type="alphaUcPeriod" startAt="2"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SKARGA DO WOJEWÓDZKIEGO SĄDU ADMINISTRACYJNEGO WŁAŚCIWEGO DLA SIEDZIBY ALBO MIEJSCA ZAMIESZKANIA ZAMAWIAJĄCEGO,</a:t>
            </a:r>
          </a:p>
          <a:p>
            <a:pPr algn="just"/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AutoNum type="alphaUcPeriod" startAt="3"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ODWOŁANIE DO SĄDU REJONOWEGO WŁAŚCIWEGO DLA SIEDZIBY ALBO MIEJSCA ZAMIESZKANIA ZAMAWIAJĄCEGO.</a:t>
            </a:r>
          </a:p>
          <a:p>
            <a:pPr marL="447675" indent="-447675" algn="just">
              <a:buAutoNum type="alphaUcPeriod" startAt="3"/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 198A UST. 1 I ART. 198B UST. 1 </a:t>
            </a:r>
          </a:p>
          <a:p>
            <a:pPr algn="r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USTAWY Z DNIA 29 STYCZNIA 2004 R. – PRAWO ZAMÓWIEŃ PUBLICZNYCH</a:t>
            </a:r>
          </a:p>
          <a:p>
            <a:pPr algn="r"/>
            <a:r>
              <a:rPr lang="pl-PL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 198A.</a:t>
            </a:r>
            <a:r>
              <a:rPr lang="pl-PL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1. NA ORZECZENIE IZBY STRONOM ORAZ UCZESTNIKOM POSTĘPOWANIA ODWOŁAWCZEGO PRZYSŁUGUJE SKARGA DO SĄDU.</a:t>
            </a:r>
          </a:p>
          <a:p>
            <a:pPr algn="r"/>
            <a:r>
              <a:rPr lang="pl-PL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 198B.</a:t>
            </a:r>
            <a:r>
              <a:rPr lang="pl-PL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1. SKARGĘ WNOSI SIĘ DO SĄDU OKRĘGOWEGO WŁAŚCIWEGO DLA SIEDZIBY ALBO MIEJSCA ZAMIESZKANIA ZAMAWIAJĄCEGO.</a:t>
            </a:r>
            <a:endParaRPr lang="pl-PL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76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APLIKANTÓW ADWOKACKICH I RADCOWSKICH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57200" y="823417"/>
            <a:ext cx="8229600" cy="87739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PYTANIE </a:t>
            </a:r>
            <a:r>
              <a:rPr lang="pl-PL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NAJŁATWIEJSZE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</a:t>
            </a:r>
            <a:r>
              <a:rPr lang="pl-P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APL. ADWOKACKICH –  94,63% POPRAWNYCH ODPOWIEDZI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APL. RADCOWSKICH –   95,63% POPRAWNYCH ODPOWIEDZI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50354" y="1988840"/>
            <a:ext cx="8229600" cy="445913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>
              <a:tabLst>
                <a:tab pos="447675" algn="l"/>
              </a:tabLst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ZGODNIE Z USTAWĄ - PRAWO O POSTĘPOWANIU PRZED SĄDAMI ADMINISTRACYJNYMI, WNIESIENIE SKARGI O WZNOWIENIE POSTĘPOWANIA:</a:t>
            </a:r>
          </a:p>
          <a:p>
            <a:pPr algn="just">
              <a:tabLst>
                <a:tab pos="447675" algn="l"/>
              </a:tabLst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AutoNum type="alphaUcPeriod"/>
              <a:tabLst>
                <a:tab pos="447675" algn="l"/>
              </a:tabLst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TAMUJE WYKONANIE ZASKARŻONEGO ORZECZENIA Z MOCY PRAWA,</a:t>
            </a:r>
          </a:p>
          <a:p>
            <a:pPr marL="447675" indent="-447675" algn="just">
              <a:tabLst>
                <a:tab pos="447675" algn="l"/>
              </a:tabLst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AutoNum type="alphaUcPeriod" startAt="2"/>
              <a:tabLst>
                <a:tab pos="447675" algn="l"/>
              </a:tabLst>
            </a:pPr>
            <a:r>
              <a:rPr lang="pl-PL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 TAMUJE WYKONANIA ZASKARŻONEGO ORZECZENIA, JEDNAKŻE W RAZIE UPRAWDOPODOBNIENIA, ŻE ZGŁASZAJĄCEMU WNIOSEK GROZI NIEPOWETOWANA SZKODA, SĄD MOŻE WSTRZYMAĆ WYKONANIE ORZECZENIA,</a:t>
            </a:r>
          </a:p>
          <a:p>
            <a:pPr marL="447675" indent="-447675" algn="just">
              <a:tabLst>
                <a:tab pos="447675" algn="l"/>
              </a:tabLst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AutoNum type="alphaUcPeriod" startAt="3"/>
              <a:tabLst>
                <a:tab pos="447675" algn="l"/>
              </a:tabLst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 TAMUJE WYKONANIA ZASKARŻONEGO ORZECZENIA, JEDNAK SĄD MOŻE WSTRZYMAĆ WYKONANIE ORZECZENIA Z URZĘDU.</a:t>
            </a:r>
          </a:p>
          <a:p>
            <a:pPr algn="just">
              <a:tabLst>
                <a:tab pos="447675" algn="l"/>
              </a:tabLst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447675" algn="l"/>
              </a:tabLst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tabLst>
                <a:tab pos="447675" algn="l"/>
              </a:tabLst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 284 USTAWY Z DNIA 30 SIERPNIA 2002 R. 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tabLst>
                <a:tab pos="447675" algn="l"/>
              </a:tabLst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PRAWO O POSTĘPOWANIU PRZED SĄDAMI ADMINISTRACYJNYMI</a:t>
            </a:r>
          </a:p>
          <a:p>
            <a:pPr algn="r">
              <a:tabLst>
                <a:tab pos="447675" algn="l"/>
              </a:tabLst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WNIESIENIE SKARGI O WZNOWIENIE POSTĘPOWANIA NIE TAMUJE WYKONANIA ZASKARŻONEGO ORZECZENIA. W RAZIE UPRAWDOPODOBNIENIA, ŻE ZGŁASZAJĄCEMU WNIOSEK GROZI NIEPOWETOWANA SZKODA, SĄD MOŻE WSTRZYMAĆ WYKONANIE ORZECZENIA. POSTANOWIENIE MOŻE BYĆ WYDANE NA POSIEDZENIU NIEJAWNYM. NA POSTANOWIENIE PRZYSŁUGUJE ZAŻALENIE.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7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476672"/>
            <a:ext cx="7920880" cy="5381203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marL="0" indent="0" algn="ctr">
              <a:buNone/>
            </a:pPr>
            <a:endParaRPr lang="pl-PL" altLang="pl-PL" sz="2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altLang="pl-PL" sz="33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EGZAMINY WSTĘPNE NA APLIKACJE: </a:t>
            </a:r>
            <a:br>
              <a:rPr lang="pl-PL" altLang="pl-PL" sz="33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33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ADWOKACKĄ, RADCOWSKĄ </a:t>
            </a:r>
            <a:br>
              <a:rPr lang="pl-PL" altLang="pl-PL" sz="33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33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NOTARIALNĄ</a:t>
            </a:r>
            <a:br>
              <a:rPr lang="pl-PL" altLang="pl-PL" sz="33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33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ORAZ EGZAMIN KONKURSOWY </a:t>
            </a:r>
            <a:br>
              <a:rPr lang="pl-PL" altLang="pl-PL" sz="33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33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APLIKACJĘ KOMORNICZĄ</a:t>
            </a:r>
            <a:br>
              <a:rPr lang="pl-PL" altLang="pl-PL" sz="33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33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33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33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OGÓLNE DANE LICZBOWE</a:t>
            </a:r>
            <a:br>
              <a:rPr lang="pl-PL" altLang="pl-PL" sz="33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3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3305175"/>
            <a:ext cx="8229600" cy="2552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71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64807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KANDYDACI NA APLIKANTÓW ADWOKACKICH I RADCOWSKICH </a:t>
            </a:r>
            <a:b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POPRAWNYCH ODPOWIEDZI DLA POSZCZEGÓLNYCH ZAKRESÓW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PRAWA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230887"/>
              </p:ext>
            </p:extLst>
          </p:nvPr>
        </p:nvGraphicFramePr>
        <p:xfrm>
          <a:off x="107504" y="980728"/>
          <a:ext cx="892899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73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64807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KANDYDACI NA APLIKANTÓW ADWOKACKICH I RADCOWSKICH </a:t>
            </a:r>
            <a:b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POPRAWNYCH ODPOWIEDZI DLA POSZCZEGÓLNYCH ZAKRESÓW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PRAWA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2797353"/>
              </p:ext>
            </p:extLst>
          </p:nvPr>
        </p:nvGraphicFramePr>
        <p:xfrm>
          <a:off x="107504" y="980728"/>
          <a:ext cx="892899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284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PORÓWNANIE ODPOWIEDZI Z ZAKRESÓW PRAWA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KANDYDACI NA APLIKACJĘ ADWOKACKĄ</a:t>
            </a: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686756"/>
              </p:ext>
            </p:extLst>
          </p:nvPr>
        </p:nvGraphicFramePr>
        <p:xfrm>
          <a:off x="179512" y="1340768"/>
          <a:ext cx="878497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16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PORÓWNANIE ODPOWIEDZI Z ZAKRESÓW PRAWA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KANDYDACI NA APLIKACJĘ RADCOWSKĄ </a:t>
            </a: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505881"/>
              </p:ext>
            </p:extLst>
          </p:nvPr>
        </p:nvGraphicFramePr>
        <p:xfrm>
          <a:off x="179512" y="1340768"/>
          <a:ext cx="878497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91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APLIKANTÓW ADWOKACKICH I RADCOWSKICH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PYTANIA SKARŻONE W ODWOŁANIACH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57200" y="2204864"/>
            <a:ext cx="8229600" cy="37444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LICZBA OSÓB, KTÓRE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NIE ZDAŁY – 4 888 OSÓB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LICZBA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WNIESIONYCH ODWOŁAŃ –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137 (2,8%)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LICZBA PYTAŃ W TEŚCIE – 150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LICZBA WSZYSTKICH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ZASKARŻONYCH PYTAŃ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81 (54%)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TYM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LICZBA PYTAŃ ZASKARŻONYCH 1 RAZ –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LICZBA PYTAŃ ZASKARŻONYCH CO NAJMNIEJ 10 RAZY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- 5 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4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APLIKANTÓW ADWOKACKICH I RADCOWSKICH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NAJCZĘŚCIEJ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SKARŻONE PYTANIA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 ODWOŁANIACH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553542"/>
              </p:ext>
            </p:extLst>
          </p:nvPr>
        </p:nvGraphicFramePr>
        <p:xfrm>
          <a:off x="251520" y="1600200"/>
          <a:ext cx="843528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39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APLIKANTÓW ADWOKACKICH I RADCOWSKICH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NAJCZĘŚCIEJ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SKARŻONE PYTANIE NR 115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319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ZGODNIE Z USTAWĄ O RADIOFONII I TELEWIZJI, OSTATECZNĄ DECYZJĘ </a:t>
            </a:r>
            <a:b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SPRAWIE KONCESJI NA ROZPOWSZECHNIANIE PROGRAMÓW RADIOWYCH </a:t>
            </a:r>
            <a:b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TELEWIZYJNYCH PODEJMUJE:</a:t>
            </a: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447675" algn="l"/>
              </a:tabLst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	KRAJOWA RADA RADIOFONII I TELEWIZJI,</a:t>
            </a:r>
          </a:p>
          <a:p>
            <a:pPr marL="0" indent="0">
              <a:lnSpc>
                <a:spcPct val="150000"/>
              </a:lnSpc>
              <a:buNone/>
              <a:tabLst>
                <a:tab pos="447675" algn="l"/>
              </a:tabLst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	</a:t>
            </a:r>
            <a:r>
              <a:rPr lang="pl-PL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PRZEWODNICZĄCY KRAJOWEJ RADY RADIOFONII I TELEWIZJI,</a:t>
            </a:r>
          </a:p>
          <a:p>
            <a:pPr>
              <a:lnSpc>
                <a:spcPct val="150000"/>
              </a:lnSpc>
              <a:buAutoNum type="alphaUcPeriod" startAt="3"/>
              <a:tabLst>
                <a:tab pos="447675" algn="l"/>
              </a:tabLst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PREZES URZĘDU KOMUNIKACJI ELEKTRONICZNEJ.</a:t>
            </a:r>
          </a:p>
          <a:p>
            <a:pPr marL="0" indent="0">
              <a:lnSpc>
                <a:spcPct val="150000"/>
              </a:lnSpc>
              <a:buNone/>
              <a:tabLst>
                <a:tab pos="447675" algn="l"/>
              </a:tabLst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  <a:tabLst>
                <a:tab pos="447675" algn="l"/>
              </a:tabLst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 33 USTAWY Z DNIA 29 GRUDNIA 1992 R. </a:t>
            </a:r>
          </a:p>
          <a:p>
            <a:pPr marL="0" indent="0" algn="r">
              <a:spcBef>
                <a:spcPts val="0"/>
              </a:spcBef>
              <a:buNone/>
              <a:tabLst>
                <a:tab pos="447675" algn="l"/>
              </a:tabLst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RADIOFONII I TELEWIZJI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pl-PL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ROZPOWSZECHNIANIE PROGRAMÓW RADIOWYCH I TELEWIZYJNYCH, Z WYJĄTKIEM PROGRAMÓW PUBLICZNEJ RADIOFONII I TELEWIZJI, WYMAGA UZYSKANIA KONCESJI.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pl-PL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1A. 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 WYMAGA UZYSKANIA KONCESJI ROZPOWSZECHNIANIE PROGRAMÓW TELEWIZYJNYCH WYŁĄCZNIE W SYSTEMACH TELEINFORMATYCZNYCH, CHYBA ŻE PROGRAM TAKI MA BYĆ ROZPROWADZANY NAZIEMNIE, SATELITARNIE LUB W SIECIACH KABLOWYCH.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pl-PL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ORGANEM WŁAŚCIWYM W SPRAWACH KONCESJI JEST PRZEWODNICZĄCY KRAJOWEJ RADY.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pl-PL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PRZEWODNICZĄCY KRAJOWEJ RADY PODEJMUJE DECYZJĘ W SPRAWIE KONCESJI NA PODSTAWIE UCHWAŁY KRAJOWEJ RADY. DECYZJA W TEJ SPRAWIE JEST OSTATECZNA.</a:t>
            </a:r>
          </a:p>
          <a:p>
            <a:pPr marL="0" indent="0" algn="r">
              <a:buNone/>
              <a:tabLst>
                <a:tab pos="447675" algn="l"/>
              </a:tabLst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859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PYTAŃ 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57200" y="2492896"/>
            <a:ext cx="8229600" cy="331236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 </a:t>
            </a: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  APLIKACJĘ NOTARIALNĄ</a:t>
            </a:r>
            <a:endParaRPr lang="pl-PL" sz="6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04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ZAKRES EGZAMINU</a:t>
            </a:r>
            <a:b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 NA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APLIKACJĘ NOTARIALNĄ</a:t>
            </a: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4230831"/>
              </p:ext>
            </p:extLst>
          </p:nvPr>
        </p:nvGraphicFramePr>
        <p:xfrm>
          <a:off x="143508" y="836712"/>
          <a:ext cx="885698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3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APLIKANTÓW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NOTARIALNYCH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71203" y="980728"/>
            <a:ext cx="8229600" cy="54292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PYTANIE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NAJTRUDNIEJSZE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7,23%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POPRAWNYCH ODPOWIEDZI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2204864"/>
            <a:ext cx="8229600" cy="396044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/>
            <a:r>
              <a:rPr lang="pl-PL" sz="1600" b="1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ZGODNIE Z USTAWĄ O PLANOWANIU I ZAGOSPODAROWANIU PRZESTRZENNYM, OBSZARY FUNKCJONALNE O ZNACZENIU PONADREGIONALNYM I ICH GRANICE OKREŚLA:</a:t>
            </a:r>
          </a:p>
          <a:p>
            <a:pPr indent="447675" algn="just"/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>
              <a:buAutoNum type="alphaUcPeriod"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WOJEWODA,</a:t>
            </a:r>
          </a:p>
          <a:p>
            <a:pPr marL="447675" indent="-447675"/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>
              <a:buAutoNum type="alphaUcPeriod" startAt="2"/>
            </a:pPr>
            <a:r>
              <a:rPr lang="pl-PL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SAMORZĄD WOJEWÓDZTWA,</a:t>
            </a:r>
          </a:p>
          <a:p>
            <a:pPr marL="447675" indent="-447675"/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>
              <a:buAutoNum type="alphaUcPeriod" startAt="3"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MINISTER WŁAŚCIWY DO SPRAW ROZWOJU REGIONALNEGO.</a:t>
            </a:r>
          </a:p>
          <a:p>
            <a:pPr marL="447675" indent="-447675">
              <a:buAutoNum type="alphaUcPeriod" startAt="3"/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>
              <a:buAutoNum type="alphaUcPeriod" startAt="3"/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 49D UST. 1 USTAWY Z DNIA 27 MARCA 2003 R. </a:t>
            </a:r>
          </a:p>
          <a:p>
            <a:pPr algn="r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PLANOWANIU I ZAGOSPODAROWANIU PRZESTRZENNYM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SAMORZĄD WOJEWÓDZTWA OKREŚLA </a:t>
            </a:r>
          </a:p>
          <a:p>
            <a:pPr algn="r"/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OBSZARY FUNKCJONALNE O ZNACZENIU PONADREGIONALNYM I ICH GRANICE.</a:t>
            </a:r>
          </a:p>
          <a:p>
            <a:pPr algn="r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1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ŁĄCZNA LICZBA PRZYSTĘPUJĄCYCH 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DO EGZAMINÓW ORGANIZOWANYCH PRZEZ MINISTRA SPRAWIEDLIWOŚCI 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471488" y="2743200"/>
            <a:ext cx="8229600" cy="5429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23528" y="2060848"/>
            <a:ext cx="8496943" cy="37970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EGZAMINÓW W LATACH 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2006-2015 (10 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LAT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pl-PL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APLIKACJĘ ADWOKACKĄ, RADCOWSKĄ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NOTARIALNĄ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ORAZ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EGZAMINÓW W LATACH 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2008-2015 (8 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LAT)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APLIKACJĘ KOMORNICZĄ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PRZYSTĄPIŁO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ŁĄCZNIE 	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106 285 OSÓB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EGZAMIN ZDAŁY ŁĄCZNIE 	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47 724 OSOBY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CO STANOWI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44,9%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ZDAJĄCYCH</a:t>
            </a:r>
          </a:p>
        </p:txBody>
      </p:sp>
    </p:spTree>
    <p:extLst>
      <p:ext uri="{BB962C8B-B14F-4D97-AF65-F5344CB8AC3E}">
        <p14:creationId xmlns:p14="http://schemas.microsoft.com/office/powerpoint/2010/main" val="406452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APLIKANTÓW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NOTARIALNYCH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71203" y="980728"/>
            <a:ext cx="8229600" cy="54292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PYTANIE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NAJŁATWIEJSZE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96,76%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POPRAWNYCH ODPOWIEDZI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2204864"/>
            <a:ext cx="8229600" cy="403244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ZGODNIE Z KONSTYTUCJĄ RZECZYPOSPOLITEJ POLSKIEJ, INICJATYWA USTAWODAWCZA PRZYSŁUGUJE RÓWNIEŻ GRUPIE CO NAJMNIEJ:</a:t>
            </a:r>
          </a:p>
          <a:p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>
              <a:buAutoNum type="alphaUcPeriod"/>
              <a:tabLst>
                <a:tab pos="447675" algn="l"/>
              </a:tabLst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50 000 OBYWATELI MAJĄCYCH PRAWO WYBIERANIA DO SEJMU,</a:t>
            </a:r>
          </a:p>
          <a:p>
            <a:pPr marL="447675" indent="-447675">
              <a:tabLst>
                <a:tab pos="447675" algn="l"/>
              </a:tabLst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>
              <a:buAutoNum type="alphaUcPeriod" startAt="2"/>
              <a:tabLst>
                <a:tab pos="447675" algn="l"/>
              </a:tabLst>
            </a:pPr>
            <a:r>
              <a:rPr lang="pl-PL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100 000 OBYWATELI MAJĄCYCH PRAWO WYBIERANIA DO SEJMU,</a:t>
            </a:r>
          </a:p>
          <a:p>
            <a:pPr marL="447675" indent="-447675">
              <a:tabLst>
                <a:tab pos="447675" algn="l"/>
              </a:tabLst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>
              <a:buAutoNum type="alphaUcPeriod" startAt="3"/>
              <a:tabLst>
                <a:tab pos="447675" algn="l"/>
              </a:tabLst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200 000 OBYWATELI MAJĄCYCH PRAWO WYBIERANIA DO SEJMU.</a:t>
            </a:r>
          </a:p>
          <a:p>
            <a:pPr marL="447675" indent="-447675">
              <a:buAutoNum type="alphaUcPeriod" startAt="3"/>
              <a:tabLst>
                <a:tab pos="447675" algn="l"/>
              </a:tabLst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>
              <a:buAutoNum type="alphaUcPeriod" startAt="3"/>
              <a:tabLst>
                <a:tab pos="447675" algn="l"/>
              </a:tabLst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>
              <a:buAutoNum type="alphaUcPeriod" startAt="3"/>
              <a:tabLst>
                <a:tab pos="447675" algn="l"/>
              </a:tabLst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tabLst>
                <a:tab pos="447675" algn="l"/>
              </a:tabLst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 118 UST. 2 </a:t>
            </a:r>
          </a:p>
          <a:p>
            <a:pPr algn="r">
              <a:tabLst>
                <a:tab pos="447675" algn="l"/>
              </a:tabLst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KONSTYTUCJI RZECZYPOSPOLITEJ POLSKIEJ</a:t>
            </a:r>
          </a:p>
          <a:p>
            <a:pPr algn="r">
              <a:tabLst>
                <a:tab pos="447675" algn="l"/>
              </a:tabLst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>
              <a:tabLst>
                <a:tab pos="447675" algn="l"/>
              </a:tabLst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INICJATYWA USTAWODAWCZA PRZYSŁUGUJE RÓWNIEŻ GRUPIE CO NAJMNIEJ 100.000 OBYWATELI MAJĄCYCH PRAWO WYBIERANIA DO SEJMU. TRYB POSTĘPOWANIA W TEJ SPRAWIE OKREŚLA USTAWA.</a:t>
            </a:r>
          </a:p>
          <a:p>
            <a:pPr>
              <a:tabLst>
                <a:tab pos="447675" algn="l"/>
              </a:tabLst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71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PORÓWNANIE ODPOWIEDZI Z ZAKRESÓW PRAWA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APLIKACJĘ NOTARIALNĄ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840562"/>
              </p:ext>
            </p:extLst>
          </p:nvPr>
        </p:nvGraphicFramePr>
        <p:xfrm>
          <a:off x="107504" y="1052736"/>
          <a:ext cx="8867328" cy="5102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663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PORÓWNANIE ODPOWIEDZI Z ZAKRESÓW PRAWA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KANDYDACI NA APLIKACJĘ NOTARIALNĄ</a:t>
            </a: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777092"/>
              </p:ext>
            </p:extLst>
          </p:nvPr>
        </p:nvGraphicFramePr>
        <p:xfrm>
          <a:off x="179512" y="1340768"/>
          <a:ext cx="878497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71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APLIKANTÓW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NOTARIALNYCH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PYTANIA SKARŻONE W ODWOŁANIACH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76559" y="1484784"/>
            <a:ext cx="8229600" cy="46085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LICZBA OSÓB, KTÓRE NIE ZDAŁY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 448 OSÓB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LICZBA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WNIESIONYCH ODWOŁAŃ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  8 (1,8%)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LICZBA PYTAŃ W TEŚCIE – 150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LICZBA WSZYSTKICH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ZASKARŻONYCH PYTAŃ 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14 (9,3%)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TYM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LICZBA PYTAŃ ZASKARŻONYCH 1 RAZ –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LICZBA PYTAŃ ZASKARŻONYCH CO NAJMNIEJ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RAZY -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NAJCZĘŚCIEJ SKARŻONE PYTANIA: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NR 15 – 3 RAZY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NR 12, 14, 21 – 2 RAZY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2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PYTAŃ 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57200" y="2492896"/>
            <a:ext cx="8229600" cy="331236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 </a:t>
            </a: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  APLIKACJĘ  KOMORNICZĄ</a:t>
            </a:r>
            <a:endParaRPr lang="pl-PL" sz="6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14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ZAKRES EGZAMINU</a:t>
            </a:r>
            <a:b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 NA APLIKACJE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KOMORNICZĄ</a:t>
            </a: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640697"/>
              </p:ext>
            </p:extLst>
          </p:nvPr>
        </p:nvGraphicFramePr>
        <p:xfrm>
          <a:off x="323528" y="1124744"/>
          <a:ext cx="82296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11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APLIKANTÓW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KOMORNICZYCH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71203" y="980728"/>
            <a:ext cx="8229600" cy="54292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PYTANIE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NAJTRUDNIEJSZE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14,49%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POPRAWNYCH ODPOWIEDZI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4" y="2492896"/>
            <a:ext cx="8281739" cy="381106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ZGODNIE Z USTAWĄ O OCHRONIE DANYCH OSOBOWYCH, STATUT BIURU GENERALNEGO INSPEKTORA OCHRONY DANYCH OSOBOWYCH NADAJE:</a:t>
            </a:r>
          </a:p>
          <a:p>
            <a:pPr indent="447675"/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>
              <a:buAutoNum type="alphaUcPeriod"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GŁÓWNY INSPEKTOR OCHRONY DANYCH OSOBOWYCH,</a:t>
            </a:r>
          </a:p>
          <a:p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>
              <a:buAutoNum type="alphaUcPeriod" startAt="2"/>
            </a:pPr>
            <a:r>
              <a:rPr lang="pl-PL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PREZYDENT RZECZYPOSPOLITEJ POLSKIEJ,</a:t>
            </a:r>
          </a:p>
          <a:p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>
              <a:buAutoNum type="alphaUcPeriod" startAt="3"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SEJM.</a:t>
            </a:r>
          </a:p>
          <a:p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 13 UST. 3 USTAWY Z DNIA 29 SIERPNIA 1997 R. </a:t>
            </a:r>
          </a:p>
          <a:p>
            <a:pPr algn="r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OCHRONIE DANYCH OSOBOWYCH</a:t>
            </a:r>
          </a:p>
          <a:p>
            <a:pPr algn="r"/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PREZYDENT RZECZYPOSPOLITEJ POLSKIEJ, PO ZASIĘGNIĘCIU OPINII GENERALNEGO INSPEKTORA, W DRODZE ROZPORZĄDZENIA, NADAJE STATUT BIURU, OKREŚLAJĄC JEGO ORGANIZACJĘ, ZASADY DZIAŁANIA ORAZ SIEDZIBY JEDNOSTEK ZAMIEJSCOWYCH I ZAKRES ICH WŁAŚCIWOŚCI TERYTORIALNEJ, MAJĄC NA UWADZE STWORZENIE OPTYMALNYCH WARUNKÓW ORGANIZACYJNYCH DO PRAWIDŁOWEJ REALIZACJI ZADAŃ BIURA.</a:t>
            </a:r>
          </a:p>
          <a:p>
            <a:pPr algn="r"/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APLIKANTÓW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KOMORNICZYCH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71203" y="980728"/>
            <a:ext cx="8229600" cy="54292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PYTANIE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NAJŁATWIEJSZE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98,18%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POPRAWNYCH ODPOWIEDZI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93254" y="1844823"/>
            <a:ext cx="8229600" cy="453650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ZGODNIE Z USTAWĄ O POMOCY OSOBOM UPRAWNIONYM DO ALIMENTÓW, JEŻELI OSOBA UPRAWNIONA ALBO JEJ PRZEDSTAWICIEL USTAWOWY, KTÓRZY ZŁOŻYLI WNIOSEK O PRZYZNANIE ŚWIADCZEŃ Z FUNDUSZU ALIMENTACYJNEGO, NIE PODEJMUJĄ ŚWIADCZEŃ Z TEGO FUNDUSZU PRZEZ TRZY KOLEJNE MIESIĄCE KALENDARZOWE, POWODUJE TO:</a:t>
            </a:r>
          </a:p>
          <a:p>
            <a:pPr indent="447675" algn="just"/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>
              <a:buAutoNum type="alphaUcPeriod"/>
              <a:tabLst>
                <a:tab pos="447675" algn="l"/>
              </a:tabLst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OBNIŻENIE O POŁOWĘ WYSOKOŚCI ŚWIADCZENIA,</a:t>
            </a:r>
          </a:p>
          <a:p>
            <a:pPr marL="447675" indent="-447675">
              <a:tabLst>
                <a:tab pos="447675" algn="l"/>
              </a:tabLst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>
              <a:buAutoNum type="alphaUcPeriod" startAt="2"/>
              <a:tabLst>
                <a:tab pos="447675" algn="l"/>
              </a:tabLst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OBOWIĄZEK ZWROTU POBRANYCH ŚWIADCZEŃ, </a:t>
            </a:r>
          </a:p>
          <a:p>
            <a:pPr marL="447675" indent="-447675">
              <a:tabLst>
                <a:tab pos="447675" algn="l"/>
              </a:tabLst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>
              <a:buAutoNum type="alphaUcPeriod" startAt="3"/>
              <a:tabLst>
                <a:tab pos="447675" algn="l"/>
              </a:tabLst>
            </a:pPr>
            <a:r>
              <a:rPr lang="pl-PL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WSTRZYMANIE WYPŁATY ŚWIADCZEŃ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tabLst>
                <a:tab pos="447675" algn="l"/>
              </a:tabLst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tabLst>
                <a:tab pos="447675" algn="l"/>
              </a:tabLst>
            </a:pPr>
            <a:endParaRPr lang="pl-PL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tabLst>
                <a:tab pos="447675" algn="l"/>
              </a:tabLst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 21 UST. 1 PKT 3 USTAWY Z DNIA 7 WRZEŚNIA 2007 R. </a:t>
            </a:r>
          </a:p>
          <a:p>
            <a:pPr algn="r">
              <a:tabLst>
                <a:tab pos="447675" algn="l"/>
              </a:tabLst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POMOCY OSOBOM UPRAWNIONYM DO ALIMENTÓW</a:t>
            </a:r>
          </a:p>
          <a:p>
            <a:pPr algn="r"/>
            <a:r>
              <a:rPr lang="pl-PL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 21.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1. WYPŁATĘ ŚWIADCZEŃ Z FUNDUSZU ALIMENTACYJNEGO WSTRZYMUJE SIĘ, JEŻELI OSOBA UPRAWNIONA ALBO JEJ PRZEDSTAWICIEL USTAWOWY, KTÓRZY ZŁOŻYLI WNIOSEK O PRZYZNANIE ŚWIADCZEŃ Z FUNDUSZU ALIMENTACYJNEGO:</a:t>
            </a:r>
          </a:p>
          <a:p>
            <a:pPr algn="r"/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   NIE PODEJMUJĄ ŚWIADCZEŃ PRZEZ TRZY KOLEJNE MIESIĄCE KALENDARZOWE.</a:t>
            </a:r>
          </a:p>
        </p:txBody>
      </p:sp>
    </p:spTree>
    <p:extLst>
      <p:ext uri="{BB962C8B-B14F-4D97-AF65-F5344CB8AC3E}">
        <p14:creationId xmlns:p14="http://schemas.microsoft.com/office/powerpoint/2010/main" val="227659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APLIKANTÓW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KOMORNICZYCH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PYTANIA SKARŻONE W ODWOŁANIACH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57200" y="2276872"/>
            <a:ext cx="8229600" cy="38884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LICZBA OSÓB, KTÓRE NIE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ZDAŁY – 214 OSÓB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LICZBA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WNIESIONYCH ODWOŁAŃ –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9  (4,2%)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LICZBA PYTAŃ W TEŚCIE – 150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LICZBA WSZYSTKICH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ZASKARŻONYCH PYTAŃ  –  9  (6%)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TYM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LICZBA PYTAŃ ZASKARŻONYCH 1 RAZ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8 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LICZBA PYTAŃ ZASKARŻONYCH 2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RAZY – 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PORÓWNANIE ODPOWIEDZI Z ZAKRESÓW PRAWA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KANDYDACI NA APLIKACJĘ KOMORNICZĄ</a:t>
            </a: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581455"/>
              </p:ext>
            </p:extLst>
          </p:nvPr>
        </p:nvGraphicFramePr>
        <p:xfrm>
          <a:off x="179512" y="1340768"/>
          <a:ext cx="878497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95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LICZBA PRZYSTĘPUJĄCYCH DO EGZ. NA APL. 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ADWOKACKĄ, RADCOWSKĄ, NOTARIALNĄ, KOMORNICZĄ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 POSZCZEGÓLNYCH LATACH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480759"/>
              </p:ext>
            </p:extLst>
          </p:nvPr>
        </p:nvGraphicFramePr>
        <p:xfrm>
          <a:off x="323528" y="1340768"/>
          <a:ext cx="82296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25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ANALIZA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PROFILU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ZDAJĄCYCH 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9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8012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PROFILU ZDAJĄCYCH</a:t>
            </a:r>
            <a:b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ANALIZA KANDYDATÓW NA APLIKANTÓW WG KRYTERIÓW:</a:t>
            </a:r>
            <a:endParaRPr lang="pl-PL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251520" y="1844824"/>
            <a:ext cx="8712968" cy="41764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UKOŃCZONEJ 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UCZELNI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OCENY  ZE 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STUDIÓW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ROKU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UKOŃCZENIA  STUDIÓW 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FORMY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STUDIÓW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WIELOKROTNOŚCI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PRZYSTĘPOWANIA  DO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EGZAMINU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ORAZ  ANALIZA 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ZDAWALNOŚCI ABSOLWENTÓW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2015  WG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OCENY ZE STUDIÓW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77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40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PROFILU ZDAJĄCYCH</a:t>
            </a:r>
            <a:br>
              <a:rPr lang="pl-PL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R.</a:t>
            </a:r>
            <a:endParaRPr lang="pl-PL" sz="20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107504" y="1268760"/>
            <a:ext cx="8856984" cy="4896544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   DO EGZAMINÓW PRZYSTĄPIŁO 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  8  931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OSÓB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   W TYM, NA: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APLIKACJĘ ADWOKACKĄ PRZYSTĄPIŁO </a:t>
            </a:r>
            <a:r>
              <a:rPr lang="pl-PL" sz="2000" dirty="0">
                <a:latin typeface="Times New Roman" pitchFamily="18" charset="0"/>
                <a:cs typeface="Times New Roman" pitchFamily="18" charset="0"/>
                <a:sym typeface="Wingdings"/>
              </a:rPr>
              <a:t>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2 945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OSÓB    	(33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%)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								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APLIKACJĘ RADCOWSKĄ PRZYSTĄPIŁO </a:t>
            </a:r>
            <a:r>
              <a:rPr lang="pl-PL" sz="2000" dirty="0">
                <a:latin typeface="Times New Roman" pitchFamily="18" charset="0"/>
                <a:cs typeface="Times New Roman" pitchFamily="18" charset="0"/>
                <a:sym typeface="Wingdings"/>
              </a:rPr>
              <a:t>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4 645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OSÓB	(52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%)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								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APLIKACJĘ NOTARIALNĄ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PRZYSTĄPIŁO </a:t>
            </a:r>
            <a:r>
              <a:rPr lang="pl-PL" sz="2000" dirty="0">
                <a:latin typeface="Times New Roman" pitchFamily="18" charset="0"/>
                <a:cs typeface="Times New Roman" pitchFamily="18" charset="0"/>
                <a:sym typeface="Wingdings"/>
              </a:rPr>
              <a:t>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740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OSÓB	(8,3%)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								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APLIKACJĘ KOMORNICZĄ PRZYSTĄPIŁO </a:t>
            </a:r>
            <a:r>
              <a:rPr lang="pl-PL" sz="2000" dirty="0">
                <a:latin typeface="Times New Roman" pitchFamily="18" charset="0"/>
                <a:cs typeface="Times New Roman" pitchFamily="18" charset="0"/>
                <a:sym typeface="Wingdings"/>
              </a:rPr>
              <a:t>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601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OSÓB	(6,7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%)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			    		</a:t>
            </a:r>
            <a:endParaRPr lang="pl-PL" sz="2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73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PROFILU ZDAJĄCYCH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39552" y="2171700"/>
            <a:ext cx="5050904" cy="30575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APLIKANTÓW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ADWOKACKICH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4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4784"/>
            <a:ext cx="288032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37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PROFILU ZDAJĄCYCH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ADWOKACKA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39552" y="2171700"/>
            <a:ext cx="7848872" cy="3057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PRZYSTĄPIŁO   2 945   OSÓB 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4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ZDAŁO   1 105   OSÓB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	CO </a:t>
            </a: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STANOWI   37,5 % </a:t>
            </a: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KANDYDATÓW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4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78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936104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ADWOKACKA</a:t>
            </a:r>
            <a:b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W LATACH 2008 – 2015 (ZAINTERESOWANIE)</a:t>
            </a: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578234"/>
              </p:ext>
            </p:extLst>
          </p:nvPr>
        </p:nvGraphicFramePr>
        <p:xfrm>
          <a:off x="323528" y="1340767"/>
          <a:ext cx="8229600" cy="496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08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ADWOKACKA 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 POZYTYWNY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1 105 OSÓB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UDZIAŁ PROCENTOWY WG OCENY ZE STUDIÓW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319631"/>
              </p:ext>
            </p:extLst>
          </p:nvPr>
        </p:nvGraphicFramePr>
        <p:xfrm>
          <a:off x="179512" y="1268760"/>
          <a:ext cx="8795320" cy="521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12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ADWOKACKA 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 POZYTYWNY – 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1 105 OSÓB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UDZIAŁ PROCENTOWY WG ROKU UKOŃCZENIA STUDIÓW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2970178"/>
              </p:ext>
            </p:extLst>
          </p:nvPr>
        </p:nvGraphicFramePr>
        <p:xfrm>
          <a:off x="179512" y="1268760"/>
          <a:ext cx="878497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16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ADWOKACKA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WIELOKROTNOŚĆ PRZYSTĘPOWANIA DO EGZAMINU W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R.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WSZYSTKICH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KANDYDATÓW – 2 945   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236148"/>
              </p:ext>
            </p:extLst>
          </p:nvPr>
        </p:nvGraphicFramePr>
        <p:xfrm>
          <a:off x="179512" y="1196752"/>
          <a:ext cx="885698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6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5516" y="260648"/>
            <a:ext cx="8712968" cy="9221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ADWOKACKA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WIELOKROTNOŚĆ PRZYSTĘPOWANIA DO EGZAMINU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79125"/>
              </p:ext>
            </p:extLst>
          </p:nvPr>
        </p:nvGraphicFramePr>
        <p:xfrm>
          <a:off x="107504" y="1268760"/>
          <a:ext cx="8784976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611560" y="541384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OSÓB PRZYSTĘPUJĄCYCH DO EGZAMINU PO RAZ PIERWSZY – 45,71%</a:t>
            </a:r>
          </a:p>
          <a:p>
            <a:pPr>
              <a:lnSpc>
                <a:spcPct val="150000"/>
              </a:lnSpc>
            </a:pP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OSÓB 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PRZYSTĘPUJĄCYCH 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EGZAMINU PO RAZ KOLEJNY – 20,02%</a:t>
            </a:r>
          </a:p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BRAK DANYCH – 7 OSÓB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08012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ŁĄCZNA LICZBA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PRZYSTĘPUJĄCYCH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 LATACH 2006 – 2015 WG APLIKACJI </a:t>
            </a:r>
            <a:b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(ADWOKACKA, RADCOWSKA I NOTARIALNA)</a:t>
            </a:r>
            <a:b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ORAZ W LATACH 2008 – 2015 DLA APLIKACJI KOMORNICZEJ</a:t>
            </a: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162846"/>
              </p:ext>
            </p:extLst>
          </p:nvPr>
        </p:nvGraphicFramePr>
        <p:xfrm>
          <a:off x="323528" y="1340767"/>
          <a:ext cx="8229600" cy="496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5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34702"/>
            <a:ext cx="8712968" cy="9221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ADWOKACKA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WIELOKROTNOŚĆ PRZYSTĘPOWANIA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 ZDAWALNOŚĆ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EGZAMINU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675096"/>
              </p:ext>
            </p:extLst>
          </p:nvPr>
        </p:nvGraphicFramePr>
        <p:xfrm>
          <a:off x="107504" y="1268760"/>
          <a:ext cx="878497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6876256" y="587727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BRAK DANYCH – 7 OSÓB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78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PROFILU ZDAJĄCYCH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39552" y="2171700"/>
            <a:ext cx="5050904" cy="30575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APLIKANTÓW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RADCOWSKICH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4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4784"/>
            <a:ext cx="288032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06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936104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RADCOWSKA</a:t>
            </a:r>
            <a:b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W LATACH 2008 – 2015 (ZAINTERESOWANIE)</a:t>
            </a: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8951491"/>
              </p:ext>
            </p:extLst>
          </p:nvPr>
        </p:nvGraphicFramePr>
        <p:xfrm>
          <a:off x="323528" y="1340767"/>
          <a:ext cx="8229600" cy="496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4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PROFILU ZDAJĄCYCH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RADCOWSKA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39552" y="2171700"/>
            <a:ext cx="7848872" cy="3057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PRZYSTĄPIŁO   4 645   OSÓB 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4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ZDAŁO   1 597   OSÓB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	CO </a:t>
            </a: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STANOWI   34,4% </a:t>
            </a: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KANDYDATÓW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4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66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RADCOWSKA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 POZYTYWNY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1 597 OSÓB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UDZIAŁ PROCENTOWY WG OCENY ZE STUDIÓW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723842"/>
              </p:ext>
            </p:extLst>
          </p:nvPr>
        </p:nvGraphicFramePr>
        <p:xfrm>
          <a:off x="179512" y="1268760"/>
          <a:ext cx="879532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40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RADCOWSKA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 POZYTYWNY – 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1 597 OSÓB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UDZIAŁ PROCENTOWY WG ROKU UKOŃCZENIA STUDIÓW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807401"/>
              </p:ext>
            </p:extLst>
          </p:nvPr>
        </p:nvGraphicFramePr>
        <p:xfrm>
          <a:off x="179512" y="1268760"/>
          <a:ext cx="878497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96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RADCOWSKA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WIELOKROTNOŚĆ PRZYSTĘPOWANIA DO EGZAMINU W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R.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WSZYSTKICH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KANDYDATÓW – 4 645     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304843"/>
              </p:ext>
            </p:extLst>
          </p:nvPr>
        </p:nvGraphicFramePr>
        <p:xfrm>
          <a:off x="179512" y="1196752"/>
          <a:ext cx="885698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2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5516" y="260648"/>
            <a:ext cx="8712968" cy="9221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RADCOWSKA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WIELOKROTNOŚĆ PRZYSTĘPOWANIA DO EGZAMINU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014018"/>
              </p:ext>
            </p:extLst>
          </p:nvPr>
        </p:nvGraphicFramePr>
        <p:xfrm>
          <a:off x="107504" y="1268760"/>
          <a:ext cx="8784976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611560" y="541384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OSÓB PRZYSTĘPUJĄCYCH DO EGZAMINU PO RAZ PIERWSZY – 42,46%</a:t>
            </a:r>
          </a:p>
          <a:p>
            <a:pPr>
              <a:lnSpc>
                <a:spcPct val="150000"/>
              </a:lnSpc>
            </a:pP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OSÓB 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PRZYSTĘPUJĄCYCH 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EGZAMINU PO RAZ KOLEJNY – 17,56%</a:t>
            </a:r>
          </a:p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BRAK DANYCH – 11 OSÓB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34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34702"/>
            <a:ext cx="8712968" cy="9221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RADCOWSKA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WIELOKROTNOŚĆ PRZYSTĘPOWANIA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 ZDAWALNOŚĆ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EGZAMINU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903124"/>
              </p:ext>
            </p:extLst>
          </p:nvPr>
        </p:nvGraphicFramePr>
        <p:xfrm>
          <a:off x="107504" y="1268760"/>
          <a:ext cx="878497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6732240" y="58772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BRAK DANYCH – 11 OSÓB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7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PROFILU ZDAJĄCYCH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39552" y="2171700"/>
            <a:ext cx="5050904" cy="30575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APLIKANTÓW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NOTARIALNYCH</a:t>
            </a:r>
            <a:endParaRPr lang="pl-PL" sz="4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4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4784"/>
            <a:ext cx="288032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6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980728"/>
            <a:ext cx="8229600" cy="487714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ABSOLWENCI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WYDZIAŁÓW PRAWA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</a:t>
            </a: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DO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EGZAMINÓW NA  APLIKACJE</a:t>
            </a:r>
            <a:endParaRPr lang="pl-PL" sz="4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21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936104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NOTARIALNA</a:t>
            </a:r>
            <a:b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W LATACH 2008 – 2015 (ZAINTERESOWANIE)</a:t>
            </a: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337682"/>
              </p:ext>
            </p:extLst>
          </p:nvPr>
        </p:nvGraphicFramePr>
        <p:xfrm>
          <a:off x="323528" y="1340767"/>
          <a:ext cx="8229600" cy="496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24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PROFILU ZDAJĄCYCH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NOTARIALNA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39552" y="2171700"/>
            <a:ext cx="7848872" cy="3057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PRZYSTĄPIŁO   740   OSÓB 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4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ZDAŁY   292   OSOBY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	CO </a:t>
            </a: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STANOWI   39,5 % </a:t>
            </a: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KANDYDATÓW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4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11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NOTARIALNA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 POZYTYWNY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292 OSOBY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UDZIAŁ PROCENTOWY WG OCENY ZE STUDIÓW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004471"/>
              </p:ext>
            </p:extLst>
          </p:nvPr>
        </p:nvGraphicFramePr>
        <p:xfrm>
          <a:off x="179512" y="1268760"/>
          <a:ext cx="879532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77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NOTARIALNA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 POZYTYWNY – 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292 OSOBY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UDZIAŁ PROCENTOWY WG ROKU UKOŃCZENIA STUDIÓW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153825"/>
              </p:ext>
            </p:extLst>
          </p:nvPr>
        </p:nvGraphicFramePr>
        <p:xfrm>
          <a:off x="179512" y="1268760"/>
          <a:ext cx="878497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06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NOTARIALNA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WIELOKROTNOŚĆ PRZYSTĘPOWANIA DO EGZAMINU W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R.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WSZYSTKICH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KANDYDATÓW – 740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425182"/>
              </p:ext>
            </p:extLst>
          </p:nvPr>
        </p:nvGraphicFramePr>
        <p:xfrm>
          <a:off x="179512" y="1196752"/>
          <a:ext cx="885698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76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5516" y="260648"/>
            <a:ext cx="8712968" cy="9221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NOTARIALNA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WIELOKROTNOŚĆ PRZYSTĘPOWANIA DO EGZAMINU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531886"/>
              </p:ext>
            </p:extLst>
          </p:nvPr>
        </p:nvGraphicFramePr>
        <p:xfrm>
          <a:off x="107504" y="1268760"/>
          <a:ext cx="8784976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611560" y="541384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OSÓB PRZYSTĘPUJĄCYCH DO EGZAMINU PO RAZ PIERWSZY – 43,64%</a:t>
            </a:r>
          </a:p>
          <a:p>
            <a:pPr>
              <a:lnSpc>
                <a:spcPct val="150000"/>
              </a:lnSpc>
            </a:pP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OSÓB 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PRZYSTĘPUJĄCYCH 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EGZAMINU PO RAZ KOLEJNY – 31,27%</a:t>
            </a:r>
          </a:p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BRAK DANYCH – 2 OSOBY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86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34702"/>
            <a:ext cx="8712968" cy="9221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NOTARIALNA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WIELOKROTNOŚĆ PRZYSTĘPOWANIA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 ZDAWALNOŚĆ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EGZAMINU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744416"/>
              </p:ext>
            </p:extLst>
          </p:nvPr>
        </p:nvGraphicFramePr>
        <p:xfrm>
          <a:off x="107504" y="1268760"/>
          <a:ext cx="878497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6732240" y="58772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BRAK DANYCH –2 OSOBY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2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PROFILU ZDAJĄCYCH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39552" y="2171700"/>
            <a:ext cx="5050904" cy="30575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APLIKANTÓW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KOMORNICZYCH</a:t>
            </a:r>
            <a:endParaRPr lang="pl-PL" sz="4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4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4784"/>
            <a:ext cx="288032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63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PROFILU ZDAJĄCYCH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KOMORNICZA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39552" y="2171700"/>
            <a:ext cx="7848872" cy="3057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PRZYSTĄPIŁO   601   OSÓB 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4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ZDAŁO   387   OSÓB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	CO </a:t>
            </a: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STANOWI   64,4 % </a:t>
            </a: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KANDYDATÓW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4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22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936104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KOMORNICZA</a:t>
            </a:r>
            <a:b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W LATACH 2008 – 2015 (ZAINTERESOWANIE)</a:t>
            </a: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164391"/>
              </p:ext>
            </p:extLst>
          </p:nvPr>
        </p:nvGraphicFramePr>
        <p:xfrm>
          <a:off x="323528" y="1340767"/>
          <a:ext cx="8229600" cy="496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ablon prezentacji PowerPoint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 prezentacji PowerPoint</Template>
  <TotalTime>6617</TotalTime>
  <Words>11091</Words>
  <Application>Microsoft Office PowerPoint</Application>
  <PresentationFormat>Pokaz na ekranie (4:3)</PresentationFormat>
  <Paragraphs>4495</Paragraphs>
  <Slides>167</Slides>
  <Notes>12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167</vt:i4>
      </vt:variant>
    </vt:vector>
  </HeadingPairs>
  <TitlesOfParts>
    <vt:vector size="168" baseType="lpstr">
      <vt:lpstr>Szablon prezentacji PowerPoint</vt:lpstr>
      <vt:lpstr>Analiza wyników egzaminów wstępnych na aplikacje: adwokacką, radcowską, notarialną i komorniczą </vt:lpstr>
      <vt:lpstr>Prezentacja programu PowerPoint</vt:lpstr>
      <vt:lpstr>Prezentacja programu PowerPoint</vt:lpstr>
      <vt:lpstr>Prezentacja programu PowerPoint</vt:lpstr>
      <vt:lpstr>Prezentacja programu PowerPoint</vt:lpstr>
      <vt:lpstr>ŁĄCZNA LICZBA PRZYSTĘPUJĄCYCH  DO EGZAMINÓW ORGANIZOWANYCH PRZEZ MINISTRA SPRAWIEDLIWOŚCI </vt:lpstr>
      <vt:lpstr>LICZBA PRZYSTĘPUJĄCYCH DO EGZ. NA APL.  ADWOKACKĄ, RADCOWSKĄ, NOTARIALNĄ, KOMORNICZĄ W POSZCZEGÓLNYCH LATACH</vt:lpstr>
      <vt:lpstr>ŁĄCZNA LICZBA PRZYSTĘPUJĄCYCH  W LATACH 2006 – 2015 WG APLIKACJI  (ADWOKACKA, RADCOWSKA I NOTARIALNA) ORAZ W LATACH 2008 – 2015 DLA APLIKACJI KOMORNICZEJ</vt:lpstr>
      <vt:lpstr>Prezentacja programu PowerPoint</vt:lpstr>
      <vt:lpstr>ABSOLWENCI WYDZIAŁÓW PRAWA                                   A PRZYSTĘPUJĄCY DO EGZAMINÓW NA APLIKACJE</vt:lpstr>
      <vt:lpstr>ZAINTERESOWANIE ABSOLWENTÓW 2008 - 2015 APLIKACJAMI</vt:lpstr>
      <vt:lpstr>ABSOLWENCI Z 2015 R.,  KTÓRZY PRZYSTĄPILI DO EGZAMINÓW NA APLIKACJE</vt:lpstr>
      <vt:lpstr>ABSOLWENCI Z 2015 R.,  KTÓRZY PRZYSTĄPILI DO EGZAMINÓW NA APLIKACJE (C.D.)</vt:lpstr>
      <vt:lpstr>ABSOLWENCI Z 2015 R.,  KTÓRZY PRZYSTĄPILI DO EGZAMINÓW WG APLIKACJI</vt:lpstr>
      <vt:lpstr>ABSOLWENCI Z 2015 R.,  KTÓRZY PRZYSTĄPILI DO EGZAMINÓW WG APLIKACJI</vt:lpstr>
      <vt:lpstr>ZAINTERESOWANIE ABSOLWENTÓW 2015 APLIKACJAMI</vt:lpstr>
      <vt:lpstr>ZAINTERESOWANIE ABSOLWENTÓW 2015 APLIKACJAMI</vt:lpstr>
      <vt:lpstr>EGZAMINY NA APLIKACJE:  ADWOKACKĄ, RADCOWSKĄ, NOTARIALNĄ I KOMORNICZĄ  26 WRZEŚNIA 2015 R.</vt:lpstr>
      <vt:lpstr>EGZAMINY PRZEPROWADZIŁO 68 KOMISJI EGZAMINACYJNYCH POWOŁANYCH PRZY  MINISTRZE SPRAWIEDLIWOŚCI:</vt:lpstr>
      <vt:lpstr>EGZAMIN W 2015 R.</vt:lpstr>
      <vt:lpstr>PRZYSTĘPUJĄCY DO EGZAMINU                 NA APLIKACJĘ ADWOKACKĄ – ZDAWALNOŚĆ WG SIEDZIBY KOMISJI</vt:lpstr>
      <vt:lpstr>PRZYSTĘPUJĄCY DO EGZAMINU                 NA APLIKACJĘ RADCOWSKĄ – ZDAWALNOŚĆ WG SIEDZIBY KOMISJI</vt:lpstr>
      <vt:lpstr>PRZYSTĘPUJĄCY DO EGZAMINU                 NA APLIKACJĘ NOTARIALNĄ – ZDAWALNOŚĆ WG SIEDZIBY KOMISJI</vt:lpstr>
      <vt:lpstr>PRZYSTĘPUJĄCY DO EGZAMINU                 NA APLIKACJĘ KOMORNICZĄ – ZDAWALNOŚĆ WG SIEDZIBY KOMISJI</vt:lpstr>
      <vt:lpstr>STRUKTURA   ABSOLWENTÓW  POSZCZEGÓLNYCH   UCZELNI  PRZYSTĘPUJĄCYCH   DO  EGZAMINÓW   W   2015 R.  PRZED   KOMISJAMI,  W  KTÓRYCH ZDAWALNOŚĆ  BYŁA  NAJWYŻSZA</vt:lpstr>
      <vt:lpstr>KOMISJA EGZAMINACYJNA DS. APLIKACJI ADWOKACKIEJ  Z SIEDZIBĄ W ŁODZI DO EGZAMINU PRZYSTĄPIŁY 92 OSOBY – ZDAWALNOŚĆ 51,1% </vt:lpstr>
      <vt:lpstr>KOMISJA EGZAMINACYJNA DS. APLIKACJI ADWOKACKIEJ  Z SIEDZIBĄ W KRAKOWIE DO EGZAMINU PRZYSTĄPIŁY 192 OSOBY – ZDAWALNOŚĆ 51% </vt:lpstr>
      <vt:lpstr>KOMISJA EGZAMINACYJNA DS. APLIKACJI RADCOWSKIEJ  Z SIEDZIBĄ W KRAKOWIE DO EGZAMINU PRZYSTĄPIŁO 468 OSÓB – ZDAWALNOŚĆ 45,5% </vt:lpstr>
      <vt:lpstr>KOMISJA EGZAMINACYJNA DS. APLIKACJI RADCOWSKIEJ  Z SIEDZIBĄ W ŁODZI DO EGZAMINU PRZYSTĄPIŁY 182 OSOBY – ZDAWALNOŚĆ 41,8% </vt:lpstr>
      <vt:lpstr>KOMISJA EGZAMINACYJNA DS. APLIKACJI NOTARIALNEJ  Z SIEDZIBĄ W POZNANIU DO EGZAMINU PRZYSTĄPIŁY 132 OSOBY – ZDAWALNOŚĆ 50% </vt:lpstr>
      <vt:lpstr>KOMISJA EGZAMINACYJNA DS. APLIKACJI KOMORNICZEJ  Z SIEDZIBĄ W POZNANIU DO EGZAMINU PRZYSTĄPIŁO 65 OSÓB – ZDAWALNOŚĆ 67,7% </vt:lpstr>
      <vt:lpstr>KOMISJE EGZAMINACYJNE  Z SIEDZIBĄ W WARSZAWIE</vt:lpstr>
      <vt:lpstr>KOMISJA EGZAMINACYJNA DS. APLIKACJI ADWOKACKIEJ  Z SIEDZIBĄ W WARSZAWIE DO EGZAMINU PRZYSTĄPIŁY 1 094 OSOBY – ZDAWALNOŚĆ 35,4% </vt:lpstr>
      <vt:lpstr>KOMISJA EGZAMINACYJNA DS. APLIKACJI RADCOWSKIEJ  Z SIEDZIBĄ W WARSZAWIE DO EGZAMINU PRZYSTĄPIŁY 1 282 OSOBY – ZDAWALNOŚĆ 33,5% </vt:lpstr>
      <vt:lpstr>STRUKTURA  PRZEMIESZCZANIA SIĘ  ABSOLWENTÓW 2015 PRZYSTĘPUJĄCYCH DO EGZAMINÓW  - WYBRANE   UCZELNIE -</vt:lpstr>
      <vt:lpstr>UNIWERSYTET   WARSZAWSKI – 389 OSÓB</vt:lpstr>
      <vt:lpstr>UNIWERSYTET   WROCŁAWSKI – 362 OSOBY</vt:lpstr>
      <vt:lpstr>UNIWERSYTET   JAGIELLOŃSKI – 356 OSÓB</vt:lpstr>
      <vt:lpstr>UNIWERSYTET MIKOŁAJA KOPERNIKA  W TORUNIU – 200 OSÓB</vt:lpstr>
      <vt:lpstr>KATOLICKI UNIWERSYTET LUBELSKI – 171 OSÓB</vt:lpstr>
      <vt:lpstr>W N I O S K I</vt:lpstr>
      <vt:lpstr>ZAKRES ANALIZY</vt:lpstr>
      <vt:lpstr>ANALIZA  PYTAŃ</vt:lpstr>
      <vt:lpstr>ANALIZA PYTAŃ </vt:lpstr>
      <vt:lpstr>ANALIZA PYTAŃ </vt:lpstr>
      <vt:lpstr>ZAKRES EGZAMINU TEST NA APLIKACJE: ADWOKACKĄ I RADCOWSKĄ  </vt:lpstr>
      <vt:lpstr>KANDYDACI NA APLIKANTÓW ADWOKACKICH</vt:lpstr>
      <vt:lpstr>KANDYDACI NA APLIKANTÓW RADCOWSKICH</vt:lpstr>
      <vt:lpstr>KANDYDACI NA APLIKANTÓW ADWOKACKICH I RADCOWSKICH</vt:lpstr>
      <vt:lpstr>KANDYDACI NA APLIKANTÓW ADWOKACKICH I RADCOWSKICH  % POPRAWNYCH ODPOWIEDZI DLA POSZCZEGÓLNYCH ZAKRESÓW PRAWA</vt:lpstr>
      <vt:lpstr>KANDYDACI NA APLIKANTÓW ADWOKACKICH I RADCOWSKICH  % POPRAWNYCH ODPOWIEDZI DLA POSZCZEGÓLNYCH ZAKRESÓW PRAWA</vt:lpstr>
      <vt:lpstr>PORÓWNANIE ODPOWIEDZI Z ZAKRESÓW PRAWA KANDYDACI NA APLIKACJĘ ADWOKACKĄ</vt:lpstr>
      <vt:lpstr>PORÓWNANIE ODPOWIEDZI Z ZAKRESÓW PRAWA KANDYDACI NA APLIKACJĘ RADCOWSKĄ </vt:lpstr>
      <vt:lpstr>KANDYDACI NA APLIKANTÓW ADWOKACKICH I RADCOWSKICH PYTANIA SKARŻONE W ODWOŁANIACH</vt:lpstr>
      <vt:lpstr>KANDYDACI NA APLIKANTÓW ADWOKACKICH I RADCOWSKICH NAJCZĘŚCIEJ SKARŻONE PYTANIA W ODWOŁANIACH</vt:lpstr>
      <vt:lpstr>KANDYDACI NA APLIKANTÓW ADWOKACKICH I RADCOWSKICH NAJCZĘŚCIEJ SKARŻONE PYTANIE NR 115</vt:lpstr>
      <vt:lpstr>ANALIZA PYTAŃ </vt:lpstr>
      <vt:lpstr>ZAKRES EGZAMINU TEST NA APLIKACJĘ NOTARIALNĄ</vt:lpstr>
      <vt:lpstr>KANDYDACI NA APLIKANTÓW NOTARIALNYCH</vt:lpstr>
      <vt:lpstr>KANDYDACI NA APLIKANTÓW NOTARIALNYCH</vt:lpstr>
      <vt:lpstr>PORÓWNANIE ODPOWIEDZI Z ZAKRESÓW PRAWA KANDYDACI NA APLIKACJĘ NOTARIALNĄ</vt:lpstr>
      <vt:lpstr>PORÓWNANIE ODPOWIEDZI Z ZAKRESÓW PRAWA KANDYDACI NA APLIKACJĘ NOTARIALNĄ</vt:lpstr>
      <vt:lpstr>KANDYDACI NA APLIKANTÓW NOTARIALNYCH PYTANIA SKARŻONE W ODWOŁANIACH</vt:lpstr>
      <vt:lpstr>ANALIZA PYTAŃ </vt:lpstr>
      <vt:lpstr>ZAKRES EGZAMINU TEST NA APLIKACJE KOMORNICZĄ</vt:lpstr>
      <vt:lpstr>KANDYDACI NA APLIKANTÓW KOMORNICZYCH</vt:lpstr>
      <vt:lpstr>KANDYDACI NA APLIKANTÓW KOMORNICZYCH</vt:lpstr>
      <vt:lpstr>KANDYDACI NA APLIKANTÓW KOMORNICZYCH PYTANIA SKARŻONE W ODWOŁANIACH</vt:lpstr>
      <vt:lpstr>PORÓWNANIE ODPOWIEDZI Z ZAKRESÓW PRAWA KANDYDACI NA APLIKACJĘ KOMORNICZĄ</vt:lpstr>
      <vt:lpstr>ANALIZA PROFILU  ZDAJĄCYCH </vt:lpstr>
      <vt:lpstr>ANALIZA PROFILU ZDAJĄCYCH TO ANALIZA KANDYDATÓW NA APLIKANTÓW WG KRYTERIÓW:</vt:lpstr>
      <vt:lpstr>ANALIZA PROFILU ZDAJĄCYCH 2015 R.</vt:lpstr>
      <vt:lpstr>ANALIZA PROFILU ZDAJĄCYCH</vt:lpstr>
      <vt:lpstr>ANALIZA PROFILU ZDAJĄCYCH APLIKACJA ADWOKACKA</vt:lpstr>
      <vt:lpstr>APLIKACJA ADWOKACKA PRZYSTĘPUJĄCY W LATACH 2008 – 2015 (ZAINTERESOWANIE)</vt:lpstr>
      <vt:lpstr>APLIKACJA ADWOKACKA  WYNIK POZYTYWNY – 1 105 OSÓB  UDZIAŁ PROCENTOWY WG OCENY ZE STUDIÓW</vt:lpstr>
      <vt:lpstr>APLIKACJA ADWOKACKA  WYNIK POZYTYWNY –  1 105 OSÓB  UDZIAŁ PROCENTOWY WG ROKU UKOŃCZENIA STUDIÓW</vt:lpstr>
      <vt:lpstr>APLIKACJA ADWOKACKA WIELOKROTNOŚĆ PRZYSTĘPOWANIA DO EGZAMINU W 2015 R. WSZYSTKICH KANDYDATÓW – 2 945   </vt:lpstr>
      <vt:lpstr>APLIKACJA ADWOKACKA WIELOKROTNOŚĆ PRZYSTĘPOWANIA DO EGZAMINU</vt:lpstr>
      <vt:lpstr>APLIKACJA ADWOKACKA WIELOKROTNOŚĆ PRZYSTĘPOWANIA A ZDAWALNOŚĆ EGZAMINU</vt:lpstr>
      <vt:lpstr>ANALIZA PROFILU ZDAJĄCYCH</vt:lpstr>
      <vt:lpstr>APLIKACJA RADCOWSKA PRZYSTĘPUJĄCY W LATACH 2008 – 2015 (ZAINTERESOWANIE)</vt:lpstr>
      <vt:lpstr>ANALIZA PROFILU ZDAJĄCYCH APLIKACJA RADCOWSKA</vt:lpstr>
      <vt:lpstr>APLIKACJA RADCOWSKA  WYNIK POZYTYWNY – 1 597 OSÓB  UDZIAŁ PROCENTOWY WG OCENY ZE STUDIÓW</vt:lpstr>
      <vt:lpstr>APLIKACJA RADCOWSKA  WYNIK POZYTYWNY –  1 597 OSÓB  UDZIAŁ PROCENTOWY WG ROKU UKOŃCZENIA STUDIÓW</vt:lpstr>
      <vt:lpstr>APLIKACJA RADCOWSKA WIELOKROTNOŚĆ PRZYSTĘPOWANIA DO EGZAMINU W 2015 R. WSZYSTKICH KANDYDATÓW – 4 645     </vt:lpstr>
      <vt:lpstr>APLIKACJA RADCOWSKA WIELOKROTNOŚĆ PRZYSTĘPOWANIA DO EGZAMINU</vt:lpstr>
      <vt:lpstr>APLIKACJA RADCOWSKA WIELOKROTNOŚĆ PRZYSTĘPOWANIA A ZDAWALNOŚĆ EGZAMINU</vt:lpstr>
      <vt:lpstr>ANALIZA PROFILU ZDAJĄCYCH</vt:lpstr>
      <vt:lpstr>APLIKACJA NOTARIALNA PRZYSTĘPUJĄCY W LATACH 2008 – 2015 (ZAINTERESOWANIE)</vt:lpstr>
      <vt:lpstr>ANALIZA PROFILU ZDAJĄCYCH APLIKACJA NOTARIALNA</vt:lpstr>
      <vt:lpstr>APLIKACJA NOTARIALNA  WYNIK POZYTYWNY – 292 OSOBY  UDZIAŁ PROCENTOWY WG OCENY ZE STUDIÓW</vt:lpstr>
      <vt:lpstr>APLIKACJA NOTARIALNA  WYNIK POZYTYWNY –  292 OSOBY  UDZIAŁ PROCENTOWY WG ROKU UKOŃCZENIA STUDIÓW</vt:lpstr>
      <vt:lpstr>APLIKACJA NOTARIALNA WIELOKROTNOŚĆ PRZYSTĘPOWANIA DO EGZAMINU W 2015 R. WSZYSTKICH KANDYDATÓW – 740</vt:lpstr>
      <vt:lpstr>APLIKACJA NOTARIALNA WIELOKROTNOŚĆ PRZYSTĘPOWANIA DO EGZAMINU</vt:lpstr>
      <vt:lpstr>APLIKACJA NOTARIALNA WIELOKROTNOŚĆ PRZYSTĘPOWANIA A ZDAWALNOŚĆ EGZAMINU</vt:lpstr>
      <vt:lpstr>ANALIZA PROFILU ZDAJĄCYCH</vt:lpstr>
      <vt:lpstr>ANALIZA PROFILU ZDAJĄCYCH APLIKACJA KOMORNICZA</vt:lpstr>
      <vt:lpstr>APLIKACJA KOMORNICZA PRZYSTĘPUJĄCY W LATACH 2008 – 2015 (ZAINTERESOWANIE)</vt:lpstr>
      <vt:lpstr>APLIKACJA KOMORNICZA  WYNIK POZYTYWNY – 387 OSÓB UDZIAŁ PROCENTOWY WG OCENY ZE STUDIÓW</vt:lpstr>
      <vt:lpstr>APLIKACJA KOMORNICZA  WYNIK POZYTYWNY –  387 OSÓB UDZIAŁ PROCENTOWY WG ROKU UKOŃCZENIA STUDIÓW</vt:lpstr>
      <vt:lpstr>ANALIZA  PROFILU ZDAJĄCYCH</vt:lpstr>
      <vt:lpstr>ZBIORCZA ANALIZA  PROFILU ZDAJĄCYCH</vt:lpstr>
      <vt:lpstr>STRUKTURA PRZYSTĘPUJĄCYCH DO EGZAMINU W  2015  (8 931 OSÓB) </vt:lpstr>
      <vt:lpstr>ODSETEK OSÓB  Z WYNIKIEM  POZYTYWNYM WG UKOŃCZONEJ UCZELNI  STRUKTURA ZDAJĄCYCH EGZAMIN W 2015  (3 381 OSÓB)</vt:lpstr>
      <vt:lpstr>ANALIZA ZBIORCZA  ODSETEK OSÓB, KTÓRE UZYSKAŁY POZYTYWNY WYNIK  Z EGZAMINU WG OCENY ZE STUDIÓW</vt:lpstr>
      <vt:lpstr>ANALIZA ZBIORCZA ODSETEK OSÓB, KTÓRE UZYSKAŁY WYNIK POZYTYWNY Z EGZAMINU WG OCENY ZE STUDIÓW</vt:lpstr>
      <vt:lpstr>ANALIZA ZBIORCZA STRUKTURA PRZYSTĘPUJĄCYCH  WG OCENY ZE STUDIÓW - 8 931 OSÓB</vt:lpstr>
      <vt:lpstr>ANALIZA ZBIORCZA WYNIK POZYTYWNY – 3 381 OSÓB  UDZIAŁ PROCENTOWY WG OCENY ZE STUDIÓW</vt:lpstr>
      <vt:lpstr>ANALIZA ZBIORCZA ODSETEK POZYTYWNYCH WYNIKÓW EGZAMINU   WG ROKU UKOŃCZENIA STUDIÓW</vt:lpstr>
      <vt:lpstr>ANALIZA ZBIORCZA ODSETEK POZYTYWNYCH WYNIKÓW EGZAMINU  WG ROKU UKOŃCZENIA STUDIÓW</vt:lpstr>
      <vt:lpstr>ANALIZA ZBIORCZA STRUKTURA PRZYSTĘPUJĄCYCH  WG ROKU UKOŃCZENIA STUDIÓW - 8 931 OSÓB</vt:lpstr>
      <vt:lpstr>ANALIZA ZBIORCZA WYNIK POZYTYWNY – 3 381 OSÓB  UDZIAŁ PROCENTOWY WG ROKU UKOŃCZENIA STUDIÓW</vt:lpstr>
      <vt:lpstr>ANALIZA ZBIORCZA PRZYSTĘPUJĄCY A FORMA UKOŃCZONYCH STUDIÓW</vt:lpstr>
      <vt:lpstr>ANALIZA ZBIORCZA PRZYSTĘPUJĄCY A FORMA UKOŃCZONYCH STUDIÓW 8 931 OSÓB</vt:lpstr>
      <vt:lpstr>PRZYSTĘPUJĄCY A FORMA UKOŃCZONYCH STUDIÓW</vt:lpstr>
      <vt:lpstr>PRZYSTĘPUJĄCY A FORMA UKOŃCZONYCH STUDIÓW</vt:lpstr>
      <vt:lpstr>ANALIZA ZBIORCZA ZDAWALNOŚĆ A FORMA UKOŃCZONYCH STUDIÓW</vt:lpstr>
      <vt:lpstr>PRZYSTĘPUJĄCY A FORMA UKOŃCZONYCH STUDIÓW</vt:lpstr>
      <vt:lpstr>PRZYSTĘPUJĄCY A FORMA UKOŃCZONYCH STUDIÓW</vt:lpstr>
      <vt:lpstr>ANALIZA ZBIORCZA ZDAWALNOŚĆ A FORMA UKOŃCZONYCH STUDIÓW</vt:lpstr>
      <vt:lpstr>PRZYSTĘPUJĄCY A FORMA UKOŃCZONYCH STUDIÓW</vt:lpstr>
      <vt:lpstr>PRZYSTĘPUJĄCY A FORMA UKOŃCZONYCH STUDIÓW</vt:lpstr>
      <vt:lpstr>ANALIZA ZBIORCZA ZDAWALNOŚĆ A FORMA UKOŃCZONYCH STUDIÓW</vt:lpstr>
      <vt:lpstr>ANALIZA ZBIORCZA WIELOKROTNOŚĆ PRZYSTĘPOWANIA DO EGZAMINU W 2015 R. KANDYDACI NA APLIKANTÓW ADWOKACKICH, RADCOWSKICH I NOTARIALNYCH – 8 330</vt:lpstr>
      <vt:lpstr>ANALIZA ZBIORCZA WIELOKROTNOŚĆ PRZYSTĘPOWANIA DO EGZAMINU</vt:lpstr>
      <vt:lpstr>ANALIZA ZBIORCZA WIELOKROTNOŚĆ PRZYSTĘPOWANIA A ZDAWALNOŚĆ EGZAMINU</vt:lpstr>
      <vt:lpstr>ANALIZA ZBIORCZA WYNIK POZYTYWNY UDZIAŁ PROCENTOWY WG  WIELOKROTNOŚCI PRZYSTĘPOWANIA</vt:lpstr>
      <vt:lpstr>OCENA ZE STUDIÓW A LICZBA PUNKTÓW</vt:lpstr>
      <vt:lpstr>OCENA ZE STUDIÓW A LICZBA PUNKTÓW WYNIK POZYTYWNY – 3 381</vt:lpstr>
      <vt:lpstr>OCENA ZE STUDIÓW A LICZBA PUNKTÓW WYNIK POZYTYWNY – ABSOLWENCI 2015 – 2 028 </vt:lpstr>
      <vt:lpstr>WYNIKI PUNKTOWE OSÓB, KTÓRE ZDAŁY</vt:lpstr>
      <vt:lpstr>WYNIKI PUNKTOWE OSÓB, KTÓRE ZDAŁY</vt:lpstr>
      <vt:lpstr>WYNIKI PUNKTOWE OSÓB, KTÓRE NIE ZDAŁY</vt:lpstr>
      <vt:lpstr>WYNIKI PUNKTOWE OSÓB, KTÓRE NIE ZDAŁY</vt:lpstr>
      <vt:lpstr>ZDAWALNOŚĆ ABSOLWENTÓW 2015</vt:lpstr>
      <vt:lpstr>ZDAWALNOŚĆ ABSOLWENTÓW 2015</vt:lpstr>
      <vt:lpstr>ZDAWALNOŚĆ ABSOLWENTÓW 2015</vt:lpstr>
      <vt:lpstr>ZDAWALNOŚĆ ABSOLWENTÓW 2015</vt:lpstr>
      <vt:lpstr>ABSOLWENCI 2015 – EGZAMIN 2015 ZDAWALNOŚĆ PRZY OCENIE ZE STUDIÓW „BARDZO DOBRY” DO ANALIZY WŁĄCZONO DLA U. ŚLĄSKIEGO 22 OSOBY Z OCENĄ ZE STUDIÓW „CELUJĄCY” ORAZ DLA U. WARSZAWSKIEGO 15 OSÓB Z OCENĄ ZE STUDIÓW „CELUJĄCY” ORAZ 1 Z OCENĄ „BARDZO DOBRY PLUS”</vt:lpstr>
      <vt:lpstr>ABSOLWENCI 2015 – EGZAMIN 2015 ZDAWALNOŚĆ PRZY OCENIE ZE STUDIÓW „BARDZO DOBRY”  -  C.D. </vt:lpstr>
      <vt:lpstr>ABSOLWENCI 2015 – EGZAMIN 2015 ZDAWALNOŚĆ PRZY OCENIE ZE STUDIÓW „DOBRY PLUS” </vt:lpstr>
      <vt:lpstr>ABSOLWENCI 2015 – EGZAMIN 2015 ZDAWALNOŚĆ PRZY OCENIE ZE STUDIÓW „DOBRY PLUS”  - C.D. </vt:lpstr>
      <vt:lpstr>ABSOLWENCI 2015 – EGZAMIN 2015 ZDAWALNOŚĆ PRZY OCENIE ZE STUDIÓW „DOBRY” </vt:lpstr>
      <vt:lpstr>ABSOLWENCI 2015 – EGZAMIN 2015 ZDAWALNOŚĆ PRZY OCENIE ZE STUDIÓW „DOBRY”  - C.D. </vt:lpstr>
      <vt:lpstr>ABSOLWENCI 2015 – EGZAMIN 2015 ZDAWALNOŚĆ PRZY OCENIE ZE STUDIÓW „DOSTATECZNY PLUS” </vt:lpstr>
      <vt:lpstr>ABSOLWENCI 2015 – EGZAMIN 2015 ZDAWALNOŚĆ PRZY OCENIE ZE STUDIÓW „DOSTATECZNY PLUS”  - C.D. </vt:lpstr>
      <vt:lpstr>ABSOLWENCI 2015 – EGZAMIN 2015 ZDAWALNOŚĆ PRZY OCENIE ZE STUDIÓW „DOSTATECZNY” </vt:lpstr>
      <vt:lpstr>ZDAWALNOŚĆ ABSOLWENTÓW W LATACH 2013, 2014, 2015</vt:lpstr>
      <vt:lpstr>ZDAWALNOŚĆ PRZY OCENIE ZE STUDIÓW „BARDZO DOBRY” </vt:lpstr>
      <vt:lpstr>ANALIZA ZBIORCZA  OBEJMUJE UCZELNIE, Z KTÓRYCH PRZYSTĄPIŁO  WIĘCEJ NIŻ OK. 3% WSZYSTKICH ZDAJĄCYCH (POWYŻEJ 200 OSÓB)</vt:lpstr>
      <vt:lpstr>ODSETEK OSÓB Z WYNIKIEM POZYTYWNYM Z DANEJ UCZELNI DO LICZBY OSÓB, KTÓRE PRZYSTĄPIŁY Z DANEJ UCZELNI – PORÓWNANIE DO ŚREDNIEGO WYNIKU W KRAJU (OBEJMUJE UCZELNIE, Z KTÓRYCH PRZYSTĄPIŁO  WIĘCEJ NIŻ OK. 3% WSZYSTKICH ZDAJĄCYCH NA APLIKACJĘ)</vt:lpstr>
      <vt:lpstr>ANALIZA ZBIORCZA  OBEJMUJE UCZELNIE, Z KTÓRYCH PRZYSTĄPIŁO  MNIEJ NIŻ OK. 3% WSZYSTKICH ZDAJĄCYCH (200 OSÓB LUB MNIEJ)</vt:lpstr>
      <vt:lpstr>ODSETEK OSÓB Z WYNIKIEM POZYTYWNYM Z DANEJ UCZELNI DO LICZBY OSÓB, KTÓRE PRZYSTĄPIŁY Z DANEJ UCZELNI – PORÓWNANIE DO ŚREDNIEGO WYNIKU W KRAJU (OBEJMUJE UCZELNIE, Z KTÓRYCH PRZYSTĄPIŁO  MNIEJ NIŻ OK. 3% WSZYSTKICH ZDAJĄCYCH NA APLIKACJĘ)</vt:lpstr>
      <vt:lpstr>ANALIZA ZBIORCZA ZESTAWIENIE LAT 2012, 2013, 2014 I 2015</vt:lpstr>
      <vt:lpstr>ANALIZA ZBIORCZA ZESTAWIENIE LAT 2011, 2010, 2009 I 2008</vt:lpstr>
      <vt:lpstr>CIEKAWOSTKI</vt:lpstr>
      <vt:lpstr>CIEKAWOSTKI</vt:lpstr>
      <vt:lpstr>CIEKAWOSTKI</vt:lpstr>
      <vt:lpstr>CIEKAWOSTKI</vt:lpstr>
      <vt:lpstr>CIEKAWOSTKI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Ministerstwo Sprawiedliwości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Magdalena Orłowska</dc:creator>
  <cp:lastModifiedBy>user</cp:lastModifiedBy>
  <cp:revision>355</cp:revision>
  <cp:lastPrinted>2016-02-16T10:50:11Z</cp:lastPrinted>
  <dcterms:created xsi:type="dcterms:W3CDTF">2015-10-20T10:31:06Z</dcterms:created>
  <dcterms:modified xsi:type="dcterms:W3CDTF">2016-02-18T11:38:46Z</dcterms:modified>
</cp:coreProperties>
</file>