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Default Extension="png" ContentType="image/png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Default Extension="wmf" ContentType="image/x-wmf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3"/>
  </p:notesMasterIdLst>
  <p:handoutMasterIdLst>
    <p:handoutMasterId r:id="rId154"/>
  </p:handoutMasterIdLst>
  <p:sldIdLst>
    <p:sldId id="256" r:id="rId2"/>
    <p:sldId id="257" r:id="rId3"/>
    <p:sldId id="824" r:id="rId4"/>
    <p:sldId id="765" r:id="rId5"/>
    <p:sldId id="802" r:id="rId6"/>
    <p:sldId id="769" r:id="rId7"/>
    <p:sldId id="259" r:id="rId8"/>
    <p:sldId id="555" r:id="rId9"/>
    <p:sldId id="768" r:id="rId10"/>
    <p:sldId id="829" r:id="rId11"/>
    <p:sldId id="261" r:id="rId12"/>
    <p:sldId id="653" r:id="rId13"/>
    <p:sldId id="793" r:id="rId14"/>
    <p:sldId id="794" r:id="rId15"/>
    <p:sldId id="738" r:id="rId16"/>
    <p:sldId id="839" r:id="rId17"/>
    <p:sldId id="787" r:id="rId18"/>
    <p:sldId id="739" r:id="rId19"/>
    <p:sldId id="830" r:id="rId20"/>
    <p:sldId id="736" r:id="rId21"/>
    <p:sldId id="737" r:id="rId22"/>
    <p:sldId id="264" r:id="rId23"/>
    <p:sldId id="511" r:id="rId24"/>
    <p:sldId id="512" r:id="rId25"/>
    <p:sldId id="513" r:id="rId26"/>
    <p:sldId id="777" r:id="rId27"/>
    <p:sldId id="825" r:id="rId28"/>
    <p:sldId id="803" r:id="rId29"/>
    <p:sldId id="804" r:id="rId30"/>
    <p:sldId id="806" r:id="rId31"/>
    <p:sldId id="807" r:id="rId32"/>
    <p:sldId id="808" r:id="rId33"/>
    <p:sldId id="809" r:id="rId34"/>
    <p:sldId id="810" r:id="rId35"/>
    <p:sldId id="831" r:id="rId36"/>
    <p:sldId id="746" r:id="rId37"/>
    <p:sldId id="747" r:id="rId38"/>
    <p:sldId id="826" r:id="rId39"/>
    <p:sldId id="827" r:id="rId40"/>
    <p:sldId id="744" r:id="rId41"/>
    <p:sldId id="745" r:id="rId42"/>
    <p:sldId id="267" r:id="rId43"/>
    <p:sldId id="276" r:id="rId44"/>
    <p:sldId id="279" r:id="rId45"/>
    <p:sldId id="274" r:id="rId46"/>
    <p:sldId id="282" r:id="rId47"/>
    <p:sldId id="283" r:id="rId48"/>
    <p:sldId id="518" r:id="rId49"/>
    <p:sldId id="753" r:id="rId50"/>
    <p:sldId id="755" r:id="rId51"/>
    <p:sldId id="285" r:id="rId52"/>
    <p:sldId id="289" r:id="rId53"/>
    <p:sldId id="527" r:id="rId54"/>
    <p:sldId id="528" r:id="rId55"/>
    <p:sldId id="291" r:id="rId56"/>
    <p:sldId id="290" r:id="rId57"/>
    <p:sldId id="293" r:id="rId58"/>
    <p:sldId id="519" r:id="rId59"/>
    <p:sldId id="756" r:id="rId60"/>
    <p:sldId id="757" r:id="rId61"/>
    <p:sldId id="840" r:id="rId62"/>
    <p:sldId id="295" r:id="rId63"/>
    <p:sldId id="526" r:id="rId64"/>
    <p:sldId id="780" r:id="rId65"/>
    <p:sldId id="781" r:id="rId66"/>
    <p:sldId id="782" r:id="rId67"/>
    <p:sldId id="783" r:id="rId68"/>
    <p:sldId id="791" r:id="rId69"/>
    <p:sldId id="792" r:id="rId70"/>
    <p:sldId id="841" r:id="rId71"/>
    <p:sldId id="785" r:id="rId72"/>
    <p:sldId id="786" r:id="rId73"/>
    <p:sldId id="297" r:id="rId74"/>
    <p:sldId id="301" r:id="rId75"/>
    <p:sldId id="303" r:id="rId76"/>
    <p:sldId id="304" r:id="rId77"/>
    <p:sldId id="322" r:id="rId78"/>
    <p:sldId id="308" r:id="rId79"/>
    <p:sldId id="315" r:id="rId80"/>
    <p:sldId id="654" r:id="rId81"/>
    <p:sldId id="535" r:id="rId82"/>
    <p:sldId id="533" r:id="rId83"/>
    <p:sldId id="325" r:id="rId84"/>
    <p:sldId id="323" r:id="rId85"/>
    <p:sldId id="329" r:id="rId86"/>
    <p:sldId id="332" r:id="rId87"/>
    <p:sldId id="655" r:id="rId88"/>
    <p:sldId id="538" r:id="rId89"/>
    <p:sldId id="540" r:id="rId90"/>
    <p:sldId id="338" r:id="rId91"/>
    <p:sldId id="339" r:id="rId92"/>
    <p:sldId id="342" r:id="rId93"/>
    <p:sldId id="345" r:id="rId94"/>
    <p:sldId id="656" r:id="rId95"/>
    <p:sldId id="545" r:id="rId96"/>
    <p:sldId id="548" r:id="rId97"/>
    <p:sldId id="790" r:id="rId98"/>
    <p:sldId id="799" r:id="rId99"/>
    <p:sldId id="800" r:id="rId100"/>
    <p:sldId id="797" r:id="rId101"/>
    <p:sldId id="350" r:id="rId102"/>
    <p:sldId id="351" r:id="rId103"/>
    <p:sldId id="523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1" r:id="rId112"/>
    <p:sldId id="360" r:id="rId113"/>
    <p:sldId id="362" r:id="rId114"/>
    <p:sldId id="657" r:id="rId115"/>
    <p:sldId id="551" r:id="rId116"/>
    <p:sldId id="554" r:id="rId117"/>
    <p:sldId id="845" r:id="rId118"/>
    <p:sldId id="730" r:id="rId119"/>
    <p:sldId id="365" r:id="rId120"/>
    <p:sldId id="367" r:id="rId121"/>
    <p:sldId id="368" r:id="rId122"/>
    <p:sldId id="697" r:id="rId123"/>
    <p:sldId id="369" r:id="rId124"/>
    <p:sldId id="698" r:id="rId125"/>
    <p:sldId id="366" r:id="rId126"/>
    <p:sldId id="579" r:id="rId127"/>
    <p:sldId id="788" r:id="rId128"/>
    <p:sldId id="843" r:id="rId129"/>
    <p:sldId id="844" r:id="rId130"/>
    <p:sldId id="837" r:id="rId131"/>
    <p:sldId id="822" r:id="rId132"/>
    <p:sldId id="838" r:id="rId133"/>
    <p:sldId id="640" r:id="rId134"/>
    <p:sldId id="641" r:id="rId135"/>
    <p:sldId id="659" r:id="rId136"/>
    <p:sldId id="666" r:id="rId137"/>
    <p:sldId id="842" r:id="rId138"/>
    <p:sldId id="688" r:id="rId139"/>
    <p:sldId id="833" r:id="rId140"/>
    <p:sldId id="835" r:id="rId141"/>
    <p:sldId id="836" r:id="rId142"/>
    <p:sldId id="620" r:id="rId143"/>
    <p:sldId id="684" r:id="rId144"/>
    <p:sldId id="621" r:id="rId145"/>
    <p:sldId id="685" r:id="rId146"/>
    <p:sldId id="622" r:id="rId147"/>
    <p:sldId id="686" r:id="rId148"/>
    <p:sldId id="672" r:id="rId149"/>
    <p:sldId id="673" r:id="rId150"/>
    <p:sldId id="674" r:id="rId151"/>
    <p:sldId id="517" r:id="rId15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E002E"/>
    <a:srgbClr val="CC99FF"/>
    <a:srgbClr val="009900"/>
    <a:srgbClr val="9900CC"/>
    <a:srgbClr val="A50021"/>
    <a:srgbClr val="CCFF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3" autoAdjust="0"/>
    <p:restoredTop sz="94664" autoAdjust="0"/>
  </p:normalViewPr>
  <p:slideViewPr>
    <p:cSldViewPr>
      <p:cViewPr>
        <p:scale>
          <a:sx n="66" d="100"/>
          <a:sy n="66" d="100"/>
        </p:scale>
        <p:origin x="-6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t" anchorCtr="0" compatLnSpc="1">
            <a:prstTxWarp prst="textNoShape">
              <a:avLst/>
            </a:prstTxWarp>
          </a:bodyPr>
          <a:lstStyle>
            <a:lvl1pPr defTabSz="919163">
              <a:spcBef>
                <a:spcPct val="0"/>
              </a:spcBef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b" anchorCtr="0" compatLnSpc="1">
            <a:prstTxWarp prst="textNoShape">
              <a:avLst/>
            </a:prstTxWarp>
          </a:bodyPr>
          <a:lstStyle>
            <a:lvl1pPr defTabSz="919163">
              <a:spcBef>
                <a:spcPct val="0"/>
              </a:spcBef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905D99C-AB32-41F9-8287-291FE3A628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t" anchorCtr="0" compatLnSpc="1">
            <a:prstTxWarp prst="textNoShape">
              <a:avLst/>
            </a:prstTxWarp>
          </a:bodyPr>
          <a:lstStyle>
            <a:lvl1pPr defTabSz="919163">
              <a:spcBef>
                <a:spcPct val="0"/>
              </a:spcBef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6592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b" anchorCtr="0" compatLnSpc="1">
            <a:prstTxWarp prst="textNoShape">
              <a:avLst/>
            </a:prstTxWarp>
          </a:bodyPr>
          <a:lstStyle>
            <a:lvl1pPr defTabSz="919163">
              <a:spcBef>
                <a:spcPct val="0"/>
              </a:spcBef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40783D51-8F9C-4357-ADAF-D11F3BCDAB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86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9869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FEF28-65BD-4E34-BA07-63D64ED9729A}" type="slidenum">
              <a:rPr lang="pl-PL" smtClean="0">
                <a:latin typeface="Arial" charset="0"/>
              </a:rPr>
              <a:pPr/>
              <a:t>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5662A-E5DD-4018-B840-FF02B75C1FC8}" type="slidenum">
              <a:rPr lang="pl-PL" smtClean="0">
                <a:latin typeface="Arial" charset="0"/>
              </a:rPr>
              <a:pPr/>
              <a:t>11</a:t>
            </a:fld>
            <a:endParaRPr lang="pl-PL" smtClean="0">
              <a:latin typeface="Arial" charset="0"/>
            </a:endParaRPr>
          </a:p>
        </p:txBody>
      </p:sp>
      <p:sp>
        <p:nvSpPr>
          <p:cNvPr id="6021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21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02116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B3674139-93BF-4472-8762-8F07EC2EC138}" type="slidenum">
              <a:rPr lang="pl-PL" sz="1200">
                <a:latin typeface="Arial" charset="0"/>
              </a:rPr>
              <a:pPr algn="r" defTabSz="919163"/>
              <a:t>11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385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3385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13004-DBDD-463A-9D2B-422931282BDA}" type="slidenum">
              <a:rPr lang="pl-PL" smtClean="0">
                <a:latin typeface="Arial" charset="0"/>
              </a:rPr>
              <a:pPr/>
              <a:t>104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2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693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3693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D3269-AAD9-4154-A1E5-C1D60D56F77C}" type="slidenum">
              <a:rPr lang="pl-PL" smtClean="0">
                <a:latin typeface="Arial" charset="0"/>
              </a:rPr>
              <a:pPr/>
              <a:t>105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000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4000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0F896-27CF-4120-AA98-C700049C0B75}" type="slidenum">
              <a:rPr lang="pl-PL" smtClean="0">
                <a:latin typeface="Arial" charset="0"/>
              </a:rPr>
              <a:pPr/>
              <a:t>106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96813-A8CF-4936-B603-B3A4B2F28CAE}" type="slidenum">
              <a:rPr lang="pl-PL" smtClean="0">
                <a:latin typeface="Arial" charset="0"/>
              </a:rPr>
              <a:pPr/>
              <a:t>107</a:t>
            </a:fld>
            <a:endParaRPr lang="pl-PL" smtClean="0">
              <a:latin typeface="Arial" charset="0"/>
            </a:endParaRPr>
          </a:p>
        </p:txBody>
      </p:sp>
      <p:sp>
        <p:nvSpPr>
          <p:cNvPr id="6420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205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42052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D9CE845E-7241-41F7-95E3-C2B043D05752}" type="slidenum">
              <a:rPr lang="pl-PL" sz="1200">
                <a:latin typeface="Arial" charset="0"/>
              </a:rPr>
              <a:pPr algn="r" defTabSz="919163"/>
              <a:t>107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BA29B-8C9A-4A5C-A07B-C167EEC68C65}" type="slidenum">
              <a:rPr lang="pl-PL" smtClean="0">
                <a:latin typeface="Arial" charset="0"/>
              </a:rPr>
              <a:pPr/>
              <a:t>108</a:t>
            </a:fld>
            <a:endParaRPr lang="pl-PL" smtClean="0">
              <a:latin typeface="Arial" charset="0"/>
            </a:endParaRPr>
          </a:p>
        </p:txBody>
      </p:sp>
      <p:sp>
        <p:nvSpPr>
          <p:cNvPr id="6440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40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44100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0B6DCBB6-4E07-4B9F-AF74-56EB497CDC4A}" type="slidenum">
              <a:rPr lang="pl-PL" sz="1200">
                <a:latin typeface="Arial" charset="0"/>
              </a:rPr>
              <a:pPr algn="r" defTabSz="919163"/>
              <a:t>108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8B829-84AD-4EDB-B785-C272C2A07A44}" type="slidenum">
              <a:rPr lang="pl-PL" smtClean="0">
                <a:latin typeface="Arial" charset="0"/>
              </a:rPr>
              <a:pPr/>
              <a:t>109</a:t>
            </a:fld>
            <a:endParaRPr lang="pl-PL" smtClean="0">
              <a:latin typeface="Arial" charset="0"/>
            </a:endParaRPr>
          </a:p>
        </p:txBody>
      </p:sp>
      <p:sp>
        <p:nvSpPr>
          <p:cNvPr id="64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61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46148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BE269AE9-EF9E-4212-983B-65138B29FF61}" type="slidenum">
              <a:rPr lang="pl-PL" sz="1200">
                <a:latin typeface="Arial" charset="0"/>
              </a:rPr>
              <a:pPr algn="r" defTabSz="919163"/>
              <a:t>109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819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4819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AEA19-E064-428F-B373-7E82AFD0671B}" type="slidenum">
              <a:rPr lang="pl-PL" smtClean="0">
                <a:latin typeface="Arial" charset="0"/>
              </a:rPr>
              <a:pPr/>
              <a:t>110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024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5024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B906A-FA68-4B52-B79B-E96B77145845}" type="slidenum">
              <a:rPr lang="pl-PL" smtClean="0">
                <a:latin typeface="Arial" charset="0"/>
              </a:rPr>
              <a:pPr/>
              <a:t>111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22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5229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698EF-533C-4199-BCDD-33CFAD555FE7}" type="slidenum">
              <a:rPr lang="pl-PL" smtClean="0">
                <a:latin typeface="Arial" charset="0"/>
              </a:rPr>
              <a:pPr/>
              <a:t>112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433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5433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238FF-3D4C-41DE-9566-43C56C3EFB3E}" type="slidenum">
              <a:rPr lang="pl-PL" smtClean="0">
                <a:latin typeface="Arial" charset="0"/>
              </a:rPr>
              <a:pPr/>
              <a:t>113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96066-0E62-4620-8355-B61B9FAB95EF}" type="slidenum">
              <a:rPr lang="pl-PL" smtClean="0">
                <a:latin typeface="Arial" charset="0"/>
              </a:rPr>
              <a:pPr/>
              <a:t>12</a:t>
            </a:fld>
            <a:endParaRPr lang="pl-PL" smtClean="0">
              <a:latin typeface="Arial" charset="0"/>
            </a:endParaRPr>
          </a:p>
        </p:txBody>
      </p:sp>
      <p:sp>
        <p:nvSpPr>
          <p:cNvPr id="610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03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10308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A351BD2E-E8BE-4C2D-B6DE-1FA5A50FF735}" type="slidenum">
              <a:rPr lang="pl-PL" sz="1200">
                <a:latin typeface="Arial" charset="0"/>
              </a:rPr>
              <a:pPr algn="r" defTabSz="919163"/>
              <a:t>12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63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563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64B70-28CF-483C-811D-C6A6646F5804}" type="slidenum">
              <a:rPr lang="pl-PL" smtClean="0">
                <a:latin typeface="Arial" charset="0"/>
              </a:rPr>
              <a:pPr/>
              <a:t>114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843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5843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6D428-0F42-4D7D-88DE-0CC696006034}" type="slidenum">
              <a:rPr lang="pl-PL" smtClean="0">
                <a:latin typeface="Arial" charset="0"/>
              </a:rPr>
              <a:pPr/>
              <a:t>115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E8631-2830-4A41-916D-D9514E9BE761}" type="slidenum">
              <a:rPr lang="pl-PL" smtClean="0">
                <a:latin typeface="Arial" charset="0"/>
              </a:rPr>
              <a:pPr/>
              <a:t>116</a:t>
            </a:fld>
            <a:endParaRPr lang="pl-PL" smtClean="0">
              <a:latin typeface="Arial" charset="0"/>
            </a:endParaRPr>
          </a:p>
        </p:txBody>
      </p:sp>
      <p:sp>
        <p:nvSpPr>
          <p:cNvPr id="66048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</a:rPr>
              <a:t>W 2012 zdawalność za pierwszym razem wynosiła 54,07%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AC953668-6C28-4042-9FCB-30174C9236FF}" type="slidenum">
              <a:rPr lang="pl-PL" sz="1200">
                <a:latin typeface="Arial" charset="0"/>
              </a:rPr>
              <a:pPr algn="r" defTabSz="919163"/>
              <a:t>117</a:t>
            </a:fld>
            <a:endParaRPr lang="pl-PL" sz="1200">
              <a:latin typeface="Arial" charset="0"/>
            </a:endParaRPr>
          </a:p>
        </p:txBody>
      </p:sp>
      <p:sp>
        <p:nvSpPr>
          <p:cNvPr id="663554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</a:rPr>
              <a:t>W 2012 zdawalność za pierwszym razem wynosiła 54,07%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2CB6D-B6F1-4D30-AC11-45C60029C60C}" type="slidenum">
              <a:rPr lang="pl-PL" smtClean="0">
                <a:latin typeface="Arial" charset="0"/>
              </a:rPr>
              <a:pPr/>
              <a:t>118</a:t>
            </a:fld>
            <a:endParaRPr lang="pl-PL" smtClean="0">
              <a:latin typeface="Arial" charset="0"/>
            </a:endParaRPr>
          </a:p>
        </p:txBody>
      </p:sp>
      <p:sp>
        <p:nvSpPr>
          <p:cNvPr id="66560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</a:rPr>
              <a:t>% PRZYSTĘPUJĄCYCH OBLICZONO W STOSUNKU DO LICZBY WSZYSTKICH ZDAJĄCYCH Z TEJ UCZELNI POMNIEJSZONEJ O BRAK DANYCH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035B7-0E0B-4069-8002-DE4944E96D76}" type="slidenum">
              <a:rPr lang="pl-PL" smtClean="0">
                <a:latin typeface="Arial" charset="0"/>
              </a:rPr>
              <a:pPr/>
              <a:t>119</a:t>
            </a:fld>
            <a:endParaRPr lang="pl-PL" smtClean="0">
              <a:latin typeface="Arial" charset="0"/>
            </a:endParaRPr>
          </a:p>
        </p:txBody>
      </p:sp>
      <p:sp>
        <p:nvSpPr>
          <p:cNvPr id="667650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969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6969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EC61A-61FB-42D2-9A83-F9AB8A9E213E}" type="slidenum">
              <a:rPr lang="pl-PL" smtClean="0">
                <a:latin typeface="Arial" charset="0"/>
              </a:rPr>
              <a:pPr/>
              <a:t>120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174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7174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C8868-3F6A-49EC-9958-B3665B9723D7}" type="slidenum">
              <a:rPr lang="pl-PL" smtClean="0">
                <a:latin typeface="Arial" charset="0"/>
              </a:rPr>
              <a:pPr/>
              <a:t>121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379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7379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F8141-AE60-4E74-AF11-697020E06496}" type="slidenum">
              <a:rPr lang="pl-PL" smtClean="0">
                <a:latin typeface="Arial" charset="0"/>
              </a:rPr>
              <a:pPr/>
              <a:t>122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4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7584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6B1F4-0C12-4E7B-9F16-31FF872C3DE2}" type="slidenum">
              <a:rPr lang="pl-PL" smtClean="0">
                <a:latin typeface="Arial" charset="0"/>
              </a:rPr>
              <a:pPr/>
              <a:t>123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5CA3FB-2321-43E0-8A69-E00612C1987C}" type="slidenum">
              <a:rPr lang="pl-PL" sz="1200">
                <a:latin typeface="Arial" charset="0"/>
              </a:rPr>
              <a:pPr algn="r"/>
              <a:t>13</a:t>
            </a:fld>
            <a:endParaRPr lang="pl-PL" sz="1200">
              <a:latin typeface="Arial" charset="0"/>
            </a:endParaRPr>
          </a:p>
        </p:txBody>
      </p:sp>
      <p:sp>
        <p:nvSpPr>
          <p:cNvPr id="620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05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20548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020ED24A-E2DD-4993-81D5-B61900955B83}" type="slidenum">
              <a:rPr lang="pl-PL" sz="1200">
                <a:latin typeface="Arial" charset="0"/>
              </a:rPr>
              <a:pPr algn="r" defTabSz="919163"/>
              <a:t>13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A5830-E2F2-4928-9ED4-C764A0C11CA3}" type="slidenum">
              <a:rPr lang="pl-PL" smtClean="0">
                <a:latin typeface="Arial" charset="0"/>
              </a:rPr>
              <a:pPr/>
              <a:t>124</a:t>
            </a:fld>
            <a:endParaRPr lang="pl-PL" smtClean="0">
              <a:latin typeface="Arial" charset="0"/>
            </a:endParaRPr>
          </a:p>
        </p:txBody>
      </p:sp>
      <p:sp>
        <p:nvSpPr>
          <p:cNvPr id="677890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993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7993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B9395-DDA6-4ED2-9CB4-7781700A911D}" type="slidenum">
              <a:rPr lang="pl-PL" smtClean="0">
                <a:latin typeface="Arial" charset="0"/>
              </a:rPr>
              <a:pPr/>
              <a:t>125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19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819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EF0F7-F114-49FD-8271-04B2C8B929AE}" type="slidenum">
              <a:rPr lang="pl-PL" smtClean="0">
                <a:latin typeface="Arial" charset="0"/>
              </a:rPr>
              <a:pPr/>
              <a:t>126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403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8403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25F36-C6C9-4435-AA20-3C950072E0F7}" type="slidenum">
              <a:rPr lang="pl-PL" smtClean="0">
                <a:latin typeface="Arial" charset="0"/>
              </a:rPr>
              <a:pPr/>
              <a:t>127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608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86083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ED074E71-5CD1-41B1-8BE2-313A884E31D6}" type="slidenum">
              <a:rPr lang="pl-PL" sz="1200">
                <a:latin typeface="Arial" charset="0"/>
              </a:rPr>
              <a:pPr algn="r" defTabSz="919163"/>
              <a:t>128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2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813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88131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2E0241CB-634D-4B6B-B57A-490BC204DDDE}" type="slidenum">
              <a:rPr lang="pl-PL" sz="1200">
                <a:latin typeface="Arial" charset="0"/>
              </a:rPr>
              <a:pPr algn="r" defTabSz="919163"/>
              <a:t>129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325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9325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C7851-9F6A-4DDA-BD3D-BEB05C78A9BA}" type="slidenum">
              <a:rPr lang="pl-PL" smtClean="0">
                <a:latin typeface="Arial" charset="0"/>
              </a:rPr>
              <a:pPr/>
              <a:t>133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529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9529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00CCB-C83F-4DCC-A664-D8D0905FD267}" type="slidenum">
              <a:rPr lang="pl-PL" smtClean="0">
                <a:latin typeface="Arial" charset="0"/>
              </a:rPr>
              <a:pPr/>
              <a:t>134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EDF44-EB43-46BB-9E5D-B7C6F1F16CBB}" type="slidenum">
              <a:rPr lang="pl-PL" smtClean="0">
                <a:latin typeface="Arial" charset="0"/>
              </a:rPr>
              <a:pPr/>
              <a:t>135</a:t>
            </a:fld>
            <a:endParaRPr lang="pl-PL" smtClean="0">
              <a:latin typeface="Arial" charset="0"/>
            </a:endParaRPr>
          </a:p>
        </p:txBody>
      </p:sp>
      <p:sp>
        <p:nvSpPr>
          <p:cNvPr id="69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73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97348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26814A98-60D5-42FD-92C6-9775A047DDC7}" type="slidenum">
              <a:rPr lang="pl-PL" sz="1200">
                <a:latin typeface="Arial" charset="0"/>
              </a:rPr>
              <a:pPr algn="r" defTabSz="919163"/>
              <a:t>135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2B12F-63AA-49E5-975E-7D07E8190655}" type="slidenum">
              <a:rPr lang="pl-PL" smtClean="0">
                <a:latin typeface="Arial" charset="0"/>
              </a:rPr>
              <a:pPr/>
              <a:t>136</a:t>
            </a:fld>
            <a:endParaRPr lang="pl-PL" smtClean="0">
              <a:latin typeface="Arial" charset="0"/>
            </a:endParaRPr>
          </a:p>
        </p:txBody>
      </p:sp>
      <p:sp>
        <p:nvSpPr>
          <p:cNvPr id="69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93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99396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42C6A9D5-BB9A-475D-880E-1B7419E9D0D5}" type="slidenum">
              <a:rPr lang="pl-PL" sz="1200">
                <a:latin typeface="Arial" charset="0"/>
              </a:rPr>
              <a:pPr algn="r" defTabSz="919163"/>
              <a:t>136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B1BFB9-8D5D-430E-8351-ED55307FCE1A}" type="slidenum">
              <a:rPr lang="pl-PL" sz="1200">
                <a:latin typeface="Arial" charset="0"/>
              </a:rPr>
              <a:pPr algn="r"/>
              <a:t>14</a:t>
            </a:fld>
            <a:endParaRPr lang="pl-PL" sz="1200">
              <a:latin typeface="Arial" charset="0"/>
            </a:endParaRPr>
          </a:p>
        </p:txBody>
      </p:sp>
      <p:sp>
        <p:nvSpPr>
          <p:cNvPr id="6307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07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30788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B967B9C2-C172-4C4E-A005-DB0AE2AD630F}" type="slidenum">
              <a:rPr lang="pl-PL" sz="1200">
                <a:latin typeface="Arial" charset="0"/>
              </a:rPr>
              <a:pPr algn="r" defTabSz="919163"/>
              <a:t>14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246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0246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89404-6C20-4BA7-8656-2BF40F657651}" type="slidenum">
              <a:rPr lang="pl-PL" smtClean="0">
                <a:latin typeface="Arial" charset="0"/>
              </a:rPr>
              <a:pPr/>
              <a:t>138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451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04515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ADB029AB-9C83-4496-9178-90B25CA53C7E}" type="slidenum">
              <a:rPr lang="pl-PL" sz="1200">
                <a:latin typeface="Arial" charset="0"/>
              </a:rPr>
              <a:pPr algn="r" defTabSz="919163"/>
              <a:t>139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56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06563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20D02D20-C10B-4498-9619-002298E21F5E}" type="slidenum">
              <a:rPr lang="pl-PL" sz="1200">
                <a:latin typeface="Arial" charset="0"/>
              </a:rPr>
              <a:pPr algn="r" defTabSz="919163"/>
              <a:t>140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86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08611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F150E2BA-6AD5-4DD9-8815-BC2111FDC744}" type="slidenum">
              <a:rPr lang="pl-PL" sz="1200">
                <a:latin typeface="Arial" charset="0"/>
              </a:rPr>
              <a:pPr algn="r" defTabSz="919163"/>
              <a:t>141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065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1065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639BC-2230-4A0B-80C3-D616343DD080}" type="slidenum">
              <a:rPr lang="pl-PL" smtClean="0">
                <a:latin typeface="Arial" charset="0"/>
              </a:rPr>
              <a:pPr/>
              <a:t>142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270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1270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47713-BD3F-4A17-ADF5-5FB6B6FB7C95}" type="slidenum">
              <a:rPr lang="pl-PL" smtClean="0">
                <a:latin typeface="Arial" charset="0"/>
              </a:rPr>
              <a:pPr/>
              <a:t>143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475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1475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12385-C1B8-44CC-9C1D-1DB580D46BAD}" type="slidenum">
              <a:rPr lang="pl-PL" smtClean="0">
                <a:latin typeface="Arial" charset="0"/>
              </a:rPr>
              <a:pPr/>
              <a:t>144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0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1680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7779A-96CD-4174-8FDA-6AA10396718B}" type="slidenum">
              <a:rPr lang="pl-PL" smtClean="0">
                <a:latin typeface="Arial" charset="0"/>
              </a:rPr>
              <a:pPr/>
              <a:t>145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885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1885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1D601-951A-4A88-A6FB-4E21A11F180C}" type="slidenum">
              <a:rPr lang="pl-PL" smtClean="0">
                <a:latin typeface="Arial" charset="0"/>
              </a:rPr>
              <a:pPr/>
              <a:t>146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089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2089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1821E-59EF-41E9-99E0-1E7EA27A9530}" type="slidenum">
              <a:rPr lang="pl-PL" smtClean="0">
                <a:latin typeface="Arial" charset="0"/>
              </a:rPr>
              <a:pPr/>
              <a:t>147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29C02-785C-4647-AE8D-A976E0230AD4}" type="slidenum">
              <a:rPr lang="pl-PL" smtClean="0">
                <a:latin typeface="Arial" charset="0"/>
              </a:rPr>
              <a:pPr/>
              <a:t>15</a:t>
            </a:fld>
            <a:endParaRPr lang="pl-PL" smtClean="0">
              <a:latin typeface="Arial" charset="0"/>
            </a:endParaRPr>
          </a:p>
        </p:txBody>
      </p:sp>
      <p:sp>
        <p:nvSpPr>
          <p:cNvPr id="63897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294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2294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B0EF7-E579-45CC-90FE-FB43A20A4A9E}" type="slidenum">
              <a:rPr lang="pl-PL" smtClean="0">
                <a:latin typeface="Arial" charset="0"/>
              </a:rPr>
              <a:pPr/>
              <a:t>148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499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2499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E42A6-0965-4A5B-9332-317F4D1BE92E}" type="slidenum">
              <a:rPr lang="pl-PL" smtClean="0">
                <a:latin typeface="Arial" charset="0"/>
              </a:rPr>
              <a:pPr/>
              <a:t>149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704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2704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BD777-F646-4FD2-AE15-1EF8D12A4041}" type="slidenum">
              <a:rPr lang="pl-PL" smtClean="0">
                <a:latin typeface="Arial" charset="0"/>
              </a:rPr>
              <a:pPr/>
              <a:t>150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90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72909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30A71-57A6-414F-89F9-D650554410B8}" type="slidenum">
              <a:rPr lang="pl-PL" smtClean="0">
                <a:latin typeface="Arial" charset="0"/>
              </a:rPr>
              <a:pPr/>
              <a:t>151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6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16771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F026D891-83B5-467E-A695-6C6C8C59D2BA}" type="slidenum">
              <a:rPr lang="pl-PL" sz="1200">
                <a:latin typeface="Arial" charset="0"/>
              </a:rPr>
              <a:pPr algn="r" defTabSz="919163"/>
              <a:t>16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881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1881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E07DA-592E-4C4B-B627-A2C975AA39C3}" type="slidenum">
              <a:rPr lang="pl-PL" smtClean="0">
                <a:latin typeface="Arial" charset="0"/>
              </a:rPr>
              <a:pPr/>
              <a:t>17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218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2189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0615A-DAC9-496C-AD47-9C515CC1E647}" type="slidenum">
              <a:rPr lang="pl-PL" smtClean="0">
                <a:latin typeface="Arial" charset="0"/>
              </a:rPr>
              <a:pPr/>
              <a:t>18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C8A6C-8043-44E9-8DE5-6CC5648AE5E7}" type="slidenum">
              <a:rPr lang="pl-PL" smtClean="0">
                <a:latin typeface="Arial" charset="0"/>
              </a:rPr>
              <a:pPr/>
              <a:t>20</a:t>
            </a:fld>
            <a:endParaRPr lang="pl-PL" smtClean="0">
              <a:latin typeface="Arial" charset="0"/>
            </a:endParaRPr>
          </a:p>
        </p:txBody>
      </p:sp>
      <p:sp>
        <p:nvSpPr>
          <p:cNvPr id="424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249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24964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48E423-5BB7-4043-967D-3B4AFA204660}" type="slidenum">
              <a:rPr lang="pl-PL" sz="1200">
                <a:latin typeface="Arial" charset="0"/>
              </a:rPr>
              <a:pPr algn="r"/>
              <a:t>20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2803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2803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7C4B7-F853-4780-A8A0-2FA056BF479C}" type="slidenum">
              <a:rPr lang="pl-PL" smtClean="0">
                <a:latin typeface="Arial" charset="0"/>
              </a:rPr>
              <a:pPr/>
              <a:t>21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483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0483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06B30-EDE4-4B70-A298-F53296018F01}" type="slidenum">
              <a:rPr lang="pl-PL" smtClean="0">
                <a:latin typeface="Arial" charset="0"/>
              </a:rPr>
              <a:pPr/>
              <a:t>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A061C-9F06-47D6-88AB-55B59E6EFFC8}" type="slidenum">
              <a:rPr lang="pl-PL" smtClean="0">
                <a:latin typeface="Arial" charset="0"/>
              </a:rPr>
              <a:pPr/>
              <a:t>22</a:t>
            </a:fld>
            <a:endParaRPr lang="pl-PL" smtClean="0">
              <a:latin typeface="Arial" charset="0"/>
            </a:endParaRPr>
          </a:p>
        </p:txBody>
      </p:sp>
      <p:sp>
        <p:nvSpPr>
          <p:cNvPr id="430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30084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AE079858-57B0-46FD-94E3-5B482DD1880B}" type="slidenum">
              <a:rPr lang="pl-PL" sz="1200">
                <a:latin typeface="Arial" charset="0"/>
              </a:rPr>
              <a:pPr algn="r" defTabSz="919163"/>
              <a:t>22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33D38-F595-4F1B-8678-2136F1686F33}" type="slidenum">
              <a:rPr lang="pl-PL" smtClean="0">
                <a:latin typeface="Arial" charset="0"/>
              </a:rPr>
              <a:pPr/>
              <a:t>23</a:t>
            </a:fld>
            <a:endParaRPr lang="pl-PL" smtClean="0">
              <a:latin typeface="Arial" charset="0"/>
            </a:endParaRPr>
          </a:p>
        </p:txBody>
      </p:sp>
      <p:sp>
        <p:nvSpPr>
          <p:cNvPr id="432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21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32132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8852F2C0-11FA-4DF0-B84F-AD4600AEB739}" type="slidenum">
              <a:rPr lang="pl-PL" sz="1200">
                <a:latin typeface="Arial" charset="0"/>
              </a:rPr>
              <a:pPr algn="r" defTabSz="919163"/>
              <a:t>23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610AB-3ABD-46E0-854E-308C05E28E2F}" type="slidenum">
              <a:rPr lang="pl-PL" smtClean="0">
                <a:latin typeface="Arial" charset="0"/>
              </a:rPr>
              <a:pPr/>
              <a:t>24</a:t>
            </a:fld>
            <a:endParaRPr lang="pl-PL" smtClean="0">
              <a:latin typeface="Arial" charset="0"/>
            </a:endParaRPr>
          </a:p>
        </p:txBody>
      </p:sp>
      <p:sp>
        <p:nvSpPr>
          <p:cNvPr id="434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41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34180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0C25D9B7-217E-4501-9DEE-EC9A22E87C63}" type="slidenum">
              <a:rPr lang="pl-PL" sz="1200">
                <a:latin typeface="Arial" charset="0"/>
              </a:rPr>
              <a:pPr algn="r" defTabSz="919163"/>
              <a:t>24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6BBBE-F06B-4F8C-8779-475147CBDD82}" type="slidenum">
              <a:rPr lang="pl-PL" smtClean="0">
                <a:latin typeface="Arial" charset="0"/>
              </a:rPr>
              <a:pPr/>
              <a:t>25</a:t>
            </a:fld>
            <a:endParaRPr lang="pl-PL" smtClean="0">
              <a:latin typeface="Arial" charset="0"/>
            </a:endParaRPr>
          </a:p>
        </p:txBody>
      </p:sp>
      <p:sp>
        <p:nvSpPr>
          <p:cNvPr id="436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622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36228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8108737E-3DF5-4558-A121-78DF28CC5262}" type="slidenum">
              <a:rPr lang="pl-PL" sz="1200">
                <a:latin typeface="Arial" charset="0"/>
              </a:rPr>
              <a:pPr algn="r" defTabSz="919163"/>
              <a:t>25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E58D7-3662-4392-831A-3AE2E5268682}" type="slidenum">
              <a:rPr lang="pl-PL" smtClean="0">
                <a:latin typeface="Arial" charset="0"/>
              </a:rPr>
              <a:pPr/>
              <a:t>26</a:t>
            </a:fld>
            <a:endParaRPr lang="pl-PL" smtClean="0">
              <a:latin typeface="Arial" charset="0"/>
            </a:endParaRPr>
          </a:p>
        </p:txBody>
      </p:sp>
      <p:sp>
        <p:nvSpPr>
          <p:cNvPr id="438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82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38276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14273639-92BC-4B84-B8E9-DAE3AAD17119}" type="slidenum">
              <a:rPr lang="pl-PL" sz="1200">
                <a:latin typeface="Arial" charset="0"/>
              </a:rPr>
              <a:pPr algn="r" defTabSz="919163"/>
              <a:t>26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23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  <p:sp>
        <p:nvSpPr>
          <p:cNvPr id="4423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2B67A-6E1E-4A6D-A4CD-FBE73FA8EEB1}" type="slidenum">
              <a:rPr lang="pl-PL" smtClean="0">
                <a:latin typeface="Arial" charset="0"/>
              </a:rPr>
              <a:pPr/>
              <a:t>28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544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  <p:sp>
        <p:nvSpPr>
          <p:cNvPr id="44544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52EC2-5282-468E-B2CE-D7C830A625CE}" type="slidenum">
              <a:rPr lang="pl-PL" smtClean="0">
                <a:latin typeface="Arial" charset="0"/>
              </a:rPr>
              <a:pPr/>
              <a:t>29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851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  <p:sp>
        <p:nvSpPr>
          <p:cNvPr id="44851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7A50B-DBA3-4A59-9A2E-07D717139EF9}" type="slidenum">
              <a:rPr lang="pl-PL" smtClean="0">
                <a:latin typeface="Arial" charset="0"/>
              </a:rPr>
              <a:pPr/>
              <a:t>30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15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  <p:sp>
        <p:nvSpPr>
          <p:cNvPr id="4515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5A7BD-43C5-4B13-B318-E8F616B2BE38}" type="slidenum">
              <a:rPr lang="pl-PL" smtClean="0">
                <a:latin typeface="Arial" charset="0"/>
              </a:rPr>
              <a:pPr/>
              <a:t>31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465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  <p:sp>
        <p:nvSpPr>
          <p:cNvPr id="45465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94313-D2DA-4F91-961D-E6749B4D1324}" type="slidenum">
              <a:rPr lang="pl-PL" smtClean="0">
                <a:latin typeface="Arial" charset="0"/>
              </a:rPr>
              <a:pPr/>
              <a:t>32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302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13027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8820DB19-ACDE-4352-8F71-0939D52081C3}" type="slidenum">
              <a:rPr lang="pl-PL" sz="1200">
                <a:latin typeface="Arial" charset="0"/>
              </a:rPr>
              <a:pPr algn="r" defTabSz="919163"/>
              <a:t>3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773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  <p:sp>
        <p:nvSpPr>
          <p:cNvPr id="45773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C86F6-E571-4A39-B99B-C2398A665108}" type="slidenum">
              <a:rPr lang="pl-PL" smtClean="0">
                <a:latin typeface="Arial" charset="0"/>
              </a:rPr>
              <a:pPr/>
              <a:t>33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0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  <p:sp>
        <p:nvSpPr>
          <p:cNvPr id="46080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A917F-DD0F-407F-BC43-BBADC0B29B4B}" type="slidenum">
              <a:rPr lang="pl-PL" smtClean="0">
                <a:latin typeface="Arial" charset="0"/>
              </a:rPr>
              <a:pPr/>
              <a:t>34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387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6387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627AE-A04A-4C93-A4A8-891A4DFE5290}" type="slidenum">
              <a:rPr lang="pl-PL" smtClean="0">
                <a:latin typeface="Arial" charset="0"/>
              </a:rPr>
              <a:pPr/>
              <a:t>36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694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6694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A9DF8-5192-4205-982E-42BE833D6C7B}" type="slidenum">
              <a:rPr lang="pl-PL" smtClean="0">
                <a:latin typeface="Arial" charset="0"/>
              </a:rPr>
              <a:pPr/>
              <a:t>37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899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68995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1EBCEE3B-D858-4D2F-B691-2796862E2361}" type="slidenum">
              <a:rPr lang="pl-PL" sz="1200">
                <a:latin typeface="Arial" charset="0"/>
              </a:rPr>
              <a:pPr algn="r" defTabSz="919163"/>
              <a:t>38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4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71043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66CDF31B-686E-4E29-B18D-B469C2255B06}" type="slidenum">
              <a:rPr lang="pl-PL" sz="1200">
                <a:latin typeface="Arial" charset="0"/>
              </a:rPr>
              <a:pPr algn="r" defTabSz="919163"/>
              <a:t>39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30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7309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CB168-3A44-415B-94B3-FE2F813D920D}" type="slidenum">
              <a:rPr lang="pl-PL" smtClean="0">
                <a:latin typeface="Arial" charset="0"/>
              </a:rPr>
              <a:pPr/>
              <a:t>40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616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7616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C59A-324F-45FE-9387-A01AB4E07891}" type="slidenum">
              <a:rPr lang="pl-PL" smtClean="0">
                <a:latin typeface="Arial" charset="0"/>
              </a:rPr>
              <a:pPr/>
              <a:t>41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82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782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DB238-EC93-4345-89A7-4972E237EB37}" type="slidenum">
              <a:rPr lang="pl-PL" smtClean="0">
                <a:latin typeface="Arial" charset="0"/>
              </a:rPr>
              <a:pPr/>
              <a:t>42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96178-B2ED-4643-921B-95CAF04D18F8}" type="slidenum">
              <a:rPr lang="pl-PL" smtClean="0">
                <a:latin typeface="Arial" charset="0"/>
              </a:rPr>
              <a:pPr/>
              <a:t>43</a:t>
            </a:fld>
            <a:endParaRPr lang="pl-PL" smtClean="0">
              <a:latin typeface="Arial" charset="0"/>
            </a:endParaRPr>
          </a:p>
        </p:txBody>
      </p:sp>
      <p:sp>
        <p:nvSpPr>
          <p:cNvPr id="480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02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80260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7095A2C2-9715-4D99-A4A0-22A64B4FDAD9}" type="slidenum">
              <a:rPr lang="pl-PL" sz="1200">
                <a:latin typeface="Arial" charset="0"/>
              </a:rPr>
              <a:pPr algn="r" defTabSz="919163"/>
              <a:t>43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736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2736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246EA-C8CE-4528-90B8-54C9C1F0CC2E}" type="slidenum">
              <a:rPr lang="pl-PL" smtClean="0">
                <a:latin typeface="Arial" charset="0"/>
              </a:rPr>
              <a:pPr/>
              <a:t>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7840E-3D3B-4F7A-9CA1-5839E8AD624C}" type="slidenum">
              <a:rPr lang="pl-PL" smtClean="0">
                <a:latin typeface="Arial" charset="0"/>
              </a:rPr>
              <a:pPr/>
              <a:t>44</a:t>
            </a:fld>
            <a:endParaRPr lang="pl-PL" smtClean="0">
              <a:latin typeface="Arial" charset="0"/>
            </a:endParaRPr>
          </a:p>
        </p:txBody>
      </p:sp>
      <p:sp>
        <p:nvSpPr>
          <p:cNvPr id="482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23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82308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9C3EF349-A738-450C-BD46-7EDB715DB46E}" type="slidenum">
              <a:rPr lang="pl-PL" sz="1200">
                <a:latin typeface="Arial" charset="0"/>
              </a:rPr>
              <a:pPr algn="r" defTabSz="919163"/>
              <a:t>44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435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8435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33D20-F05F-4653-BA10-6579E8C02B1F}" type="slidenum">
              <a:rPr lang="pl-PL" smtClean="0">
                <a:latin typeface="Arial" charset="0"/>
              </a:rPr>
              <a:pPr/>
              <a:t>45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742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8742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DD191-AB7E-4A14-8523-9BAA423146EF}" type="slidenum">
              <a:rPr lang="pl-PL" smtClean="0">
                <a:latin typeface="Arial" charset="0"/>
              </a:rPr>
              <a:pPr/>
              <a:t>46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CB0CF-71C4-42C5-9F4B-FA39AC8A88F7}" type="slidenum">
              <a:rPr lang="pl-PL" smtClean="0">
                <a:latin typeface="Arial" charset="0"/>
              </a:rPr>
              <a:pPr/>
              <a:t>47</a:t>
            </a:fld>
            <a:endParaRPr lang="pl-PL" smtClean="0">
              <a:latin typeface="Arial" charset="0"/>
            </a:endParaRPr>
          </a:p>
        </p:txBody>
      </p:sp>
      <p:sp>
        <p:nvSpPr>
          <p:cNvPr id="489474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5F0DC-6A4B-4099-A3E7-ED217EE6137B}" type="slidenum">
              <a:rPr lang="pl-PL" smtClean="0">
                <a:latin typeface="Arial" charset="0"/>
              </a:rPr>
              <a:pPr/>
              <a:t>48</a:t>
            </a:fld>
            <a:endParaRPr lang="pl-PL" smtClean="0">
              <a:latin typeface="Arial" charset="0"/>
            </a:endParaRPr>
          </a:p>
        </p:txBody>
      </p:sp>
      <p:sp>
        <p:nvSpPr>
          <p:cNvPr id="49152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35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935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9EE93-2879-4ADE-94C1-B6E6F6CC49DF}" type="slidenum">
              <a:rPr lang="pl-PL" smtClean="0">
                <a:latin typeface="Arial" charset="0"/>
              </a:rPr>
              <a:pPr/>
              <a:t>49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664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9664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CF914-9717-45EC-BEE5-9EBDF3BF011A}" type="slidenum">
              <a:rPr lang="pl-PL" smtClean="0">
                <a:latin typeface="Arial" charset="0"/>
              </a:rPr>
              <a:pPr/>
              <a:t>50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971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49971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01ED4-796B-46A3-9653-7E29EEE74924}" type="slidenum">
              <a:rPr lang="pl-PL" smtClean="0">
                <a:latin typeface="Arial" charset="0"/>
              </a:rPr>
              <a:pPr/>
              <a:t>51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27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027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8A7A5-0388-4B8A-869E-C8665F26CA0D}" type="slidenum">
              <a:rPr lang="pl-PL" smtClean="0">
                <a:latin typeface="Arial" charset="0"/>
              </a:rPr>
              <a:pPr/>
              <a:t>52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585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0585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AA200-3199-4E04-B549-9F8742F6C1DA}" type="slidenum">
              <a:rPr lang="pl-PL" smtClean="0">
                <a:latin typeface="Arial" charset="0"/>
              </a:rPr>
              <a:pPr/>
              <a:t>53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555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35555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251F717A-53C9-4AB5-A8A8-D6AAD0B29586}" type="slidenum">
              <a:rPr lang="pl-PL" sz="1200">
                <a:latin typeface="Arial" charset="0"/>
              </a:rPr>
              <a:pPr algn="r" defTabSz="919163"/>
              <a:t>5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2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893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0893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6A2EC-C30C-48A9-BDDE-098548DF8EEC}" type="slidenum">
              <a:rPr lang="pl-PL" smtClean="0">
                <a:latin typeface="Arial" charset="0"/>
              </a:rPr>
              <a:pPr/>
              <a:t>54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097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1097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72FD3-41A0-421E-B5FC-35DC224121CC}" type="slidenum">
              <a:rPr lang="pl-PL" smtClean="0">
                <a:latin typeface="Arial" charset="0"/>
              </a:rPr>
              <a:pPr/>
              <a:t>55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405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1405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5596A-3861-4F16-BCD8-D25C382389B9}" type="slidenum">
              <a:rPr lang="pl-PL" smtClean="0">
                <a:latin typeface="Arial" charset="0"/>
              </a:rPr>
              <a:pPr/>
              <a:t>56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87FE4-2CFE-48F0-8036-3CF02829046D}" type="slidenum">
              <a:rPr lang="pl-PL" smtClean="0">
                <a:latin typeface="Arial" charset="0"/>
              </a:rPr>
              <a:pPr/>
              <a:t>57</a:t>
            </a:fld>
            <a:endParaRPr lang="pl-PL" smtClean="0">
              <a:latin typeface="Arial" charset="0"/>
            </a:endParaRPr>
          </a:p>
        </p:txBody>
      </p:sp>
      <p:sp>
        <p:nvSpPr>
          <p:cNvPr id="51609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23E0F-50F0-44C0-B10B-2FEBC75CEE17}" type="slidenum">
              <a:rPr lang="pl-PL" smtClean="0">
                <a:latin typeface="Arial" charset="0"/>
              </a:rPr>
              <a:pPr/>
              <a:t>58</a:t>
            </a:fld>
            <a:endParaRPr lang="pl-PL" smtClean="0">
              <a:latin typeface="Arial" charset="0"/>
            </a:endParaRPr>
          </a:p>
        </p:txBody>
      </p:sp>
      <p:sp>
        <p:nvSpPr>
          <p:cNvPr id="51814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019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2019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C707E-E730-4BC5-9C86-259B5D6E8882}" type="slidenum">
              <a:rPr lang="pl-PL" smtClean="0">
                <a:latin typeface="Arial" charset="0"/>
              </a:rPr>
              <a:pPr/>
              <a:t>59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326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2326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20964-A3A3-4E91-8CF3-6A9F24258744}" type="slidenum">
              <a:rPr lang="pl-PL" smtClean="0">
                <a:latin typeface="Arial" charset="0"/>
              </a:rPr>
              <a:pPr/>
              <a:t>60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531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25315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DECB407C-CA3B-45BF-A666-11E47AD8B683}" type="slidenum">
              <a:rPr lang="pl-PL" sz="1200">
                <a:latin typeface="Arial" charset="0"/>
              </a:rPr>
              <a:pPr algn="r" defTabSz="919163"/>
              <a:t>61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83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283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D6FDA-BDAF-4A67-81BE-73C4EA7D139B}" type="slidenum">
              <a:rPr lang="pl-PL" smtClean="0">
                <a:latin typeface="Arial" charset="0"/>
              </a:rPr>
              <a:pPr/>
              <a:t>62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145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3145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87F1A-7B2D-4B1E-80C5-F58DC38A4ED6}" type="slidenum">
              <a:rPr lang="pl-PL" smtClean="0">
                <a:latin typeface="Arial" charset="0"/>
              </a:rPr>
              <a:pPr/>
              <a:t>63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98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4989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06923-44A8-4D2C-9533-BE6953EE5113}" type="slidenum">
              <a:rPr lang="pl-PL" smtClean="0">
                <a:latin typeface="Arial" charset="0"/>
              </a:rPr>
              <a:pPr/>
              <a:t>6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350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3350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A49DE-F982-4253-A81F-8C9B9AF97B04}" type="slidenum">
              <a:rPr lang="pl-PL" smtClean="0">
                <a:latin typeface="Arial" charset="0"/>
              </a:rPr>
              <a:pPr/>
              <a:t>64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657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3657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5E72F-C2E0-4135-BCEA-6AF59C20964E}" type="slidenum">
              <a:rPr lang="pl-PL" smtClean="0">
                <a:latin typeface="Arial" charset="0"/>
              </a:rPr>
              <a:pPr/>
              <a:t>65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17778-3A40-443E-946F-5E70323800CE}" type="slidenum">
              <a:rPr lang="pl-PL" smtClean="0">
                <a:latin typeface="Arial" charset="0"/>
              </a:rPr>
              <a:pPr/>
              <a:t>66</a:t>
            </a:fld>
            <a:endParaRPr lang="pl-PL" smtClean="0">
              <a:latin typeface="Arial" charset="0"/>
            </a:endParaRPr>
          </a:p>
        </p:txBody>
      </p:sp>
      <p:sp>
        <p:nvSpPr>
          <p:cNvPr id="53862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1EAF0-6E36-43E6-ABFA-B88061072262}" type="slidenum">
              <a:rPr lang="pl-PL" smtClean="0">
                <a:latin typeface="Arial" charset="0"/>
              </a:rPr>
              <a:pPr/>
              <a:t>67</a:t>
            </a:fld>
            <a:endParaRPr lang="pl-PL" smtClean="0">
              <a:latin typeface="Arial" charset="0"/>
            </a:endParaRPr>
          </a:p>
        </p:txBody>
      </p:sp>
      <p:sp>
        <p:nvSpPr>
          <p:cNvPr id="540674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2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4272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CE48E-5997-49DC-A4FF-A929DA7A421B}" type="slidenum">
              <a:rPr lang="pl-PL" smtClean="0">
                <a:latin typeface="Arial" charset="0"/>
              </a:rPr>
              <a:pPr/>
              <a:t>68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579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4579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367CC-4859-416E-9C10-C49DB50CCEE2}" type="slidenum">
              <a:rPr lang="pl-PL" smtClean="0">
                <a:latin typeface="Arial" charset="0"/>
              </a:rPr>
              <a:pPr/>
              <a:t>69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784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47843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180D385F-7745-450A-B88A-1E23360B8B92}" type="slidenum">
              <a:rPr lang="pl-PL" sz="1200">
                <a:latin typeface="Arial" charset="0"/>
              </a:rPr>
              <a:pPr algn="r" defTabSz="919163"/>
              <a:t>70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091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5091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8C944-E1A7-4377-B62C-C954EA8A985B}" type="slidenum">
              <a:rPr lang="pl-PL" smtClean="0">
                <a:latin typeface="Arial" charset="0"/>
              </a:rPr>
              <a:pPr/>
              <a:t>71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6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5296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94B4A-5A3B-47A0-8557-5196947EC295}" type="slidenum">
              <a:rPr lang="pl-PL" smtClean="0">
                <a:latin typeface="Arial" charset="0"/>
              </a:rPr>
              <a:pPr/>
              <a:t>72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50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550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B6694-C60B-4D58-8342-C8EFECA92E87}" type="slidenum">
              <a:rPr lang="pl-PL" smtClean="0">
                <a:latin typeface="Arial" charset="0"/>
              </a:rPr>
              <a:pPr/>
              <a:t>73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832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6832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412AC-0523-43A6-A872-18D7D5FFECDA}" type="slidenum">
              <a:rPr lang="pl-PL" smtClean="0">
                <a:latin typeface="Arial" charset="0"/>
              </a:rPr>
              <a:pPr/>
              <a:t>7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705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5705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04E8C-46D4-47C7-8BB7-BC6A9CA2E12E}" type="slidenum">
              <a:rPr lang="pl-PL" smtClean="0">
                <a:latin typeface="Arial" charset="0"/>
              </a:rPr>
              <a:pPr/>
              <a:t>74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910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5910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AAC3D-36FA-4838-8399-9AC07AB4A0A6}" type="slidenum">
              <a:rPr lang="pl-PL" smtClean="0">
                <a:latin typeface="Arial" charset="0"/>
              </a:rPr>
              <a:pPr/>
              <a:t>75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115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6115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B30DC-B5FD-4355-AF97-457762677A17}" type="slidenum">
              <a:rPr lang="pl-PL" smtClean="0">
                <a:latin typeface="Arial" charset="0"/>
              </a:rPr>
              <a:pPr/>
              <a:t>76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0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6320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07AC6-C85F-4E23-AE43-480B79E06D5A}" type="slidenum">
              <a:rPr lang="pl-PL" smtClean="0">
                <a:latin typeface="Arial" charset="0"/>
              </a:rPr>
              <a:pPr/>
              <a:t>77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627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6627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C1374-004F-4827-9C55-9BA1C49A98C9}" type="slidenum">
              <a:rPr lang="pl-PL" smtClean="0">
                <a:latin typeface="Arial" charset="0"/>
              </a:rPr>
              <a:pPr/>
              <a:t>78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2EDC6-5769-4C64-AC2C-D18BAB505A5E}" type="slidenum">
              <a:rPr lang="pl-PL" smtClean="0">
                <a:latin typeface="Arial" charset="0"/>
              </a:rPr>
              <a:pPr/>
              <a:t>79</a:t>
            </a:fld>
            <a:endParaRPr lang="pl-PL" smtClean="0">
              <a:latin typeface="Arial" charset="0"/>
            </a:endParaRPr>
          </a:p>
        </p:txBody>
      </p:sp>
      <p:sp>
        <p:nvSpPr>
          <p:cNvPr id="569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93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69348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DD811B4D-E666-403E-9616-104CA7E2E3F6}" type="slidenum">
              <a:rPr lang="pl-PL" sz="1200">
                <a:latin typeface="Arial" charset="0"/>
              </a:rPr>
              <a:pPr algn="r" defTabSz="919163"/>
              <a:t>79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139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7139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6FBB0-CC5E-490C-B044-443BA3F6684B}" type="slidenum">
              <a:rPr lang="pl-PL" smtClean="0">
                <a:latin typeface="Arial" charset="0"/>
              </a:rPr>
              <a:pPr/>
              <a:t>80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446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7446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3950D-091F-4C46-B942-26C9B8BE5710}" type="slidenum">
              <a:rPr lang="pl-PL" smtClean="0">
                <a:latin typeface="Arial" charset="0"/>
              </a:rPr>
              <a:pPr/>
              <a:t>81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753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7753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5995F-C0D2-4E12-BB7C-FDC1B6C0A3EA}" type="slidenum">
              <a:rPr lang="pl-PL" smtClean="0">
                <a:latin typeface="Arial" charset="0"/>
              </a:rPr>
              <a:pPr/>
              <a:t>82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95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795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E2FB6-52FE-439E-AB12-0F4DAC8D5F82}" type="slidenum">
              <a:rPr lang="pl-PL" smtClean="0">
                <a:latin typeface="Arial" charset="0"/>
              </a:rPr>
              <a:pPr/>
              <a:t>83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651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7651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AD5E4-31B4-4362-9DA9-75AF65D310F3}" type="slidenum">
              <a:rPr lang="pl-PL" smtClean="0">
                <a:latin typeface="Arial" charset="0"/>
              </a:rPr>
              <a:pPr/>
              <a:t>8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163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8163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6FEAD-91CF-4E50-A3F4-D3B7E5F0D209}" type="slidenum">
              <a:rPr lang="pl-PL" smtClean="0">
                <a:latin typeface="Arial" charset="0"/>
              </a:rPr>
              <a:pPr/>
              <a:t>84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68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8368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24AB1-F0EF-498C-B42B-6E360616FC85}" type="slidenum">
              <a:rPr lang="pl-PL" smtClean="0">
                <a:latin typeface="Arial" charset="0"/>
              </a:rPr>
              <a:pPr/>
              <a:t>85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9553A-C150-41F9-9F71-7AAA4FF943AE}" type="slidenum">
              <a:rPr lang="pl-PL" smtClean="0">
                <a:latin typeface="Arial" charset="0"/>
              </a:rPr>
              <a:pPr/>
              <a:t>86</a:t>
            </a:fld>
            <a:endParaRPr lang="pl-PL" smtClean="0">
              <a:latin typeface="Arial" charset="0"/>
            </a:endParaRPr>
          </a:p>
        </p:txBody>
      </p:sp>
      <p:sp>
        <p:nvSpPr>
          <p:cNvPr id="586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67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86756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6EBBF937-2561-42A1-8437-40607FC9CEAA}" type="slidenum">
              <a:rPr lang="pl-PL" sz="1200">
                <a:latin typeface="Arial" charset="0"/>
              </a:rPr>
              <a:pPr algn="r" defTabSz="919163"/>
              <a:t>86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982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8982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1F784-C32C-4DD0-BDDF-A3FE921F048D}" type="slidenum">
              <a:rPr lang="pl-PL" smtClean="0">
                <a:latin typeface="Arial" charset="0"/>
              </a:rPr>
              <a:pPr/>
              <a:t>87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289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9289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FE405-5B18-49AC-8B25-5D36AD76C95A}" type="slidenum">
              <a:rPr lang="pl-PL" smtClean="0">
                <a:latin typeface="Arial" charset="0"/>
              </a:rPr>
              <a:pPr/>
              <a:t>88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6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59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9597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1F5FB-98B9-48F4-8A85-70A78639798D}" type="slidenum">
              <a:rPr lang="pl-PL" smtClean="0">
                <a:latin typeface="Arial" charset="0"/>
              </a:rPr>
              <a:pPr/>
              <a:t>89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801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9801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B4343-011F-4C18-A98D-4D9BE28E24F5}" type="slidenum">
              <a:rPr lang="pl-PL" smtClean="0">
                <a:latin typeface="Arial" charset="0"/>
              </a:rPr>
              <a:pPr/>
              <a:t>90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006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0006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ED60B-A23A-47E3-88FD-9AFCAD644C22}" type="slidenum">
              <a:rPr lang="pl-PL" smtClean="0">
                <a:latin typeface="Arial" charset="0"/>
              </a:rPr>
              <a:pPr/>
              <a:t>91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313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0313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3EAE7-A40E-472A-9F1E-F18D049C7A7E}" type="slidenum">
              <a:rPr lang="pl-PL" smtClean="0">
                <a:latin typeface="Arial" charset="0"/>
              </a:rPr>
              <a:pPr/>
              <a:t>92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17CE3-6335-4D59-B4FE-42EB6BBC1A68}" type="slidenum">
              <a:rPr lang="pl-PL" smtClean="0">
                <a:latin typeface="Arial" charset="0"/>
              </a:rPr>
              <a:pPr/>
              <a:t>93</a:t>
            </a:fld>
            <a:endParaRPr lang="pl-PL" smtClean="0">
              <a:latin typeface="Arial" charset="0"/>
            </a:endParaRPr>
          </a:p>
        </p:txBody>
      </p:sp>
      <p:sp>
        <p:nvSpPr>
          <p:cNvPr id="605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51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05188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8D3A30E4-1F8C-4163-80DB-A223E92EF5C5}" type="slidenum">
              <a:rPr lang="pl-PL" sz="1200">
                <a:latin typeface="Arial" charset="0"/>
              </a:rPr>
              <a:pPr algn="r" defTabSz="919163"/>
              <a:t>93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880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58880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0BB1C-F1F1-4154-9094-22C8C73FCD97}" type="slidenum">
              <a:rPr lang="pl-PL" smtClean="0">
                <a:latin typeface="Arial" charset="0"/>
              </a:rPr>
              <a:pPr/>
              <a:t>9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825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0825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DF3FD-DB82-47DF-B385-B1F3DBEFDD4E}" type="slidenum">
              <a:rPr lang="pl-PL" smtClean="0">
                <a:latin typeface="Arial" charset="0"/>
              </a:rPr>
              <a:pPr/>
              <a:t>94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2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133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1133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D5957-9DFF-4175-9274-1F41FD1900A2}" type="slidenum">
              <a:rPr lang="pl-PL" smtClean="0">
                <a:latin typeface="Arial" charset="0"/>
              </a:rPr>
              <a:pPr/>
              <a:t>95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0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1440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2ED53-879E-49DB-8342-C8839A20D164}" type="slidenum">
              <a:rPr lang="pl-PL" smtClean="0">
                <a:latin typeface="Arial" charset="0"/>
              </a:rPr>
              <a:pPr/>
              <a:t>96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4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645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1645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00813-3F04-4617-9E0B-7FE6AEB7AF33}" type="slidenum">
              <a:rPr lang="pl-PL" smtClean="0">
                <a:latin typeface="Arial" charset="0"/>
              </a:rPr>
              <a:pPr/>
              <a:t>97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849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1849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05F63276-AD76-40C1-9099-72153ADEFB36}" type="slidenum">
              <a:rPr lang="pl-PL" sz="1200">
                <a:latin typeface="Arial" charset="0"/>
              </a:rPr>
              <a:pPr algn="r" defTabSz="919163"/>
              <a:t>98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6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15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21571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359B1CFD-B719-42C1-A1FF-B582D4A772BD}" type="slidenum">
              <a:rPr lang="pl-PL" sz="1200">
                <a:latin typeface="Arial" charset="0"/>
              </a:rPr>
              <a:pPr algn="r" defTabSz="919163"/>
              <a:t>99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9964BE4F-9372-425B-BD58-E4D92335B759}" type="slidenum">
              <a:rPr lang="pl-PL" sz="1200">
                <a:latin typeface="Arial" charset="0"/>
              </a:rPr>
              <a:pPr algn="r" defTabSz="919163"/>
              <a:t>100</a:t>
            </a:fld>
            <a:endParaRPr lang="pl-PL" sz="1200">
              <a:latin typeface="Arial" charset="0"/>
            </a:endParaRPr>
          </a:p>
        </p:txBody>
      </p:sp>
      <p:sp>
        <p:nvSpPr>
          <p:cNvPr id="624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24644" name="Symbol zastępczy numeru slajdu 3"/>
          <p:cNvSpPr txBox="1">
            <a:spLocks noGrp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7" tIns="46075" rIns="92147" bIns="46075" anchor="b"/>
          <a:lstStyle/>
          <a:p>
            <a:pPr algn="r" defTabSz="919163"/>
            <a:fld id="{DE04A403-32ED-4B7C-974F-E016BA7A52DA}" type="slidenum">
              <a:rPr lang="pl-PL" sz="1200">
                <a:latin typeface="Arial" charset="0"/>
              </a:rPr>
              <a:pPr algn="r" defTabSz="919163"/>
              <a:t>100</a:t>
            </a:fld>
            <a:endParaRPr lang="pl-P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8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669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2669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E4894-BAD3-4F29-849D-715C9A67D589}" type="slidenum">
              <a:rPr lang="pl-PL" smtClean="0">
                <a:latin typeface="Arial" charset="0"/>
              </a:rPr>
              <a:pPr/>
              <a:t>101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873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2873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F2E14-1B66-4D40-A8C8-F46F5B10C672}" type="slidenum">
              <a:rPr lang="pl-PL" smtClean="0">
                <a:latin typeface="Arial" charset="0"/>
              </a:rPr>
              <a:pPr/>
              <a:t>102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18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charset="0"/>
            </a:endParaRPr>
          </a:p>
        </p:txBody>
      </p:sp>
      <p:sp>
        <p:nvSpPr>
          <p:cNvPr id="6318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F08A2-1086-4EAE-90FF-262C67EB75F9}" type="slidenum">
              <a:rPr lang="pl-PL" smtClean="0">
                <a:latin typeface="Arial" charset="0"/>
              </a:rPr>
              <a:pPr/>
              <a:t>103</a:t>
            </a:fld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0C0F-7B5F-48BD-BB2D-CAD5D69406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D048F-98E2-4CFB-BA4B-95FBBE668B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A247-530D-4D81-BB21-C758D8816C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3FBF-A7BF-4D67-8DCC-DD7304C463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E7FE-C035-4D1A-9991-09612DF026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BCA35-AB25-4316-BCB9-FDF09071FD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4C5C-2DCF-4F41-877D-0EDF85DC4B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A646-B816-4AD5-9D12-9BA759374F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C52C-EF7E-4FC6-8A8B-AA9B20A5B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F723-42E1-4503-BCDC-9B539A4DF4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F204-2258-4CF6-BA7F-47B8B4D232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CD06-8FD4-46E7-A2D7-19CA49D647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7C660-73C8-496D-A93F-802A101BD0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6899F-A269-4583-8FA4-B2B4A44140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92AF-3A53-4259-AF9B-92CC57C02B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2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20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fld id="{0EF099A7-2670-40A2-90C3-0B4E2960B3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51.bin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52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3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4.bin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5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7.bin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8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59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60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61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62.bin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6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64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65.bin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3.v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4.v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68.bin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69.bin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6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8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0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3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3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4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5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7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8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9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40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41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42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5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6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7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8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9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Ministerstwo Sprawiedliwości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Departament Zawodów Prawniczych i Dostępu do Pomocy Prawnej</a:t>
            </a:r>
          </a:p>
        </p:txBody>
      </p:sp>
      <p:sp>
        <p:nvSpPr>
          <p:cNvPr id="4956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pl-PL" sz="3800" smtClean="0">
                <a:effectLst/>
                <a:latin typeface="Arial" charset="0"/>
              </a:rPr>
              <a:t>ANALIZA WYNIKÓW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sz="3800" smtClean="0">
                <a:effectLst/>
                <a:latin typeface="Arial" charset="0"/>
              </a:rPr>
              <a:t>EGZAMINÓW WSTĘPNYCH NA APLIKACJE: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sz="3800" smtClean="0">
                <a:effectLst/>
                <a:latin typeface="Arial" charset="0"/>
              </a:rPr>
              <a:t>ADWOKACKĄ, RADCOWSKĄ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sz="3800" smtClean="0">
                <a:effectLst/>
                <a:latin typeface="Arial" charset="0"/>
              </a:rPr>
              <a:t>I NOTARIALNĄ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sz="3800" smtClean="0">
                <a:effectLst/>
                <a:latin typeface="Arial" charset="0"/>
              </a:rPr>
              <a:t>ORAZ EGZAMINU KONKURSOWEGO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sz="3800" smtClean="0">
                <a:effectLst/>
                <a:latin typeface="Arial" charset="0"/>
              </a:rPr>
              <a:t> NA APLIKACJĘ KOMORNICZĄ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sz="3800" u="sng" smtClean="0">
                <a:effectLst/>
                <a:latin typeface="Arial" charset="0"/>
              </a:rPr>
              <a:t>27 WRZEŚNIA 2014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915400" cy="5894387"/>
          </a:xfrm>
        </p:spPr>
        <p:txBody>
          <a:bodyPr/>
          <a:lstStyle/>
          <a:p>
            <a:r>
              <a:rPr lang="pl-PL" sz="3600" b="1" smtClean="0">
                <a:effectLst/>
              </a:rPr>
              <a:t>ABSOLWENCI </a:t>
            </a:r>
            <a:br>
              <a:rPr lang="pl-PL" sz="3600" b="1" smtClean="0">
                <a:effectLst/>
              </a:rPr>
            </a:br>
            <a:r>
              <a:rPr lang="pl-PL" sz="3600" b="1" smtClean="0">
                <a:effectLst/>
              </a:rPr>
              <a:t>WYDZIAŁÓW PRAWA PRZYSTĘPUJĄCY DO EGZAMINÓW </a:t>
            </a:r>
            <a:br>
              <a:rPr lang="pl-PL" sz="3600" b="1" smtClean="0">
                <a:effectLst/>
              </a:rPr>
            </a:br>
            <a:r>
              <a:rPr lang="pl-PL" sz="3600" b="1" smtClean="0">
                <a:effectLst/>
              </a:rPr>
              <a:t>NA APLIKACJE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KOMORNICZA</a:t>
            </a:r>
            <a:r>
              <a:rPr lang="pl-PL" sz="3200" smtClean="0">
                <a:effectLst/>
              </a:rPr>
              <a:t> </a:t>
            </a:r>
            <a:br>
              <a:rPr lang="pl-PL" sz="3200" smtClean="0">
                <a:effectLst/>
              </a:rPr>
            </a:br>
            <a:r>
              <a:rPr lang="pl-PL" sz="2000" smtClean="0">
                <a:effectLst/>
              </a:rPr>
              <a:t>WYNIK POZYTYWNY – 181 OSÓB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UDZIAŁ PROCENTOWY WG ROKU UKOŃCZENIA STUDIÓW</a:t>
            </a:r>
          </a:p>
        </p:txBody>
      </p:sp>
      <p:graphicFrame>
        <p:nvGraphicFramePr>
          <p:cNvPr id="4915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74625" y="1497013"/>
          <a:ext cx="8794750" cy="5249862"/>
        </p:xfrm>
        <a:graphic>
          <a:graphicData uri="http://schemas.openxmlformats.org/presentationml/2006/ole">
            <p:oleObj spid="_x0000_s49154" name="Wykres" r:id="rId4" imgW="8744102" imgH="52197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/>
          <a:lstStyle/>
          <a:p>
            <a:pPr eaLnBrk="1" hangingPunct="1"/>
            <a:r>
              <a:rPr lang="pl-PL" b="1" smtClean="0">
                <a:effectLst/>
              </a:rPr>
              <a:t>ANALIZA </a:t>
            </a:r>
            <a:br>
              <a:rPr lang="pl-PL" b="1" smtClean="0">
                <a:effectLst/>
              </a:rPr>
            </a:br>
            <a:r>
              <a:rPr lang="pl-PL" b="1" smtClean="0">
                <a:effectLst/>
              </a:rPr>
              <a:t>PROFILU ZDAJĄCYCH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95600"/>
            <a:ext cx="9144000" cy="32353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pl-PL" sz="5400" b="1" smtClean="0">
              <a:latin typeface="Bookman Old Styl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sz="5400" b="1" smtClean="0">
                <a:effectLst/>
                <a:latin typeface="Arial" charset="0"/>
              </a:rPr>
              <a:t>ANALIZA ZBIORCZA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ZBIORCZA ANALIZA 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>PROFILU ZDAJĄCYCH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l-PL" sz="3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pl-PL" sz="3000" smtClean="0">
                <a:effectLst/>
                <a:latin typeface="Arial" charset="0"/>
              </a:rPr>
              <a:t>DO</a:t>
            </a:r>
            <a:r>
              <a:rPr lang="pl-PL" sz="3000" smtClean="0">
                <a:latin typeface="Arial" charset="0"/>
              </a:rPr>
              <a:t> </a:t>
            </a:r>
            <a:r>
              <a:rPr lang="pl-PL" sz="3000" smtClean="0">
                <a:effectLst/>
                <a:latin typeface="Arial" charset="0"/>
              </a:rPr>
              <a:t>EGZAMINÓW PRZYSTĄPIŁY </a:t>
            </a:r>
            <a:r>
              <a:rPr lang="pl-PL" sz="3000" b="1" smtClean="0">
                <a:effectLst/>
                <a:latin typeface="Arial" charset="0"/>
                <a:sym typeface="Wingdings" pitchFamily="2" charset="2"/>
              </a:rPr>
              <a:t>9 773 </a:t>
            </a:r>
            <a:r>
              <a:rPr lang="pl-PL" sz="3000" smtClean="0">
                <a:effectLst/>
                <a:latin typeface="Arial" charset="0"/>
                <a:sym typeface="Wingdings" pitchFamily="2" charset="2"/>
              </a:rPr>
              <a:t>OSOBY</a:t>
            </a:r>
            <a:r>
              <a:rPr lang="pl-PL" sz="3000" b="1" smtClean="0">
                <a:effectLst/>
                <a:latin typeface="Arial" charset="0"/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pl-PL" sz="3000" smtClean="0"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pl-PL" sz="3000" smtClean="0">
                <a:effectLst/>
                <a:latin typeface="Arial" charset="0"/>
              </a:rPr>
              <a:t>WYNIK POZYTYWNY UZYSKAŁO </a:t>
            </a:r>
            <a:r>
              <a:rPr lang="pl-PL" sz="3000" b="1" smtClean="0">
                <a:effectLst/>
                <a:latin typeface="Arial" charset="0"/>
              </a:rPr>
              <a:t>4 818 </a:t>
            </a:r>
            <a:r>
              <a:rPr lang="pl-PL" sz="3000" smtClean="0">
                <a:effectLst/>
                <a:latin typeface="Arial" charset="0"/>
              </a:rPr>
              <a:t>OSÓB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pl-PL" sz="3000" smtClean="0"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pl-PL" sz="3000" smtClean="0">
                <a:effectLst/>
                <a:latin typeface="Arial" charset="0"/>
              </a:rPr>
              <a:t>CO STANOWI </a:t>
            </a:r>
            <a:r>
              <a:rPr lang="pl-PL" sz="3000" b="1" smtClean="0">
                <a:effectLst/>
                <a:latin typeface="Arial" charset="0"/>
              </a:rPr>
              <a:t>49,3%</a:t>
            </a:r>
            <a:r>
              <a:rPr lang="pl-PL" sz="3000" smtClean="0">
                <a:effectLst/>
                <a:latin typeface="Arial" charset="0"/>
              </a:rPr>
              <a:t> KANDYDATÓW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pl-PL" sz="1900" b="1" smtClean="0">
                <a:effectLst/>
              </a:rPr>
              <a:t>ODSETEK OSÓB  Z WYNIKIEM  POZYTYWNYM WG UKOŃCZONEJ UCZELNI</a:t>
            </a:r>
            <a:r>
              <a:rPr lang="pl-PL" sz="2000" b="1" smtClean="0">
                <a:effectLst/>
              </a:rPr>
              <a:t> STRUKTURA APLIKANTÓW Z NABORU 2014  (4 818 OSÓB)</a:t>
            </a: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>
            <p:ph idx="1"/>
          </p:nvPr>
        </p:nvGraphicFramePr>
        <p:xfrm>
          <a:off x="73025" y="841375"/>
          <a:ext cx="9085263" cy="6024563"/>
        </p:xfrm>
        <a:graphic>
          <a:graphicData uri="http://schemas.openxmlformats.org/presentationml/2006/ole">
            <p:oleObj spid="_x0000_s50178" name="Wykres" r:id="rId4" imgW="9029700" imgH="599114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2954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ANALIZA ZBIORCZA</a:t>
            </a:r>
            <a:r>
              <a:rPr lang="pl-PL" sz="4000" smtClean="0">
                <a:effectLst/>
              </a:rPr>
              <a:t> </a:t>
            </a:r>
            <a:br>
              <a:rPr lang="pl-PL" sz="4000" smtClean="0">
                <a:effectLst/>
              </a:rPr>
            </a:br>
            <a:r>
              <a:rPr lang="pl-PL" sz="2000" smtClean="0">
                <a:effectLst/>
              </a:rPr>
              <a:t>ODSETEK OSÓB, KTÓRE UZYSKAŁY POZYTYWNY WYNIK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Z EGZAMINU WG OCENY ZE STUDIÓW</a:t>
            </a:r>
          </a:p>
        </p:txBody>
      </p:sp>
      <p:graphicFrame>
        <p:nvGraphicFramePr>
          <p:cNvPr id="128115" name="Group 115"/>
          <p:cNvGraphicFramePr>
            <a:graphicFrameLocks noGrp="1"/>
          </p:cNvGraphicFramePr>
          <p:nvPr>
            <p:ph sz="half" idx="1"/>
          </p:nvPr>
        </p:nvGraphicFramePr>
        <p:xfrm>
          <a:off x="152400" y="1600200"/>
          <a:ext cx="8839200" cy="5105400"/>
        </p:xfrm>
        <a:graphic>
          <a:graphicData uri="http://schemas.openxmlformats.org/drawingml/2006/table">
            <a:tbl>
              <a:tblPr/>
              <a:tblGrid>
                <a:gridCol w="1447800"/>
                <a:gridCol w="533400"/>
                <a:gridCol w="533400"/>
                <a:gridCol w="609600"/>
                <a:gridCol w="609600"/>
                <a:gridCol w="685800"/>
                <a:gridCol w="533400"/>
                <a:gridCol w="609600"/>
                <a:gridCol w="609600"/>
                <a:gridCol w="533400"/>
                <a:gridCol w="609600"/>
                <a:gridCol w="609600"/>
                <a:gridCol w="533400"/>
                <a:gridCol w="3810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OCENA NA DYPLOMIE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 tym 5,5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4,5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3,5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B. D.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LICZBA ABSOLWENTÓW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3 813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WYNIK POZYTYWNY  /NEGATYWNY 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LICZBA OSÓB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ODSETEK OSÓB, KTÓRE ZDAŁY W STOSUNKU DO OSÓB Z DANĄ OCENĄ 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75,06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63,94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37,50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31,49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22,99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STOSUNEK POZYTYWNYCH OCEN DO WSZYSTKICH POZYTYWNYCH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33,31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7,08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4478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ANALIZA ZBIORCZA</a:t>
            </a:r>
            <a:r>
              <a:rPr lang="pl-PL" sz="4000" b="1" smtClean="0">
                <a:effectLst/>
              </a:rPr>
              <a:t> </a:t>
            </a:r>
            <a:br>
              <a:rPr lang="pl-PL" sz="4000" b="1" smtClean="0">
                <a:effectLst/>
              </a:rPr>
            </a:br>
            <a:r>
              <a:rPr lang="pl-PL" sz="2000" smtClean="0">
                <a:effectLst/>
              </a:rPr>
              <a:t>ODSETEK OSÓB, KTÓRE UZYSKAŁY POZYTYWNY WYNIK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Z EGZAMINU WG OCENY ZE STUDIÓW</a:t>
            </a:r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676400"/>
          <a:ext cx="8966200" cy="5270500"/>
        </p:xfrm>
        <a:graphic>
          <a:graphicData uri="http://schemas.openxmlformats.org/presentationml/2006/ole">
            <p:oleObj spid="_x0000_s51202" name="Wykres" r:id="rId4" imgW="8620049" imgH="50673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ANALIZA ZBIORCZA</a:t>
            </a:r>
            <a:r>
              <a:rPr lang="pl-PL" sz="4000" smtClean="0">
                <a:effectLst/>
              </a:rPr>
              <a:t/>
            </a:r>
            <a:br>
              <a:rPr lang="pl-PL" sz="4000" smtClean="0">
                <a:effectLst/>
              </a:rPr>
            </a:br>
            <a:r>
              <a:rPr lang="pl-PL" sz="2000" smtClean="0">
                <a:effectLst/>
              </a:rPr>
              <a:t>WYNIK POZYTYWNY  4 818 OSÓB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UDZIAŁ PROCENTOWY WG OCENY ZE STUDIÓW</a:t>
            </a:r>
          </a:p>
        </p:txBody>
      </p:sp>
      <p:graphicFrame>
        <p:nvGraphicFramePr>
          <p:cNvPr id="52226" name="Object 3"/>
          <p:cNvGraphicFramePr>
            <a:graphicFrameLocks noChangeAspect="1"/>
          </p:cNvGraphicFramePr>
          <p:nvPr>
            <p:ph idx="1"/>
          </p:nvPr>
        </p:nvGraphicFramePr>
        <p:xfrm>
          <a:off x="153988" y="1371600"/>
          <a:ext cx="8924925" cy="5537200"/>
        </p:xfrm>
        <a:graphic>
          <a:graphicData uri="http://schemas.openxmlformats.org/presentationml/2006/ole">
            <p:oleObj spid="_x0000_s52226" name="Wykres" r:id="rId4" imgW="8581949" imgH="53245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5" name="Rectangle 1639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008062"/>
          </a:xfrm>
          <a:noFill/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ANALIZA ZBIORCZA</a:t>
            </a:r>
            <a:br>
              <a:rPr lang="pl-PL" sz="3200" b="1" smtClean="0">
                <a:effectLst/>
              </a:rPr>
            </a:br>
            <a:r>
              <a:rPr lang="pl-PL" sz="2000" smtClean="0">
                <a:effectLst/>
              </a:rPr>
              <a:t>ODSETEK POZYTYWNYCH WYNIKÓW EGZAMINU 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WG ROKU UKOŃCZENIA STUDIÓW</a:t>
            </a:r>
          </a:p>
        </p:txBody>
      </p:sp>
      <p:graphicFrame>
        <p:nvGraphicFramePr>
          <p:cNvPr id="221506" name="Group 322"/>
          <p:cNvGraphicFramePr>
            <a:graphicFrameLocks noGrp="1"/>
          </p:cNvGraphicFramePr>
          <p:nvPr/>
        </p:nvGraphicFramePr>
        <p:xfrm>
          <a:off x="179388" y="1628775"/>
          <a:ext cx="8888412" cy="4895850"/>
        </p:xfrm>
        <a:graphic>
          <a:graphicData uri="http://schemas.openxmlformats.org/drawingml/2006/table">
            <a:tbl>
              <a:tblPr/>
              <a:tblGrid>
                <a:gridCol w="2563812"/>
                <a:gridCol w="609600"/>
                <a:gridCol w="533400"/>
                <a:gridCol w="609600"/>
                <a:gridCol w="533400"/>
                <a:gridCol w="533400"/>
                <a:gridCol w="457200"/>
                <a:gridCol w="533400"/>
                <a:gridCol w="457200"/>
                <a:gridCol w="609600"/>
                <a:gridCol w="457200"/>
                <a:gridCol w="533400"/>
                <a:gridCol w="4572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ROK UKOŃCZENIA STUDIÓW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 WCZEŚNIEJ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LICZBA ABSOLWENTÓW            Z DANEGO ROKU PRZYSTĘPUJĄCYCH DO EGZAMINU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4 225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2 160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1 122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1 203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WYNIK POZYTYWNY  /NEGATYWNY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LICZBA OSÓB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2 666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1 559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1 003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1 157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ODSETEK OSÓB, KTÓRE ZDAŁY W ODNIESIENIU DO WSZYSTKICH ZDAJĄCYCH Z DANEGO ROKU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63,10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46,43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38,15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31,53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32,01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31,92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STOSUNEK POZYTYWNYCH WYNIKÓW DO WSZYSTKICH POZYTYWNYCH WYNIKÓW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55,33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20,82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8,88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7,97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88913"/>
            <a:ext cx="8915400" cy="8636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ClrTx/>
              <a:buFont typeface="Arial" charset="0"/>
              <a:buNone/>
            </a:pPr>
            <a:r>
              <a:rPr lang="pl-PL" sz="2400" b="1" smtClean="0">
                <a:solidFill>
                  <a:schemeClr val="tx2"/>
                </a:solidFill>
                <a:effectLst/>
                <a:latin typeface="Arial" charset="0"/>
              </a:rPr>
              <a:t>ANALIZA ZBIORCZA</a:t>
            </a:r>
          </a:p>
          <a:p>
            <a:pPr algn="ctr" eaLnBrk="1" hangingPunct="1">
              <a:lnSpc>
                <a:spcPct val="80000"/>
              </a:lnSpc>
              <a:buClrTx/>
              <a:buFont typeface="Arial" charset="0"/>
              <a:buNone/>
            </a:pPr>
            <a:r>
              <a:rPr lang="pl-PL" sz="2400" smtClean="0">
                <a:solidFill>
                  <a:schemeClr val="tx2"/>
                </a:solidFill>
                <a:effectLst/>
                <a:latin typeface="Arial" charset="0"/>
              </a:rPr>
              <a:t>ODSETEK POZYTYWNYCH WYNIKÓW EGZAMINU  </a:t>
            </a:r>
            <a:br>
              <a:rPr lang="pl-PL" sz="2400" smtClean="0"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pl-PL" sz="2400" smtClean="0">
                <a:solidFill>
                  <a:schemeClr val="tx2"/>
                </a:solidFill>
                <a:effectLst/>
                <a:latin typeface="Arial" charset="0"/>
              </a:rPr>
              <a:t>WG ROKU UKOŃCZENIA STUDIÓW</a:t>
            </a:r>
          </a:p>
        </p:txBody>
      </p:sp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182563" y="1196975"/>
          <a:ext cx="8763000" cy="5481638"/>
        </p:xfrm>
        <a:graphic>
          <a:graphicData uri="http://schemas.openxmlformats.org/presentationml/2006/ole">
            <p:oleObj spid="_x0000_s53250" name="Wykres" r:id="rId4" imgW="8763000" imgH="52864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914400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ANALIZA ZBIORCZA</a:t>
            </a:r>
            <a:r>
              <a:rPr lang="pl-PL" sz="3200" b="1" smtClean="0">
                <a:effectLst/>
              </a:rPr>
              <a:t> </a:t>
            </a:r>
            <a:br>
              <a:rPr lang="pl-PL" sz="3200" b="1" smtClean="0">
                <a:effectLst/>
              </a:rPr>
            </a:br>
            <a:r>
              <a:rPr lang="pl-PL" sz="2000" smtClean="0">
                <a:effectLst/>
              </a:rPr>
              <a:t>WYNIK POZYTYWNY</a:t>
            </a:r>
            <a:r>
              <a:rPr lang="pl-PL" sz="2400" smtClean="0">
                <a:effectLst/>
              </a:rPr>
              <a:t> </a:t>
            </a:r>
            <a:r>
              <a:rPr lang="pl-PL" sz="2000" smtClean="0">
                <a:effectLst/>
              </a:rPr>
              <a:t>4 818 OSÓB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UDZIAŁ PROCENTOWY WG ROKU UKOŃCZENIA STUDIÓW</a:t>
            </a:r>
          </a:p>
        </p:txBody>
      </p:sp>
      <p:graphicFrame>
        <p:nvGraphicFramePr>
          <p:cNvPr id="5427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92088" y="885825"/>
          <a:ext cx="8759825" cy="5761038"/>
        </p:xfrm>
        <a:graphic>
          <a:graphicData uri="http://schemas.openxmlformats.org/presentationml/2006/ole">
            <p:oleObj spid="_x0000_s54274" name="Wykres" r:id="rId4" imgW="8458200" imgH="55626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85800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WYDZIAŁÓW PRAWA                                  A PRZYSTĘPUJĄCY DO EGZAMINÓW NA APLIKACJE</a:t>
            </a:r>
          </a:p>
        </p:txBody>
      </p:sp>
      <p:sp>
        <p:nvSpPr>
          <p:cNvPr id="5949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229600" cy="5334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r>
              <a:rPr lang="pl-PL" sz="1400" smtClean="0">
                <a:effectLst/>
                <a:latin typeface="Arial" charset="0"/>
              </a:rPr>
              <a:t>ABSOLWENCI 2008 </a:t>
            </a: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 6 133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PRZYSTĘPUJĄCY DO EGZAMINÓW (OGÓŁEM)  12 634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W TYM ABSOLWENCI Z 2008 R.  3  816  30,20 %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endParaRPr lang="pl-PL" sz="1400" smtClean="0">
              <a:effectLst/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r>
              <a:rPr lang="pl-PL" sz="1400" smtClean="0">
                <a:effectLst/>
                <a:latin typeface="Arial" charset="0"/>
              </a:rPr>
              <a:t>ABSOLWENCI 2009 </a:t>
            </a: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 </a:t>
            </a:r>
            <a:r>
              <a:rPr lang="pl-PL" sz="1400" smtClean="0">
                <a:effectLst/>
                <a:latin typeface="Arial" charset="0"/>
              </a:rPr>
              <a:t>6 866</a:t>
            </a:r>
            <a:endParaRPr lang="pl-PL" sz="1400" smtClean="0">
              <a:effectLst/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PRZYSTĘPUJĄCY DO EGZAMINÓW (OGÓŁEM)  13 949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W TYM ABSOLWENCI Z 2009 R. 3 876  27,78 %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endParaRPr lang="pl-PL" sz="1400" smtClean="0">
              <a:effectLst/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r>
              <a:rPr lang="pl-PL" sz="1400" smtClean="0">
                <a:effectLst/>
                <a:latin typeface="Arial" charset="0"/>
              </a:rPr>
              <a:t>ABSOLWENCI 2010 </a:t>
            </a: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 </a:t>
            </a:r>
            <a:r>
              <a:rPr lang="pl-PL" sz="1400" smtClean="0">
                <a:effectLst/>
                <a:latin typeface="Arial" charset="0"/>
              </a:rPr>
              <a:t>7 465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PRZYSTĘPUJĄCY DO EGZAMINÓW (OGÓŁEM)  9 423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W TYM ABSOLWENCI Z 2010 R.  4 368  46,35 %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endParaRPr lang="pl-PL" sz="1400" smtClean="0">
              <a:effectLst/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r>
              <a:rPr lang="pl-PL" sz="1400" smtClean="0">
                <a:effectLst/>
                <a:latin typeface="Arial" charset="0"/>
              </a:rPr>
              <a:t>ABSOLWENCI 2011 </a:t>
            </a: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 </a:t>
            </a:r>
            <a:r>
              <a:rPr lang="pl-PL" sz="1400" smtClean="0">
                <a:effectLst/>
                <a:latin typeface="Arial" charset="0"/>
              </a:rPr>
              <a:t>9 736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PRZYSTĘPUJĄCY DO EGZAMINÓW (OGÓŁEM)  10 918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W TYM ABSOLWENCI Z 2011 R.  4 310  39,47 %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endParaRPr lang="pl-PL" sz="14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r>
              <a:rPr lang="pl-PL" sz="1400" smtClean="0">
                <a:effectLst/>
                <a:latin typeface="Arial" charset="0"/>
              </a:rPr>
              <a:t>ABSOLWENCI 2012 </a:t>
            </a: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 8 052</a:t>
            </a:r>
            <a:endParaRPr lang="pl-PL" sz="14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PRZYSTĘPUJĄCY DO EGZAMINÓW (OGÓŁEM)  11 020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W TYM ABSOLWENCI Z 2012 R.  4 643   42,13 % WSZYSTKICH PRZYSTĘPUJĄCYCH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endParaRPr lang="pl-PL" sz="14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r>
              <a:rPr lang="pl-PL" sz="1400" smtClean="0">
                <a:effectLst/>
                <a:latin typeface="Arial" charset="0"/>
              </a:rPr>
              <a:t>ABSOLWENCI 2013 </a:t>
            </a: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 7 235</a:t>
            </a:r>
            <a:endParaRPr lang="pl-PL" sz="14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PRZYSTĘPUJĄCY DO EGZAMINÓW (OGÓŁEM)  10 078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	W TYM ABSOLWENCI Z 2013 R.  4 402  43,67% WSZYSTKICH PRZYSTĘPUJĄCYCH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None/>
            </a:pPr>
            <a:endParaRPr lang="pl-PL" sz="1400" smtClean="0">
              <a:effectLst/>
              <a:latin typeface="Arial" charset="0"/>
              <a:sym typeface="Wingdings" pitchFamily="2" charset="2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20000"/>
              <a:buFont typeface="Wingdings" pitchFamily="2" charset="2"/>
              <a:buChar char="q"/>
            </a:pPr>
            <a:r>
              <a:rPr lang="pl-PL" sz="1400" b="1" smtClean="0">
                <a:effectLst/>
                <a:sym typeface="Wingdings" pitchFamily="2" charset="2"/>
              </a:rPr>
              <a:t>ABSOLWENCI 2014 </a:t>
            </a: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</a:t>
            </a:r>
            <a:r>
              <a:rPr lang="pl-PL" sz="1400" b="1" smtClean="0">
                <a:effectLst/>
                <a:sym typeface="Wingdings" pitchFamily="2" charset="2"/>
              </a:rPr>
              <a:t> 7 397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400" b="1" smtClean="0">
                <a:effectLst/>
                <a:sym typeface="Wingdings" pitchFamily="2" charset="2"/>
              </a:rPr>
              <a:t>	PRZYSTĘPUJĄCY DO EGZAMINÓW (OGÓŁEM) </a:t>
            </a:r>
            <a:r>
              <a:rPr lang="pl-PL" sz="1400" smtClean="0">
                <a:effectLst/>
                <a:latin typeface="Arial" charset="0"/>
                <a:sym typeface="Wingdings" pitchFamily="2" charset="2"/>
              </a:rPr>
              <a:t></a:t>
            </a:r>
            <a:r>
              <a:rPr lang="pl-PL" sz="1400" b="1" smtClean="0">
                <a:effectLst/>
                <a:sym typeface="Wingdings" pitchFamily="2" charset="2"/>
              </a:rPr>
              <a:t> 9 773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400" b="1" smtClean="0">
                <a:effectLst/>
                <a:sym typeface="Wingdings" pitchFamily="2" charset="2"/>
              </a:rPr>
              <a:t>	 W TYM ABSOLWENCI Z 2014 R. </a:t>
            </a:r>
            <a:r>
              <a:rPr lang="pl-PL" sz="1400" b="1" smtClean="0">
                <a:effectLst/>
                <a:latin typeface="Arial" charset="0"/>
                <a:sym typeface="Wingdings" pitchFamily="2" charset="2"/>
              </a:rPr>
              <a:t> 4 225  43,23 % WSZYSTKICH PRZYSTĘPUJĄCYCH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smtClean="0">
                <a:effectLst/>
              </a:rPr>
              <a:t>ANALIZA ZBIORCZA</a:t>
            </a:r>
            <a:r>
              <a:rPr lang="pl-PL" sz="2400" smtClean="0"/>
              <a:t> </a:t>
            </a:r>
            <a:br>
              <a:rPr lang="pl-PL" sz="2400" smtClean="0"/>
            </a:br>
            <a:r>
              <a:rPr lang="pl-PL" sz="1400" smtClean="0">
                <a:effectLst/>
              </a:rPr>
              <a:t>OBEJMUJE UCZELNIE, Z KTÓRYCH PRZYSTĄPIŁO </a:t>
            </a:r>
            <a:br>
              <a:rPr lang="pl-PL" sz="1400" smtClean="0">
                <a:effectLst/>
              </a:rPr>
            </a:br>
            <a:r>
              <a:rPr lang="pl-PL" sz="1400" b="1" smtClean="0">
                <a:effectLst/>
              </a:rPr>
              <a:t>WIĘCEJ NIŻ OK. 3% WSZYSTKICH ZDAJĄCYCH (POWYŻEJ 300 OSÓB)</a:t>
            </a:r>
          </a:p>
        </p:txBody>
      </p:sp>
      <p:graphicFrame>
        <p:nvGraphicFramePr>
          <p:cNvPr id="132235" name="Group 139"/>
          <p:cNvGraphicFramePr>
            <a:graphicFrameLocks noGrp="1"/>
          </p:cNvGraphicFramePr>
          <p:nvPr>
            <p:ph idx="1"/>
          </p:nvPr>
        </p:nvGraphicFramePr>
        <p:xfrm>
          <a:off x="304800" y="952500"/>
          <a:ext cx="8610600" cy="5772150"/>
        </p:xfrm>
        <a:graphic>
          <a:graphicData uri="http://schemas.openxmlformats.org/drawingml/2006/table">
            <a:tbl>
              <a:tblPr/>
              <a:tblGrid>
                <a:gridCol w="457200"/>
                <a:gridCol w="2438400"/>
                <a:gridCol w="1143000"/>
                <a:gridCol w="1752600"/>
                <a:gridCol w="28194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PRZYSTĄPILI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UZYSKALI WYNIK POZYTYWNY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L.P.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UCZELNIA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LICZBA OSÓB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LICZBA OSÓB Z WYNIKIEM POZYTYWNYM Z DANEJ UCZELNI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ODSETEK OSÓB Z WYNIKIEM POZYTYWNYM Z DANEJ UCZELNI DO LICZBY OSÓB, KTÓRE PRZYSTĄPIŁY Z DANEJ UCZELNI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l-P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U. JAGIELLOŃSKI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72,82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U. ŁÓDZKI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63,08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U.  WARSZAWSKI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U. SZCZECIŃSKI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UAM 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U. RZESZOWSKI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UMCS W LUBLINIE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U. GDAŃSKI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51,55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ŚLĄSKI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KATOLICKI UNIWERSYTET LUB.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U.  W BIAŁYMSTOKU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U. WROCŁAWSKI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47,01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UKSW 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46,92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UMK  W TORUNIU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45,33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KRAKOWSKA AKADEMIA 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UCZELNIA ŁAZARSKIEGO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POZOSTAŁE, Z ODSETKIEM Z OGÓŁU PRZYSTĘPUJĄCYCH MNIEJSZYM NIŻ 3%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32,20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RAZEM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9 773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4 818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ŚREDNIA ZDAWALNOŚĆ</a:t>
                      </a: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49,30 %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/>
          <a:lstStyle/>
          <a:p>
            <a:pPr eaLnBrk="1" hangingPunct="1"/>
            <a:r>
              <a:rPr lang="pl-PL" sz="1800" b="1" smtClean="0">
                <a:effectLst/>
              </a:rPr>
              <a:t>ODSETEK OSÓB Z WYNIKIEM POZYTYWNYM Z DANEJ UCZELNI DO LICZBY OSÓB, KTÓRE PRZYSTĄPIŁY Z DANEJ UCZELNI – PORÓWNANIE DO ŚREDNIEGO WYNIKU W KRAJU </a:t>
            </a:r>
            <a:r>
              <a:rPr lang="pl-PL" sz="1600" smtClean="0">
                <a:effectLst/>
              </a:rPr>
              <a:t>(OBEJMUJE UCZELNIE, Z KTÓRYCH PRZYSTĄPIŁO </a:t>
            </a:r>
            <a:br>
              <a:rPr lang="pl-PL" sz="1600" smtClean="0">
                <a:effectLst/>
              </a:rPr>
            </a:br>
            <a:r>
              <a:rPr lang="pl-PL" sz="1600" b="1" smtClean="0">
                <a:effectLst/>
              </a:rPr>
              <a:t>WIĘCEJ NIŻ OK. 3% WSZYSTKICH ZDAJĄCYCH NA APLIKACJĘ</a:t>
            </a:r>
            <a:r>
              <a:rPr lang="pl-PL" sz="1600" smtClean="0">
                <a:effectLst/>
              </a:rPr>
              <a:t>)</a:t>
            </a:r>
            <a:br>
              <a:rPr lang="pl-PL" sz="1600" smtClean="0">
                <a:effectLst/>
              </a:rPr>
            </a:br>
            <a:endParaRPr lang="pl-PL" sz="1600" smtClean="0">
              <a:effectLst/>
            </a:endParaRPr>
          </a:p>
        </p:txBody>
      </p:sp>
      <p:graphicFrame>
        <p:nvGraphicFramePr>
          <p:cNvPr id="55298" name="Object 4"/>
          <p:cNvGraphicFramePr>
            <a:graphicFrameLocks noChangeAspect="1"/>
          </p:cNvGraphicFramePr>
          <p:nvPr>
            <p:ph idx="1"/>
          </p:nvPr>
        </p:nvGraphicFramePr>
        <p:xfrm>
          <a:off x="174625" y="1379538"/>
          <a:ext cx="8824913" cy="5441950"/>
        </p:xfrm>
        <a:graphic>
          <a:graphicData uri="http://schemas.openxmlformats.org/presentationml/2006/ole">
            <p:oleObj spid="_x0000_s55298" name="Wykres" r:id="rId4" imgW="8772449" imgH="54102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5" name="Rectangle 113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ANALIZA ZBIORCZA</a:t>
            </a:r>
            <a:r>
              <a:rPr lang="pl-PL" sz="2400" smtClean="0">
                <a:effectLst/>
              </a:rPr>
              <a:t> </a:t>
            </a:r>
            <a:br>
              <a:rPr lang="pl-PL" sz="2400" smtClean="0">
                <a:effectLst/>
              </a:rPr>
            </a:br>
            <a:r>
              <a:rPr lang="pl-PL" sz="1400" smtClean="0">
                <a:effectLst/>
              </a:rPr>
              <a:t>OBEJMUJE UCZELNIE, Z KTÓRYCH PRZYSTĄPIŁO </a:t>
            </a:r>
            <a:br>
              <a:rPr lang="pl-PL" sz="1400" smtClean="0">
                <a:effectLst/>
              </a:rPr>
            </a:br>
            <a:r>
              <a:rPr lang="pl-PL" sz="1400" b="1" smtClean="0">
                <a:effectLst/>
              </a:rPr>
              <a:t>MNIEJ NIŻ OK. 3% WSZYSTKICH ZDAJĄCYCH (PONIŻEJ 300 OSÓB)</a:t>
            </a:r>
          </a:p>
        </p:txBody>
      </p:sp>
      <p:graphicFrame>
        <p:nvGraphicFramePr>
          <p:cNvPr id="133274" name="Group 154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686800" cy="6051550"/>
        </p:xfrm>
        <a:graphic>
          <a:graphicData uri="http://schemas.openxmlformats.org/drawingml/2006/table">
            <a:tbl>
              <a:tblPr/>
              <a:tblGrid>
                <a:gridCol w="387350"/>
                <a:gridCol w="3413125"/>
                <a:gridCol w="1085850"/>
                <a:gridCol w="1163638"/>
                <a:gridCol w="2636837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PRZYSTĄPILI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UZYSKALI WYNIK POZYTYWNY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L.P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UCZELNIA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LICZBA OSÓB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LICZBA OSÓB Z WYNIKIEM POZYTYWNYM Z DANEJ UCZELNI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ODSETEK OSÓB Z WYNIKIEM POZYTYWNYM Z DANEJ UCZELNI DO LICZBY OSÓB, KTÓRE PRZYSTĄPIŁY Z DANEJ UCZELNI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l-PL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PRAWA  I ADMINISTRACJI W PRZEMYŚLU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 WARMIŃSKO – MAZURSKI W OLSZTYNIE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OPOLSKI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39,20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KUL  W.Z. W TOMASZOWIE LUB.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EKONOMII, PRAWA  I NAUK MED.  W KIELCACH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 PSYCHOLOGII SPOŁECZNEJ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KUL W.Z. W STALOWEJ WOLI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UMIEJĘTNOŚCI SPOŁECZNYCH W POZNANIU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AKADEMIA KOŹMIŃSKIEGO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PEDAGOGIKI I ADMINISTRACJI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ADMINISTRACJI I BIZNESU W GDYNI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EWS PRAWA  I ADMINISTRACJI  W WA-WIE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 TECHNICZNO – HANDLOWA W WARSZAWIE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ZARZĄDZANIA  W WA-WIE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PWSNSKiM W WARSZAWIE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WS MENEDŻERSKA  W WARSZAWIE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WS BANKOWA W GDYNI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WS MENEDŻERSKA W LEGNICY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PRAWA W BIELSKU - BIAŁEJ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4"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ŚREDNIA ZDAWALNOŚĆ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49,37%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eaLnBrk="1" hangingPunct="1"/>
            <a:r>
              <a:rPr lang="pl-PL" sz="1800" b="1" smtClean="0">
                <a:effectLst/>
              </a:rPr>
              <a:t>ODSETEK OSÓB Z WYNIKIEM POZYTYWNYM Z DANEJ UCZELNI DO LICZBY OSÓB, KTÓRE PRZYSTĄPIŁY Z DANEJ UCZELNI – PORÓWNANIE DO ŚREDNIEGO WYNIKU W KRAJU </a:t>
            </a:r>
            <a:r>
              <a:rPr lang="pl-PL" sz="1600" smtClean="0">
                <a:effectLst/>
              </a:rPr>
              <a:t>(OBEJMUJE UCZELNIE, Z KTÓRYCH PRZYSTĄPIŁO </a:t>
            </a:r>
            <a:br>
              <a:rPr lang="pl-PL" sz="1600" smtClean="0">
                <a:effectLst/>
              </a:rPr>
            </a:br>
            <a:r>
              <a:rPr lang="pl-PL" sz="1600" b="1" smtClean="0">
                <a:effectLst/>
              </a:rPr>
              <a:t>MNIEJ NIŻ OK. 3% WSZYSTKICH ZDAJĄCYCH NA APLIKACJĘ</a:t>
            </a:r>
            <a:r>
              <a:rPr lang="pl-PL" sz="1600" smtClean="0">
                <a:effectLst/>
              </a:rPr>
              <a:t>)</a:t>
            </a:r>
          </a:p>
        </p:txBody>
      </p:sp>
      <p:graphicFrame>
        <p:nvGraphicFramePr>
          <p:cNvPr id="56322" name="Object 5"/>
          <p:cNvGraphicFramePr>
            <a:graphicFrameLocks noChangeAspect="1"/>
          </p:cNvGraphicFramePr>
          <p:nvPr>
            <p:ph idx="1"/>
          </p:nvPr>
        </p:nvGraphicFramePr>
        <p:xfrm>
          <a:off x="0" y="1406525"/>
          <a:ext cx="8915400" cy="5233988"/>
        </p:xfrm>
        <a:graphic>
          <a:graphicData uri="http://schemas.openxmlformats.org/presentationml/2006/ole">
            <p:oleObj spid="_x0000_s56322" name="Wykres" r:id="rId4" imgW="8744102" imgH="51340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b="1" smtClean="0">
                <a:effectLst/>
              </a:rPr>
              <a:t>ANALIZA ZBIORCZA</a:t>
            </a:r>
            <a:r>
              <a:rPr lang="pl-PL" sz="2800" b="1" smtClean="0"/>
              <a:t/>
            </a:r>
            <a:br>
              <a:rPr lang="pl-PL" sz="2800" b="1" smtClean="0"/>
            </a:br>
            <a:r>
              <a:rPr lang="pl-PL" sz="1600" b="1" smtClean="0">
                <a:effectLst/>
              </a:rPr>
              <a:t>WIELOKROTNOŚĆ PRZYSTĘPOWANIA DO EGZAMINU W 2014 R.</a:t>
            </a:r>
            <a:br>
              <a:rPr lang="pl-PL" sz="1600" b="1" smtClean="0">
                <a:effectLst/>
              </a:rPr>
            </a:br>
            <a:r>
              <a:rPr lang="pl-PL" sz="1600" b="1" smtClean="0">
                <a:effectLst/>
              </a:rPr>
              <a:t> KANDYDACI NA APLIKANTÓW ADWOKACKICH, RADCOWSKICH I NOTARIALNYCH 9 235</a:t>
            </a:r>
          </a:p>
        </p:txBody>
      </p:sp>
      <p:graphicFrame>
        <p:nvGraphicFramePr>
          <p:cNvPr id="5734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41300" y="1458913"/>
          <a:ext cx="8902700" cy="5399087"/>
        </p:xfrm>
        <a:graphic>
          <a:graphicData uri="http://schemas.openxmlformats.org/presentationml/2006/ole">
            <p:oleObj spid="_x0000_s57346" name="Wykres" r:id="rId4" imgW="8858402" imgH="537210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457200" y="990600"/>
          <a:ext cx="8153400" cy="4419600"/>
        </p:xfrm>
        <a:graphic>
          <a:graphicData uri="http://schemas.openxmlformats.org/presentationml/2006/ole">
            <p:oleObj spid="_x0000_s58370" name="Wykres" r:id="rId4" imgW="8153400" imgH="3429000" progId="MSGraph.Chart.8">
              <p:embed followColorScheme="full"/>
            </p:oleObj>
          </a:graphicData>
        </a:graphic>
      </p:graphicFrame>
      <p:sp>
        <p:nvSpPr>
          <p:cNvPr id="559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smtClean="0">
                <a:effectLst/>
              </a:rPr>
              <a:t>ANALIZA  ZBIORCZA</a:t>
            </a:r>
            <a:br>
              <a:rPr lang="pl-PL" sz="2800" b="1" smtClean="0">
                <a:effectLst/>
              </a:rPr>
            </a:br>
            <a:r>
              <a:rPr lang="pl-PL" sz="2800" b="1" smtClean="0"/>
              <a:t> </a:t>
            </a:r>
            <a:r>
              <a:rPr lang="pl-PL" sz="1600" b="1" smtClean="0">
                <a:effectLst/>
              </a:rPr>
              <a:t>WIELOKROTNOŚĆ PRZYSTĘPOWANIA DO EGZAMINU A ZDAWALNOŚĆ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600">
                <a:latin typeface="Arial" charset="0"/>
              </a:rPr>
              <a:t>ZDAWALNOŚĆ OSÓB PRZYSTĘPUJĄCYCH DO EGZAMINU PO RAZ PIERWSZY </a:t>
            </a:r>
            <a:r>
              <a:rPr lang="pl-PL" sz="1600">
                <a:latin typeface="Arial" charset="0"/>
                <a:sym typeface="Wingdings" pitchFamily="2" charset="2"/>
              </a:rPr>
              <a:t> </a:t>
            </a:r>
            <a:r>
              <a:rPr lang="pl-PL" sz="1600" b="1">
                <a:latin typeface="Arial" charset="0"/>
                <a:sym typeface="Wingdings" pitchFamily="2" charset="2"/>
              </a:rPr>
              <a:t>56,76</a:t>
            </a:r>
            <a:r>
              <a:rPr lang="pl-PL" sz="1600" b="1">
                <a:latin typeface="Arial" charset="0"/>
              </a:rPr>
              <a:t>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pl-PL" sz="1600" b="1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600">
                <a:latin typeface="Arial" charset="0"/>
              </a:rPr>
              <a:t>ZDAWALNOŚĆ OSÓB PRZYSTĘPUJĄCYCH DO EGZAMINU PO RAZ KOLEJNY    </a:t>
            </a:r>
            <a:r>
              <a:rPr lang="pl-PL" sz="1600">
                <a:latin typeface="Arial" charset="0"/>
                <a:sym typeface="Wingdings" pitchFamily="2" charset="2"/>
              </a:rPr>
              <a:t> </a:t>
            </a:r>
            <a:r>
              <a:rPr lang="pl-PL" sz="1600" b="1">
                <a:latin typeface="Arial" charset="0"/>
              </a:rPr>
              <a:t>38,05%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pl-PL" sz="1600" b="1">
              <a:latin typeface="Arial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400">
                <a:latin typeface="Arial" charset="0"/>
              </a:rPr>
              <a:t>BRAK DANYCH – 33 OSOBY</a:t>
            </a:r>
            <a:endParaRPr lang="pl-PL" sz="16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2800" b="1" smtClean="0">
                <a:effectLst/>
              </a:rPr>
              <a:t>ANALIZA ZBIORCZA</a:t>
            </a:r>
            <a:br>
              <a:rPr lang="pl-PL" sz="2800" b="1" smtClean="0">
                <a:effectLst/>
              </a:rPr>
            </a:br>
            <a:r>
              <a:rPr lang="pl-PL" sz="2000" smtClean="0">
                <a:effectLst/>
              </a:rPr>
              <a:t>WIELOKROTNOŚĆ PRZYSTĘPOWANIA DO EGZAMINU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65100" y="1905000"/>
          <a:ext cx="8912225" cy="4889500"/>
        </p:xfrm>
        <a:graphic>
          <a:graphicData uri="http://schemas.openxmlformats.org/presentationml/2006/ole">
            <p:oleObj spid="_x0000_s59394" name="Wykres" r:id="rId4" imgW="8820302" imgH="4838700" progId="MSGraph.Chart.8">
              <p:embed followColorScheme="full"/>
            </p:oleObj>
          </a:graphicData>
        </a:graphic>
      </p:graphicFrame>
      <p:sp>
        <p:nvSpPr>
          <p:cNvPr id="562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43000"/>
            <a:ext cx="91440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1800" smtClean="0">
                <a:latin typeface="Arial" pitchFamily="34" charset="0"/>
              </a:rPr>
              <a:t>			</a:t>
            </a:r>
            <a:r>
              <a:rPr lang="pl-PL" sz="1800" smtClean="0">
                <a:effectLst/>
                <a:latin typeface="Arial" pitchFamily="34" charset="0"/>
              </a:rPr>
              <a:t>LICZBA OSÓB, KTÓRE PRZYSTĄPIŁY DO EGZAMINU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1800" smtClean="0">
                <a:effectLst/>
                <a:latin typeface="Arial" pitchFamily="34" charset="0"/>
              </a:rPr>
              <a:t>			LICZBA OSÓB, KTÓRE ZDAŁY EGZAMIN</a:t>
            </a:r>
          </a:p>
        </p:txBody>
      </p:sp>
      <p:sp>
        <p:nvSpPr>
          <p:cNvPr id="562181" name="Rectangle 5"/>
          <p:cNvSpPr>
            <a:spLocks noChangeArrowheads="1"/>
          </p:cNvSpPr>
          <p:nvPr/>
        </p:nvSpPr>
        <p:spPr bwMode="auto">
          <a:xfrm>
            <a:off x="990600" y="1219200"/>
            <a:ext cx="6858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990600" y="1447800"/>
            <a:ext cx="6858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9" name="Rectangle 4"/>
          <p:cNvSpPr>
            <a:spLocks noChangeArrowheads="1"/>
          </p:cNvSpPr>
          <p:nvPr/>
        </p:nvSpPr>
        <p:spPr bwMode="auto">
          <a:xfrm>
            <a:off x="6172200" y="6553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400">
                <a:latin typeface="Arial" charset="0"/>
              </a:rPr>
              <a:t>BRAK DANYCH – 33 OSOBY</a:t>
            </a:r>
            <a:endParaRPr lang="pl-PL" sz="160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/>
            <a:r>
              <a:rPr lang="pl-PL" sz="2800" b="1" smtClean="0">
                <a:effectLst/>
              </a:rPr>
              <a:t>ANALIZA ZBIORCZA</a:t>
            </a:r>
            <a:r>
              <a:rPr lang="pl-PL" sz="2000" b="1" smtClean="0">
                <a:effectLst/>
              </a:rPr>
              <a:t/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 </a:t>
            </a:r>
            <a:r>
              <a:rPr lang="pl-PL" sz="2000" smtClean="0">
                <a:effectLst/>
              </a:rPr>
              <a:t>WYNIK POZYTYWNY  4 637 OSÓB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UDZIAŁ PROCENTOWY WG WIELOKROTNOŚCI PRZYSTĘPOWANIA</a:t>
            </a:r>
          </a:p>
        </p:txBody>
      </p:sp>
      <p:graphicFrame>
        <p:nvGraphicFramePr>
          <p:cNvPr id="433160" name="Object 8"/>
          <p:cNvGraphicFramePr>
            <a:graphicFrameLocks noChangeAspect="1"/>
          </p:cNvGraphicFramePr>
          <p:nvPr>
            <p:ph idx="1"/>
          </p:nvPr>
        </p:nvGraphicFramePr>
        <p:xfrm>
          <a:off x="73025" y="1597025"/>
          <a:ext cx="8664575" cy="5064125"/>
        </p:xfrm>
        <a:graphic>
          <a:graphicData uri="http://schemas.openxmlformats.org/presentationml/2006/ole">
            <p:oleObj spid="_x0000_s433160" name="Wykres" r:id="rId4" imgW="8620049" imgH="503864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ANALIZA ZBIORCZA</a:t>
            </a:r>
            <a:br>
              <a:rPr lang="pl-PL" sz="2000" b="1" smtClean="0">
                <a:effectLst/>
              </a:rPr>
            </a:br>
            <a:r>
              <a:rPr lang="pl-PL" sz="1400" smtClean="0">
                <a:effectLst/>
              </a:rPr>
              <a:t>WIELOKROTNOŚĆ PRZYSTĘPOWANIA DO EGZAMINU</a:t>
            </a:r>
          </a:p>
        </p:txBody>
      </p:sp>
      <p:graphicFrame>
        <p:nvGraphicFramePr>
          <p:cNvPr id="132716" name="Group 620"/>
          <p:cNvGraphicFramePr>
            <a:graphicFrameLocks noGrp="1"/>
          </p:cNvGraphicFramePr>
          <p:nvPr>
            <p:ph sz="half" idx="2"/>
          </p:nvPr>
        </p:nvGraphicFramePr>
        <p:xfrm>
          <a:off x="152400" y="609600"/>
          <a:ext cx="8831263" cy="6188075"/>
        </p:xfrm>
        <a:graphic>
          <a:graphicData uri="http://schemas.openxmlformats.org/drawingml/2006/table">
            <a:tbl>
              <a:tblPr/>
              <a:tblGrid>
                <a:gridCol w="3903663"/>
                <a:gridCol w="1408112"/>
                <a:gridCol w="1016000"/>
                <a:gridCol w="1408113"/>
                <a:gridCol w="1095375"/>
              </a:tblGrid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KOLEJNOŚĆ ZGODNA Z LICZBĄ OSÓB PRZYSTĘPUJĄCYCH DO EGZAMINU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 RAZ PIERWSZY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 RAZ KOLEJNY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PRZYSTAPILI DO EGZAMINU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ZDALI EGZAMIN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PRZYSTAPILI DO EGZAMINU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ZDALI EGZAMIN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Warszawski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68,04%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64,55%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13,82%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43,38%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Wrocławski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62,77%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56,27%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37,23%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32,26%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Jagielloński w Krakowie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79,76%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79,23%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20,24%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49,64%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im. A. Mickiewicza w Poznaniu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65,86%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62,84%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34,14%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40,98%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Śląski w Katowicach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56,82%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37,27%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UMCS w Lublinie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59,59%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58,82%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40,41%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45,66%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M. Kopernika w Toruniu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61,28%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50,31%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38,72%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39,51%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Katolicki Uniwersytet Lubelski Jana Pawła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61,81%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61,39%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38,19%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33,33%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Gdański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63,72%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59,38%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36,28%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38,73%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Łódzki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71,51%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70,50%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50,49%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Kard. S. Wyszyńskiego w Warszawie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69,23%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52,78%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30,77%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33,93%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Uczelnia Łazarskiego w Warszawie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44,70%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55,30%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26,94%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Rzeszowski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70,95%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61,21%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29,05%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38,30%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Szczeciński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62,30%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64,50%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37,70%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40,83%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Krakowska Akademia im. Frycza-Modrzewskiego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61,20%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36,60%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40,16%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w Białymstoku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68,96%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91,04%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42,70%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Warmińsko - Mazurski w Olsztynie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59,2%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32,35%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Akademia Koźmińskiego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56,28%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31,40%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43,72%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Uniwersytet Opolski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63,59%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45,30%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36,41%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PRZYSTĘPUJĄCY A FORMA UKOŃCZONYCH STUDIÓW</a:t>
            </a:r>
          </a:p>
        </p:txBody>
      </p:sp>
      <p:graphicFrame>
        <p:nvGraphicFramePr>
          <p:cNvPr id="60418" name="Object 5"/>
          <p:cNvGraphicFramePr>
            <a:graphicFrameLocks noChangeAspect="1"/>
          </p:cNvGraphicFramePr>
          <p:nvPr>
            <p:ph idx="1"/>
          </p:nvPr>
        </p:nvGraphicFramePr>
        <p:xfrm>
          <a:off x="115888" y="1597025"/>
          <a:ext cx="8926512" cy="5210175"/>
        </p:xfrm>
        <a:graphic>
          <a:graphicData uri="http://schemas.openxmlformats.org/presentationml/2006/ole">
            <p:oleObj spid="_x0000_s60418" name="Wykres" r:id="rId4" imgW="8877300" imgH="5181600" progId="MSGraph.Chart.8">
              <p:embed followColorScheme="full"/>
            </p:oleObj>
          </a:graphicData>
        </a:graphic>
      </p:graphicFrame>
      <p:sp>
        <p:nvSpPr>
          <p:cNvPr id="250886" name="Text Box 6"/>
          <p:cNvSpPr txBox="1">
            <a:spLocks noChangeArrowheads="1"/>
          </p:cNvSpPr>
          <p:nvPr/>
        </p:nvSpPr>
        <p:spPr bwMode="auto">
          <a:xfrm flipV="1">
            <a:off x="5715000" y="2133600"/>
            <a:ext cx="685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 flipV="1">
            <a:off x="3505200" y="4038600"/>
            <a:ext cx="685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865187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  <a:sym typeface="Wingdings" pitchFamily="2" charset="2"/>
              </a:rPr>
              <a:t>ZAINTERESOWANIE </a:t>
            </a:r>
            <a:br>
              <a:rPr lang="pl-PL" sz="2400" b="1" smtClean="0">
                <a:effectLst/>
                <a:sym typeface="Wingdings" pitchFamily="2" charset="2"/>
              </a:rPr>
            </a:br>
            <a:r>
              <a:rPr lang="pl-PL" sz="2000" b="1" smtClean="0">
                <a:effectLst/>
                <a:sym typeface="Wingdings" pitchFamily="2" charset="2"/>
              </a:rPr>
              <a:t>ABSOLWENTÓW Z ROKU, W KTÓRYM ODBYWAŁ SIĘ EGZAMIN EGZAMINAMI NA APLIKACJE W POSZCZEGÓLNYCH LATACH</a:t>
            </a:r>
            <a:endParaRPr lang="pl-PL" sz="2000" b="1" smtClean="0">
              <a:effectLst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1143000"/>
          <a:ext cx="8720138" cy="5715000"/>
        </p:xfrm>
        <a:graphic>
          <a:graphicData uri="http://schemas.openxmlformats.org/presentationml/2006/ole">
            <p:oleObj spid="_x0000_s5122" name="Wykres" r:id="rId4" imgW="8810549" imgH="5543702" progId="MSGraph.Chart.8">
              <p:embed followColorScheme="full"/>
            </p:oleObj>
          </a:graphicData>
        </a:graphic>
      </p:graphicFrame>
      <p:sp>
        <p:nvSpPr>
          <p:cNvPr id="721956" name="Text Box 36"/>
          <p:cNvSpPr txBox="1">
            <a:spLocks noChangeArrowheads="1"/>
          </p:cNvSpPr>
          <p:nvPr/>
        </p:nvSpPr>
        <p:spPr bwMode="auto">
          <a:xfrm>
            <a:off x="788988" y="1905000"/>
            <a:ext cx="7937" cy="317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721958" name="Text Box 38"/>
          <p:cNvSpPr txBox="1">
            <a:spLocks noChangeArrowheads="1"/>
          </p:cNvSpPr>
          <p:nvPr/>
        </p:nvSpPr>
        <p:spPr bwMode="auto">
          <a:xfrm>
            <a:off x="2133600" y="1371600"/>
            <a:ext cx="152400" cy="1524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048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ZDAWALNOŚĆ A FORMA UKOŃCZONYCH STUDIÓW</a:t>
            </a:r>
          </a:p>
        </p:txBody>
      </p:sp>
      <p:graphicFrame>
        <p:nvGraphicFramePr>
          <p:cNvPr id="135292" name="Group 124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763000" cy="5641975"/>
        </p:xfrm>
        <a:graphic>
          <a:graphicData uri="http://schemas.openxmlformats.org/drawingml/2006/table">
            <a:tbl>
              <a:tblPr/>
              <a:tblGrid>
                <a:gridCol w="381000"/>
                <a:gridCol w="2819400"/>
                <a:gridCol w="990600"/>
                <a:gridCol w="533400"/>
                <a:gridCol w="1447800"/>
                <a:gridCol w="1066800"/>
                <a:gridCol w="914400"/>
                <a:gridCol w="6096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l.p.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Uczelnia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Liczba osób, które przystąpiły do egzaminu ogółem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Liczba osób, które przystąpiły do egzaminu studia stacjonarne /niestacjonarne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Wynik pozytywny studia stacjonarne /niestacjonarne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zdawalności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brak danych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WARSZAWSKI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441 – 42,61%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70,52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594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57,39%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WROCŁAWSKI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0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325 – 36,72%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557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- 62,94%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JAGIELLOŃSKI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458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65,52%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78,16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237 – 33,90%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63,71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IM. A. MICKIEWICZA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298 – 47,15%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331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52,37%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ŚLĄSKI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258 – 43,29%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71,70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334 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56,04%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UMSC W LUBLINIE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335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58,46%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236 – 41,19%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49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M. KOPERNIKA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327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57,67%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239 – 42,15%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96400" cy="3048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ZDAWALNOŚĆ A FORMA UKOŃCZONYCH STUDIÓW – C.D</a:t>
            </a:r>
            <a:r>
              <a:rPr lang="pl-PL" sz="2400" b="1" smtClean="0">
                <a:effectLst/>
                <a:latin typeface="Bookman Old Style" pitchFamily="18" charset="0"/>
              </a:rPr>
              <a:t>.</a:t>
            </a:r>
          </a:p>
        </p:txBody>
      </p:sp>
      <p:graphicFrame>
        <p:nvGraphicFramePr>
          <p:cNvPr id="136314" name="Group 122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763000" cy="5337175"/>
        </p:xfrm>
        <a:graphic>
          <a:graphicData uri="http://schemas.openxmlformats.org/drawingml/2006/table">
            <a:tbl>
              <a:tblPr/>
              <a:tblGrid>
                <a:gridCol w="381000"/>
                <a:gridCol w="2743200"/>
                <a:gridCol w="1066800"/>
                <a:gridCol w="457200"/>
                <a:gridCol w="1371600"/>
                <a:gridCol w="1143000"/>
                <a:gridCol w="990600"/>
                <a:gridCol w="609600"/>
              </a:tblGrid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l.p.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Uczelnia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Liczba osób, które przystąpiły do egzaminu ogółem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Liczba osób, które przystąpiły do egzaminu studia stacjonarne /niestacjonarne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Wynik pozytywny studia stacjonarne /niestacjonarne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zdawalności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brak danych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KATOLICKI UNIWERSYTET LUBELSKI JANA PAWŁA II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377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82,67%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 – 16,88%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06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GDAŃSKI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233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51,55%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68,66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218 – 48,23%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ŁÓDZKI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241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61,79%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75,51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 – 37,18%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KARD.                  S. WYSZYŃSKIEGO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249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66,75%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124 - 33,24%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UCZELNIA ŁAZARSKIEGO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259 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69,62%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 – 29,84%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RZESZOWSKI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277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77,59%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61,37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 – 21,88%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06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SZCZECIŃSKI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71,84%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 – 27,58%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4572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ZDAWALNOŚĆ A FORMA UKOŃCZONYCH STUDIÓW – C.D.</a:t>
            </a:r>
          </a:p>
        </p:txBody>
      </p:sp>
      <p:graphicFrame>
        <p:nvGraphicFramePr>
          <p:cNvPr id="137314" name="Group 98"/>
          <p:cNvGraphicFramePr>
            <a:graphicFrameLocks noGrp="1"/>
          </p:cNvGraphicFramePr>
          <p:nvPr>
            <p:ph sz="half" idx="1"/>
          </p:nvPr>
        </p:nvGraphicFramePr>
        <p:xfrm>
          <a:off x="228600" y="914400"/>
          <a:ext cx="8610600" cy="4176713"/>
        </p:xfrm>
        <a:graphic>
          <a:graphicData uri="http://schemas.openxmlformats.org/drawingml/2006/table">
            <a:tbl>
              <a:tblPr/>
              <a:tblGrid>
                <a:gridCol w="457200"/>
                <a:gridCol w="2613025"/>
                <a:gridCol w="1033463"/>
                <a:gridCol w="403225"/>
                <a:gridCol w="1447800"/>
                <a:gridCol w="1127125"/>
                <a:gridCol w="928687"/>
                <a:gridCol w="60007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l.p.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Uczelnia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Liczba osób, które przystąpiły do egzaminu ogółem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Liczba osób, które przystąpiły do egzaminu studia stacjonarne /niestacjonarne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Wynik pozytywny studia stacjonarne /niestacjonarne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zdawalności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brak danych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KRAKOWSKA AKADEMIA IM. FRYCZA-MODRZEWSKIEGO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268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78,13%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66 - 19,24%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30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                          W BIAŁYMSTOKU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61,56%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62,96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 – 38,11%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30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WARMIŃSKO – MAZURSKI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80,29%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 – 19,34%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14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AKADEMIA KOŹMIŃSKIEGO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181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80,08%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– 19,91%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14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UNIWERSYTET OPOLSKI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</a:t>
                      </a: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60,80%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– 39,19%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2862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334000"/>
            <a:ext cx="86868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800" smtClean="0">
                <a:effectLst/>
                <a:latin typeface="Arial" charset="0"/>
              </a:rPr>
              <a:t>	W POWYŻSZEJ TABELI ZNAJDUJĄ SIĘ UCZELNIE, Z KTÓRYCH PRZYSTĄPIŁO </a:t>
            </a:r>
            <a:r>
              <a:rPr lang="pl-PL" sz="1800" b="1" smtClean="0">
                <a:effectLst/>
                <a:latin typeface="Arial" charset="0"/>
              </a:rPr>
              <a:t>WIĘCEJ NIŻ 2%</a:t>
            </a:r>
            <a:r>
              <a:rPr lang="pl-PL" sz="1800" smtClean="0">
                <a:effectLst/>
                <a:latin typeface="Arial" charset="0"/>
              </a:rPr>
              <a:t> WSZYSTKICH ZDAJĄCYCH NA APLIKACJE ORAZ DODATKOWO </a:t>
            </a:r>
            <a:r>
              <a:rPr lang="pl-PL" sz="1800" b="1" smtClean="0">
                <a:effectLst/>
                <a:latin typeface="Arial" charset="0"/>
              </a:rPr>
              <a:t>UNIWERSYTET OPOLSKI</a:t>
            </a:r>
            <a:r>
              <a:rPr lang="pl-PL" sz="1800" smtClean="0">
                <a:effectLst/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18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800" smtClean="0">
                <a:effectLst/>
                <a:latin typeface="Arial" charset="0"/>
              </a:rPr>
              <a:t>	Z POZOSTAŁYCH UCZELNI PRZYSTĄPIŁO MNIEJ NIŻ 105 OSÓB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ZDAWALNOŚĆ A FORMA UKOŃCZONYCH STUDIÓW</a:t>
            </a:r>
            <a:br>
              <a:rPr lang="pl-PL" sz="2400" b="1" smtClean="0">
                <a:effectLst/>
              </a:rPr>
            </a:br>
            <a:r>
              <a:rPr lang="pl-PL" sz="2000" smtClean="0">
                <a:effectLst/>
              </a:rPr>
              <a:t>OBEJMUJE UCZELNIE, Z KTÓRYCH PRZYSTĄPIŁO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WIĘCEJ NIŻ 105 ZDAJĄCYCH</a:t>
            </a:r>
          </a:p>
        </p:txBody>
      </p:sp>
      <p:graphicFrame>
        <p:nvGraphicFramePr>
          <p:cNvPr id="61442" name="Object 6"/>
          <p:cNvGraphicFramePr>
            <a:graphicFrameLocks noChangeAspect="1"/>
          </p:cNvGraphicFramePr>
          <p:nvPr>
            <p:ph idx="1"/>
          </p:nvPr>
        </p:nvGraphicFramePr>
        <p:xfrm>
          <a:off x="174625" y="1146175"/>
          <a:ext cx="8983663" cy="5588000"/>
        </p:xfrm>
        <a:graphic>
          <a:graphicData uri="http://schemas.openxmlformats.org/presentationml/2006/ole">
            <p:oleObj spid="_x0000_s61442" name="Wykres" r:id="rId4" imgW="8543849" imgH="531510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ZDAWALNOŚĆ A FORMA UKOŃCZONYCH STUDIÓW</a:t>
            </a:r>
            <a:br>
              <a:rPr lang="pl-PL" sz="2400" b="1" smtClean="0">
                <a:effectLst/>
              </a:rPr>
            </a:br>
            <a:r>
              <a:rPr lang="pl-PL" sz="2000" smtClean="0">
                <a:effectLst/>
              </a:rPr>
              <a:t>OBEJMUJE UCZELNIE, Z KTÓRYCH PRZYSTĄPIŁO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WIĘCEJ NIŻ 105 ZDAJĄCYCH - C.D.</a:t>
            </a:r>
          </a:p>
        </p:txBody>
      </p:sp>
      <p:graphicFrame>
        <p:nvGraphicFramePr>
          <p:cNvPr id="62466" name="Object 3"/>
          <p:cNvGraphicFramePr>
            <a:graphicFrameLocks noChangeAspect="1"/>
          </p:cNvGraphicFramePr>
          <p:nvPr>
            <p:ph idx="1"/>
          </p:nvPr>
        </p:nvGraphicFramePr>
        <p:xfrm>
          <a:off x="177800" y="1143000"/>
          <a:ext cx="9002713" cy="5600700"/>
        </p:xfrm>
        <a:graphic>
          <a:graphicData uri="http://schemas.openxmlformats.org/presentationml/2006/ole">
            <p:oleObj spid="_x0000_s62466" name="Wykres" r:id="rId4" imgW="8543849" imgH="531510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smtClean="0">
                <a:effectLst/>
              </a:rPr>
              <a:t>ZDAWALNOŚĆ A FORMA UKOŃCZONYCH STUDIÓW</a:t>
            </a:r>
          </a:p>
        </p:txBody>
      </p:sp>
      <p:graphicFrame>
        <p:nvGraphicFramePr>
          <p:cNvPr id="254057" name="Group 105"/>
          <p:cNvGraphicFramePr>
            <a:graphicFrameLocks noGrp="1"/>
          </p:cNvGraphicFramePr>
          <p:nvPr>
            <p:ph sz="half" idx="1"/>
          </p:nvPr>
        </p:nvGraphicFramePr>
        <p:xfrm>
          <a:off x="0" y="2362200"/>
          <a:ext cx="8991600" cy="3810000"/>
        </p:xfrm>
        <a:graphic>
          <a:graphicData uri="http://schemas.openxmlformats.org/drawingml/2006/table">
            <a:tbl>
              <a:tblPr/>
              <a:tblGrid>
                <a:gridCol w="8991600"/>
              </a:tblGrid>
              <a:tr h="381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STUDIA</a:t>
                      </a: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STACJONARNE         STUDIA NIESTACJONARNE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275" name="Group 35"/>
          <p:cNvGraphicFramePr>
            <a:graphicFrameLocks noGrp="1"/>
          </p:cNvGraphicFramePr>
          <p:nvPr/>
        </p:nvGraphicFramePr>
        <p:xfrm>
          <a:off x="457200" y="3352800"/>
          <a:ext cx="3276600" cy="2171700"/>
        </p:xfrm>
        <a:graphic>
          <a:graphicData uri="http://schemas.openxmlformats.org/drawingml/2006/table">
            <a:tbl>
              <a:tblPr/>
              <a:tblGrid>
                <a:gridCol w="2133600"/>
                <a:gridCol w="114300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PRZYSTĄPIŁO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ZDAŁO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STANOWI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58,04%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276" name="Group 36"/>
          <p:cNvGraphicFramePr>
            <a:graphicFrameLocks noGrp="1"/>
          </p:cNvGraphicFramePr>
          <p:nvPr>
            <p:ph sz="half" idx="2"/>
          </p:nvPr>
        </p:nvGraphicFramePr>
        <p:xfrm>
          <a:off x="5257800" y="3352800"/>
          <a:ext cx="3429000" cy="2171700"/>
        </p:xfrm>
        <a:graphic>
          <a:graphicData uri="http://schemas.openxmlformats.org/drawingml/2006/table">
            <a:tbl>
              <a:tblPr/>
              <a:tblGrid>
                <a:gridCol w="2209800"/>
                <a:gridCol w="121920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PRZYSTĄPIŁO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ZDAŁO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STANOWI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37,32%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8944" name="Rectangle 107"/>
          <p:cNvSpPr>
            <a:spLocks noChangeArrowheads="1"/>
          </p:cNvSpPr>
          <p:nvPr/>
        </p:nvSpPr>
        <p:spPr bwMode="auto">
          <a:xfrm>
            <a:off x="4648200" y="5943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600">
                <a:latin typeface="Arial" charset="0"/>
              </a:rPr>
              <a:t>BRAK DANYCH – 49 OSÓB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UZYSKANE LICZBY PUNKTÓW OSÓB, KTÓRE ZDAŁY</a:t>
            </a:r>
          </a:p>
        </p:txBody>
      </p:sp>
      <p:graphicFrame>
        <p:nvGraphicFramePr>
          <p:cNvPr id="139356" name="Group 92"/>
          <p:cNvGraphicFramePr>
            <a:graphicFrameLocks noGrp="1"/>
          </p:cNvGraphicFramePr>
          <p:nvPr>
            <p:ph sz="half" idx="1"/>
          </p:nvPr>
        </p:nvGraphicFramePr>
        <p:xfrm>
          <a:off x="152400" y="1447800"/>
          <a:ext cx="8763000" cy="4976813"/>
        </p:xfrm>
        <a:graphic>
          <a:graphicData uri="http://schemas.openxmlformats.org/drawingml/2006/table">
            <a:tbl>
              <a:tblPr/>
              <a:tblGrid>
                <a:gridCol w="2006600"/>
                <a:gridCol w="1160463"/>
                <a:gridCol w="2217737"/>
                <a:gridCol w="1160463"/>
                <a:gridCol w="2217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ADWOKACKA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ZDAŁY 1 974  OSOBY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RADCOWSKA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ZDAŁO 2 313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PUNKTÓW UZYSKANYCH  Z TESTU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ODSETEK WYNIKU POZYTYWNEGO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ODSETEK WYNIKU POZYTYWNEGO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47,37%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52,05%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111-120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121-130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131-140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141 -150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UZYSKANE LICZBY PUNKTÓW OSÓB, KTÓRE ZDAŁY</a:t>
            </a:r>
          </a:p>
        </p:txBody>
      </p:sp>
      <p:graphicFrame>
        <p:nvGraphicFramePr>
          <p:cNvPr id="140378" name="Group 90"/>
          <p:cNvGraphicFramePr>
            <a:graphicFrameLocks noGrp="1"/>
          </p:cNvGraphicFramePr>
          <p:nvPr>
            <p:ph sz="half" idx="1"/>
          </p:nvPr>
        </p:nvGraphicFramePr>
        <p:xfrm>
          <a:off x="152400" y="1447800"/>
          <a:ext cx="8610600" cy="4976813"/>
        </p:xfrm>
        <a:graphic>
          <a:graphicData uri="http://schemas.openxmlformats.org/drawingml/2006/table">
            <a:tbl>
              <a:tblPr/>
              <a:tblGrid>
                <a:gridCol w="1971675"/>
                <a:gridCol w="1139825"/>
                <a:gridCol w="2179638"/>
                <a:gridCol w="1141412"/>
                <a:gridCol w="21780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  NOTARIALNA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ZDAŁO 350 OSÓB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  KOMORNICZA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ZDAŁO 181 OSÓB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PUNKTÓW UZYSKANYCH  Z TESTU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ODSETEK WYNIKU POZYTYWNEGO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ODSETEK WYNIKU POZYTYWNEGO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50,29%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111-120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30,94%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121-130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14,57%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131-140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141 -150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7813"/>
            <a:ext cx="8686800" cy="712787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UZYSKANE LICZBY PUNKTÓW OSÓB, KTÓRE NIE ZDAŁY</a:t>
            </a:r>
          </a:p>
        </p:txBody>
      </p:sp>
      <p:graphicFrame>
        <p:nvGraphicFramePr>
          <p:cNvPr id="426102" name="Group 118"/>
          <p:cNvGraphicFramePr>
            <a:graphicFrameLocks noGrp="1"/>
          </p:cNvGraphicFramePr>
          <p:nvPr>
            <p:ph sz="half" idx="4294967295"/>
          </p:nvPr>
        </p:nvGraphicFramePr>
        <p:xfrm>
          <a:off x="152400" y="1447800"/>
          <a:ext cx="8763000" cy="5218113"/>
        </p:xfrm>
        <a:graphic>
          <a:graphicData uri="http://schemas.openxmlformats.org/drawingml/2006/table">
            <a:tbl>
              <a:tblPr/>
              <a:tblGrid>
                <a:gridCol w="2006600"/>
                <a:gridCol w="1160463"/>
                <a:gridCol w="2217737"/>
                <a:gridCol w="1160463"/>
                <a:gridCol w="2217737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ADWOKACKA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 ZDAŁO 1 706  OSÓB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RADCOWSKA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 ZDAŁO 2 448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PUNKTÓW UZYSKANYCH  Z TESTU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ODSETEK WYNIKU POZYTYWNEGO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ODSETEK WYNIKU POZYTYWNEGO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99-90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46,72%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44,57%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89-80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79-70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69-60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59-50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49-40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PONIŻEJ 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7813"/>
            <a:ext cx="8686800" cy="712787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UZYSKANE LICZBY PUNKTÓW OSÓB, KTÓRE NIE ZDAŁY</a:t>
            </a:r>
          </a:p>
        </p:txBody>
      </p:sp>
      <p:graphicFrame>
        <p:nvGraphicFramePr>
          <p:cNvPr id="428035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152400" y="1447800"/>
          <a:ext cx="8763000" cy="5218113"/>
        </p:xfrm>
        <a:graphic>
          <a:graphicData uri="http://schemas.openxmlformats.org/drawingml/2006/table">
            <a:tbl>
              <a:tblPr/>
              <a:tblGrid>
                <a:gridCol w="2006600"/>
                <a:gridCol w="1160463"/>
                <a:gridCol w="2217737"/>
                <a:gridCol w="1160463"/>
                <a:gridCol w="2217737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NOTARIALNA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 ZDAŁY 444  OSOBY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KOMORNICZA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 ZDAŁO 357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PUNKTÓW UZYSKANYCH  Z TESTU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ODSETEK WYNIKU POZYTYWNEGO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LICZBA OSÓB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ODSETEK WYNIKU POZYTYWNEGO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99-90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33,89%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89-80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79-70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21,01%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69-60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10,08%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59-50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49-40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PONIŻEJ 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013700" cy="792163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Z 2014 R., KTÓRZY PRZYSTĄPILI DO EGZAMINÓW NA APLIKACJE</a:t>
            </a:r>
          </a:p>
        </p:txBody>
      </p:sp>
      <p:graphicFrame>
        <p:nvGraphicFramePr>
          <p:cNvPr id="350362" name="Group 154"/>
          <p:cNvGraphicFramePr>
            <a:graphicFrameLocks noGrp="1"/>
          </p:cNvGraphicFramePr>
          <p:nvPr/>
        </p:nvGraphicFramePr>
        <p:xfrm>
          <a:off x="152400" y="762000"/>
          <a:ext cx="8839200" cy="5867400"/>
        </p:xfrm>
        <a:graphic>
          <a:graphicData uri="http://schemas.openxmlformats.org/drawingml/2006/table">
            <a:tbl>
              <a:tblPr/>
              <a:tblGrid>
                <a:gridCol w="381000"/>
                <a:gridCol w="3581400"/>
                <a:gridCol w="1219200"/>
                <a:gridCol w="1466850"/>
                <a:gridCol w="1208088"/>
                <a:gridCol w="982662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L.p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uczelnia wyższa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Absolw.  wydziału prawa w 2014  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Absolwenci 2014 r., którzy przystąpili do egz. wstępnych na aplikacje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Zainteresowanie aplikacjami absolwentów 2014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Łącznie przystąpiło z danej uczelni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Warszawski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63,86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Jagielloński w Krakowie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Wrocławski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67,77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Śląski w Katowicach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M. Kopernika w Toruniu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Kard. S. Wyszyńskiego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45,86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Gdański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im. A. Mickiewicza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77,65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M. Curie – Skłodowskiej w Lublinie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74,91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Rzeszowski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Szczeciński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59,57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Katolicki Uniwersytet Lubelski Jana Pawła II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68,27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Łódzki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66,54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Warmińsko – Mazurski w Olsztynie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w Białymstoku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Krakowska Akademia im. A. Frycza – Modrzewskiego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53,14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Europejska Wyższa Szkoła Prawa i Administracji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17,44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Opolski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63,64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smtClean="0">
                <a:effectLst/>
              </a:rPr>
              <a:t>OCENA ZE STUDIÓW A LICZBA PUNKTÓW</a:t>
            </a:r>
          </a:p>
        </p:txBody>
      </p:sp>
      <p:sp>
        <p:nvSpPr>
          <p:cNvPr id="68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	ANALIZUJĄC ŚREDNIĄ LICZBĘ PUNKTÓW UZYSKANYCH PRZEZ KANDYDATÓW MOŻNA ZAUWAŻYĆ ZALEŻNOŚĆ POMIĘDZY OCENĄ ZE STUDIÓW, A UZYSKANĄ LICZBĄ PUNKTÓW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81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0" y="1143000"/>
          <a:ext cx="9144000" cy="5715000"/>
        </p:xfrm>
        <a:graphic>
          <a:graphicData uri="http://schemas.openxmlformats.org/presentationml/2006/ole">
            <p:oleObj spid="_x0000_s375813" name="Wykres" r:id="rId3" imgW="8429549" imgH="4162349" progId="MSGraph.Chart.8">
              <p:embed followColorScheme="full"/>
            </p:oleObj>
          </a:graphicData>
        </a:graphic>
      </p:graphicFrame>
      <p:sp>
        <p:nvSpPr>
          <p:cNvPr id="3758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8686800" cy="381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000" smtClean="0">
                <a:effectLst/>
                <a:latin typeface="Arial" charset="0"/>
              </a:rPr>
              <a:t>	</a:t>
            </a:r>
            <a:endParaRPr lang="pl-PL" sz="2400" smtClean="0">
              <a:effectLst/>
              <a:latin typeface="Arial" charset="0"/>
            </a:endParaRPr>
          </a:p>
        </p:txBody>
      </p:sp>
      <p:sp>
        <p:nvSpPr>
          <p:cNvPr id="375815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763000" cy="865188"/>
          </a:xfrm>
        </p:spPr>
        <p:txBody>
          <a:bodyPr/>
          <a:lstStyle/>
          <a:p>
            <a:r>
              <a:rPr lang="pl-PL" sz="2400" b="1" smtClean="0">
                <a:effectLst/>
              </a:rPr>
              <a:t>OCENA ZE STUDIÓW A LICZBA PUNKTÓW</a:t>
            </a:r>
            <a:br>
              <a:rPr lang="pl-PL" sz="2400" b="1" smtClean="0">
                <a:effectLst/>
              </a:rPr>
            </a:br>
            <a:r>
              <a:rPr lang="pl-PL" sz="2400" b="1" smtClean="0">
                <a:effectLst/>
              </a:rPr>
              <a:t>WSZYSCY PRZYSTĘPUJĄCY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69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28600" y="1219200"/>
          <a:ext cx="8915400" cy="5638800"/>
        </p:xfrm>
        <a:graphic>
          <a:graphicData uri="http://schemas.openxmlformats.org/presentationml/2006/ole">
            <p:oleObj spid="_x0000_s413698" name="Wykres" r:id="rId3" imgW="8420100" imgH="4152900" progId="MSGraph.Chart.8">
              <p:embed followColorScheme="full"/>
            </p:oleObj>
          </a:graphicData>
        </a:graphic>
      </p:graphicFrame>
      <p:sp>
        <p:nvSpPr>
          <p:cNvPr id="413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8686800" cy="381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000" smtClean="0">
                <a:effectLst/>
                <a:latin typeface="Arial" charset="0"/>
              </a:rPr>
              <a:t>	</a:t>
            </a:r>
            <a:endParaRPr lang="pl-PL" sz="2400" smtClean="0">
              <a:effectLst/>
              <a:latin typeface="Arial" charset="0"/>
            </a:endParaRP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763000" cy="914400"/>
          </a:xfrm>
        </p:spPr>
        <p:txBody>
          <a:bodyPr/>
          <a:lstStyle/>
          <a:p>
            <a:r>
              <a:rPr lang="pl-PL" sz="2400" b="1" smtClean="0">
                <a:effectLst/>
              </a:rPr>
              <a:t>OCENA ZE STUDIÓW A LICZBA PUNKTÓW</a:t>
            </a:r>
            <a:br>
              <a:rPr lang="pl-PL" sz="2400" b="1" smtClean="0">
                <a:effectLst/>
              </a:rPr>
            </a:br>
            <a:r>
              <a:rPr lang="pl-PL" sz="2400" b="1" smtClean="0">
                <a:effectLst/>
              </a:rPr>
              <a:t>ABSOLWENCI 2014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eaLnBrk="1" hangingPunct="1"/>
            <a:r>
              <a:rPr lang="pl-PL" sz="3600" b="1" smtClean="0">
                <a:effectLst/>
              </a:rPr>
              <a:t>ZDAWALNOŚĆ ABSOLWENTÓW 2014</a:t>
            </a:r>
          </a:p>
        </p:txBody>
      </p:sp>
      <p:graphicFrame>
        <p:nvGraphicFramePr>
          <p:cNvPr id="148073" name="Group 617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458200" cy="5191125"/>
        </p:xfrm>
        <a:graphic>
          <a:graphicData uri="http://schemas.openxmlformats.org/drawingml/2006/table">
            <a:tbl>
              <a:tblPr/>
              <a:tblGrid>
                <a:gridCol w="457200"/>
                <a:gridCol w="4114800"/>
                <a:gridCol w="1219200"/>
                <a:gridCol w="922338"/>
                <a:gridCol w="17446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PRZYSTĄPILI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ZDAWALNOŚCI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Jagielloński w Krakowie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im. A. Mickiewicza w Poznaniu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Szczeciński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Łódzki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Katolicki Uniwersytet Lubelski im. Jana Pawła II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Warszawski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Rzeszowski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UMCS w Lublinie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Gdański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Wrocławski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 Białymstoku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Śląski w Katowicach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M. Kopernika w Toruniu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Kard. S. Wyszyńskiego w Warszawie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Krakowska Akademia im. Frycza-Modrzew.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Uczelnia Łazarskiego w Warszawie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l-PL" sz="3600" b="1" smtClean="0">
                <a:effectLst/>
              </a:rPr>
              <a:t>ZDAWALNOŚĆ ABSOLWENTÓW 2014</a:t>
            </a:r>
          </a:p>
        </p:txBody>
      </p:sp>
      <p:graphicFrame>
        <p:nvGraphicFramePr>
          <p:cNvPr id="63490" name="Object 115"/>
          <p:cNvGraphicFramePr>
            <a:graphicFrameLocks noChangeAspect="1"/>
          </p:cNvGraphicFramePr>
          <p:nvPr>
            <p:ph idx="1"/>
          </p:nvPr>
        </p:nvGraphicFramePr>
        <p:xfrm>
          <a:off x="141288" y="1066800"/>
          <a:ext cx="9002712" cy="5791200"/>
        </p:xfrm>
        <a:graphic>
          <a:graphicData uri="http://schemas.openxmlformats.org/presentationml/2006/ole">
            <p:oleObj spid="_x0000_s63490" name="Wykres" r:id="rId4" imgW="8543849" imgH="549584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 smtClean="0">
                <a:effectLst/>
              </a:rPr>
              <a:t>ZDAWALNOŚĆ ABSOLWENTÓW 2014   C.D.</a:t>
            </a:r>
            <a:r>
              <a:rPr lang="pl-PL" sz="2400" smtClean="0"/>
              <a:t>  </a:t>
            </a:r>
            <a:endParaRPr lang="pl-PL" sz="2800" smtClean="0"/>
          </a:p>
        </p:txBody>
      </p:sp>
      <p:graphicFrame>
        <p:nvGraphicFramePr>
          <p:cNvPr id="148943" name="Group 463"/>
          <p:cNvGraphicFramePr>
            <a:graphicFrameLocks noGrp="1"/>
          </p:cNvGraphicFramePr>
          <p:nvPr/>
        </p:nvGraphicFramePr>
        <p:xfrm>
          <a:off x="228600" y="685800"/>
          <a:ext cx="8763000" cy="6005513"/>
        </p:xfrm>
        <a:graphic>
          <a:graphicData uri="http://schemas.openxmlformats.org/drawingml/2006/table">
            <a:tbl>
              <a:tblPr/>
              <a:tblGrid>
                <a:gridCol w="457200"/>
                <a:gridCol w="4343400"/>
                <a:gridCol w="1295400"/>
                <a:gridCol w="1066800"/>
                <a:gridCol w="16002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PRZYSTĄPILI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ZDAWALNOŚCI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Umiejętności Społecznych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63,64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Opolski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51,02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W.Z. Nauk Prawnych i Ekonomicznych                     w Tomaszowie Lubelskim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Akademia Koźmińskiego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39,71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Prawa i Administracji w Przemyślu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Ekonomii, Prawa i Nauk Med. w Kielcach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 W.Z. Prawa i Nauk o Gospodarce w Stalowej Woli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Europejska WS Prawa i Administracji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Pedagogiki i Administracji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 Psychologii Społecznej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Administracji i Biznesu w Gdyni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Uczelnia Techniczno - Handlowa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Zarządzania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Menedżerska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Prywatna WS Nauk Społecznych, Komputerowych          i Medycznych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 smtClean="0">
                <a:effectLst/>
              </a:rPr>
              <a:t>ZDAWALNOŚĆ ABSOLWENTÓW 2014 C.D.</a:t>
            </a:r>
            <a:r>
              <a:rPr lang="pl-PL" sz="2400" b="1" smtClean="0"/>
              <a:t>   </a:t>
            </a:r>
            <a:endParaRPr lang="pl-PL" sz="2800" smtClean="0"/>
          </a:p>
        </p:txBody>
      </p:sp>
      <p:graphicFrame>
        <p:nvGraphicFramePr>
          <p:cNvPr id="64514" name="Object 109"/>
          <p:cNvGraphicFramePr>
            <a:graphicFrameLocks noChangeAspect="1"/>
          </p:cNvGraphicFramePr>
          <p:nvPr>
            <p:ph idx="1"/>
          </p:nvPr>
        </p:nvGraphicFramePr>
        <p:xfrm>
          <a:off x="31750" y="1030288"/>
          <a:ext cx="8978900" cy="5762625"/>
        </p:xfrm>
        <a:graphic>
          <a:graphicData uri="http://schemas.openxmlformats.org/presentationml/2006/ole">
            <p:oleObj spid="_x0000_s64514" name="Wykres" r:id="rId4" imgW="8934602" imgH="5734202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09600"/>
          </a:xfrm>
        </p:spPr>
        <p:txBody>
          <a:bodyPr/>
          <a:lstStyle/>
          <a:p>
            <a:r>
              <a:rPr lang="pl-PL" sz="2800" b="1" smtClean="0">
                <a:effectLst/>
              </a:rPr>
              <a:t>OCENY ABSOLWENTÓW 2014</a:t>
            </a:r>
          </a:p>
        </p:txBody>
      </p:sp>
      <p:graphicFrame>
        <p:nvGraphicFramePr>
          <p:cNvPr id="424392" name="Group 456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915400" cy="4733925"/>
        </p:xfrm>
        <a:graphic>
          <a:graphicData uri="http://schemas.openxmlformats.org/drawingml/2006/table">
            <a:tbl>
              <a:tblPr/>
              <a:tblGrid>
                <a:gridCol w="1600200"/>
                <a:gridCol w="1219200"/>
                <a:gridCol w="1143000"/>
                <a:gridCol w="1143000"/>
                <a:gridCol w="1143000"/>
                <a:gridCol w="1143000"/>
                <a:gridCol w="1524000"/>
              </a:tblGrid>
              <a:tr h="685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OCENA NA DYPLOMIE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Jagielloński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im. A. Mickiewicza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Szczeciński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Łódzki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Katolicki Uniwersytet Lubelski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BARDZO DOBRY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365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DOBRY PLUS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PRZYSTĄPILI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60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DOBRY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651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DOSTATECZNY PLUS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ZDALI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60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DOSTATECZNY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PRZYSTĄPILI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BRAK DANYCH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ZDAWALNOŚĆ ABSOLWENTÓW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>W LATACH 2012, 2013, 2014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400" b="1" smtClean="0">
                <a:effectLst/>
                <a:latin typeface="Arial" charset="0"/>
              </a:rPr>
              <a:t>ZESTAWIONO DANE Z OSTATNICH TRZECH EGZAMINÓW NA APLIKACJE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400" b="1" smtClean="0">
                <a:effectLst/>
                <a:latin typeface="Arial" charset="0"/>
              </a:rPr>
              <a:t>DLA ABSOLWENTÓW KOŃCZĄCYCH NAUKĘ W TYM SAMYM ROKU,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400" b="1" smtClean="0">
                <a:effectLst/>
                <a:latin typeface="Arial" charset="0"/>
              </a:rPr>
              <a:t>W KTÓRYM PRZYSTĄPILI DO EGZAMINU WSTĘPNEGO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l-PL" sz="2400" b="1" smtClean="0">
              <a:effectLst/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400" smtClean="0">
                <a:effectLst/>
                <a:latin typeface="Arial" charset="0"/>
              </a:rPr>
              <a:t>W PRZYPADKU UNIWERSYTETU WARSZAWSKIEGO ORAZ UNIWERSYTETU ŚLĄSKIEGO W KATOWICACH,       W ANALIZIE DLA OCENY „BARDZO DOBRY” UWZGLĘDNIONO TAKŻE OCENĘ ZE STUDIÓW „CELUJĄCY</a:t>
            </a:r>
            <a:r>
              <a:rPr lang="pl-PL" sz="2400" smtClean="0">
                <a:latin typeface="Arial" charset="0"/>
              </a:rPr>
              <a:t>”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l-PL" sz="24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ZDAWALNOŚĆ PRZY OCENIE ZE STUDIÓW</a:t>
            </a:r>
            <a:br>
              <a:rPr lang="pl-PL" sz="2400" b="1" smtClean="0">
                <a:effectLst/>
              </a:rPr>
            </a:br>
            <a:r>
              <a:rPr lang="pl-PL" sz="2400" b="1" smtClean="0">
                <a:effectLst/>
              </a:rPr>
              <a:t>„BARDZO DOBRY” </a:t>
            </a:r>
          </a:p>
        </p:txBody>
      </p:sp>
      <p:graphicFrame>
        <p:nvGraphicFramePr>
          <p:cNvPr id="400387" name="Group 3"/>
          <p:cNvGraphicFramePr>
            <a:graphicFrameLocks noGrp="1"/>
          </p:cNvGraphicFramePr>
          <p:nvPr>
            <p:ph idx="4294967295"/>
          </p:nvPr>
        </p:nvGraphicFramePr>
        <p:xfrm>
          <a:off x="152400" y="838200"/>
          <a:ext cx="8839200" cy="5748338"/>
        </p:xfrm>
        <a:graphic>
          <a:graphicData uri="http://schemas.openxmlformats.org/drawingml/2006/table">
            <a:tbl>
              <a:tblPr/>
              <a:tblGrid>
                <a:gridCol w="3352800"/>
                <a:gridCol w="914400"/>
                <a:gridCol w="914400"/>
                <a:gridCol w="914400"/>
                <a:gridCol w="914400"/>
                <a:gridCol w="906463"/>
                <a:gridCol w="9223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ABSOLWENCI 2014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EGZAMIN 2014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ABSOLWENCI 2013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EGZAMIN 2013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ABSOLWENCI 2012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EGZAMIN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PRZYSTĄPILI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ZDAWALNOŚĆ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PRZYSTĄPILI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ZDAWALNOŚĆ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PRZYSTĄPILI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ZDAWALNOŚĆ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Jagielloński w Krakowie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95,76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97,12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97,73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Gdański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94,87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91,89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UMCS w Lublinie 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93,33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88,89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im. A. Mickiewicza w Poznaniu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92,59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84,44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88,64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Wrocławski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85,71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95,74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Łódzki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91,11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93,18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91,84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Warszawski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90,96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93,41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93,27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Krakowska Akademia im. Frycza-Modrzew.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71,52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Katolicki Uniwersytet Lubelski </a:t>
                      </a: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im. Jana Pawła II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89,77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81,11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77,78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Rzeszowski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89,02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81,94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77,78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Śląski w Katowicach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87,29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85,59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88,46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Kard. S. Wyszyńskiego </a:t>
                      </a: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 Warszawie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75,41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Warmińsko - Mazurski w Olsztynie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61,02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68,75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Szczeciński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85,42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78,26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 Białymstoku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85,19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79,41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96,97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M. Kopernika w Toruniu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82,69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88,73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85,45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Uczelnia Łazarskiego w Warszawie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63,64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51,52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59,18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Akademia Leona Koźmińskiego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490538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Z 2014 R., KTÓRZY PRZYSTĄPILI DO EGZAMINÓW NA APLIKACJE – C.D.</a:t>
            </a:r>
          </a:p>
        </p:txBody>
      </p:sp>
      <p:graphicFrame>
        <p:nvGraphicFramePr>
          <p:cNvPr id="91297" name="Group 161"/>
          <p:cNvGraphicFramePr>
            <a:graphicFrameLocks noGrp="1"/>
          </p:cNvGraphicFramePr>
          <p:nvPr/>
        </p:nvGraphicFramePr>
        <p:xfrm>
          <a:off x="152400" y="762000"/>
          <a:ext cx="8763000" cy="6191250"/>
        </p:xfrm>
        <a:graphic>
          <a:graphicData uri="http://schemas.openxmlformats.org/drawingml/2006/table">
            <a:tbl>
              <a:tblPr/>
              <a:tblGrid>
                <a:gridCol w="454025"/>
                <a:gridCol w="4003675"/>
                <a:gridCol w="800100"/>
                <a:gridCol w="1371600"/>
                <a:gridCol w="1219200"/>
                <a:gridCol w="914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L.p.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Uczelnia wyższa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Absolw.  wydziału  prawa w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 r.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Absolwenci 2014, którzy przystąpili do egz. wstępnych na aplikacje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Zainteresowanie aplikacjami absolwentów 2014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Łącznie przystąpiło z danej uczelni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Uczelnia Łazarskiego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58,40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Akademia Leona Koźmińskiego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56,20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Wyższa Szkoła Prawa i Administracji w Przemyślu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34,29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Uczelnia Techniczno-Handlowa im. H. Chodkowskiej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22,92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 W.Z. Prawa i Nauk o Gospodarce w Stalowej Woli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39,56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Wyższa Szkoła Ekonomii, Prawa i Nauk Med. w Kielcach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34,94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Wyższa Szkoła Pedagogiki i Administracji w Poznaniu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38,10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Wyższa Szkoła Administracji i Biznesu w Gdyni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41,38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W.Z. Nauk Prawnych i Ekonomicznych  w Tomaszowie Lubelskim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21,82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Wyższa Szkoła Umiejętności Społecznych w Poznaniu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47,83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Szkoła Wyższa Psychologii Społecznej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52,38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Wyższa Szkoła Menedżerska w Warszawie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17,95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Wyższa Szkoła Menedżerska w Legnicy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Prywatna Wyższa Szkoła Nauk Społecznych, Komputerowych i Medycznych w Warszawie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15,63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Wyższa Szkoła Finansów i Prawa w Bielsku-Białej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26,67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Wyższa Szkoła Finansów i Zarządzania w Warszawie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46,15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Wyższa Szkoła Bankowa w Gdyni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RAZEM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7 397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noFill/>
        </p:spPr>
        <p:txBody>
          <a:bodyPr/>
          <a:lstStyle/>
          <a:p>
            <a:pPr eaLnBrk="1" hangingPunct="1"/>
            <a:r>
              <a:rPr lang="pl-PL" sz="2200" b="1" smtClean="0">
                <a:effectLst/>
              </a:rPr>
              <a:t>ABSOLWENCI 2014 – EGZAMIN 2014 </a:t>
            </a:r>
            <a:br>
              <a:rPr lang="pl-PL" sz="2200" b="1" smtClean="0">
                <a:effectLst/>
              </a:rPr>
            </a:br>
            <a:r>
              <a:rPr lang="pl-PL" sz="2200" b="1" smtClean="0">
                <a:effectLst/>
              </a:rPr>
              <a:t>ZDAWALNOŚĆ PRZY OCENIE ZE STUDIÓW „BARDZO DOBRY”</a:t>
            </a:r>
          </a:p>
        </p:txBody>
      </p:sp>
      <p:sp>
        <p:nvSpPr>
          <p:cNvPr id="705538" name="Rectangle 45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6324600"/>
            <a:ext cx="8915400" cy="5334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200" smtClean="0">
                <a:effectLst/>
                <a:latin typeface="Arial" charset="0"/>
              </a:rPr>
              <a:t>DO ANALIZY WŁĄCZONO DLA U. ŚLĄSKIEGO 24 OSOBY Z OCENĄ ZE STUDIÓW „CELUJĄCY” ORAZ DLA U. WARSZAWSKIEGO 21 OSÓB Z OCENĄ ZE STUDIÓW „CELUJĄCY” ORAZ 1 Z OCENĄ „BARDZO DOBRY PLUS”</a:t>
            </a:r>
          </a:p>
        </p:txBody>
      </p:sp>
      <p:graphicFrame>
        <p:nvGraphicFramePr>
          <p:cNvPr id="408580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381000" y="762000"/>
          <a:ext cx="8382000" cy="5487988"/>
        </p:xfrm>
        <a:graphic>
          <a:graphicData uri="http://schemas.openxmlformats.org/drawingml/2006/table">
            <a:tbl>
              <a:tblPr/>
              <a:tblGrid>
                <a:gridCol w="381000"/>
                <a:gridCol w="4191000"/>
                <a:gridCol w="1219200"/>
                <a:gridCol w="860425"/>
                <a:gridCol w="1730375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PRZYSTĄPILI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ZDAWALNOŚCI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Jagielloński w Krakowie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Gdański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94,87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UMCS w Lublinie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im. A. Mickiewicza w Poznaniu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Wrocławski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Łódzki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Warszawski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Krakowska Akademia im. Frycza-Modrzew.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Katolicki Uniwersytet Lubelski im. Jana Pawła II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89,77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Rzeszowski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Śląski w Katowicach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Szczeciński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 Białymstoku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Kard. S. Wyszyńskiego w Warszawie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M. Kopernika w Toruniu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Uczelnia Łazarskiego w Warszawie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ABSOLWENCI 2014 – EGZAMIN 2014 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ZDAWALNOŚĆ PRZY OCENIE ZE STUDIÓW „BARDZO DOBRY”</a:t>
            </a:r>
          </a:p>
        </p:txBody>
      </p:sp>
      <p:graphicFrame>
        <p:nvGraphicFramePr>
          <p:cNvPr id="410627" name="Group 3"/>
          <p:cNvGraphicFramePr>
            <a:graphicFrameLocks noGrp="1"/>
          </p:cNvGraphicFramePr>
          <p:nvPr>
            <p:ph idx="4294967295"/>
          </p:nvPr>
        </p:nvGraphicFramePr>
        <p:xfrm>
          <a:off x="304800" y="838200"/>
          <a:ext cx="8534400" cy="5486400"/>
        </p:xfrm>
        <a:graphic>
          <a:graphicData uri="http://schemas.openxmlformats.org/drawingml/2006/table">
            <a:tbl>
              <a:tblPr/>
              <a:tblGrid>
                <a:gridCol w="444500"/>
                <a:gridCol w="4230688"/>
                <a:gridCol w="1187450"/>
                <a:gridCol w="1112837"/>
                <a:gridCol w="155892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PRZYSTĄPILI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ZDAWALNOŚCI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W.Z. Nauk Prawnych i Ekonomicznych                     w Tomaszowie Lubelskim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Opolski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82,14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Umiejętności Społecznych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Prawa i Administracji w Przemyślu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63,63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Akademia Leona Koźmińskiego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61,90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Ekonomii, Prawa i Nauk Med. w Kielcach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Uczelnia Techniczno - Handlowa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 W.Z. Prawa i Nauk o Gospodarce w Stalowej Woli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 Psychologii Społecznej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Pedagogiki i Administracji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Europejska WS Prawa i Administracji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Administracji i Biznesu w Gdyni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Zarządzania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Prywatna WS Nauk Społecznych, Komputerowych          i Medycznych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Menedżerska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51"/>
          <p:cNvSpPr txBox="1">
            <a:spLocks noChangeArrowheads="1"/>
          </p:cNvSpPr>
          <p:nvPr/>
        </p:nvSpPr>
        <p:spPr bwMode="auto">
          <a:xfrm>
            <a:off x="228600" y="64770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l-PL" sz="1200" kern="0" dirty="0">
                <a:latin typeface="Arial" pitchFamily="34" charset="0"/>
              </a:rPr>
              <a:t>DO ANALIZY WŁĄCZONO DLA WS UMIEJĘTNOŚCI SPOŁECZNYCH 1 OSOBĘ  Z OCENĄ ZE STUDIÓW „BARDZO DOBRY PLUS” ORAZ DLA WS ADMINISTRACJI I BINZESU W GDYNI 2 OSOBY Z OCENĄ ZE STUDIÓW „CELUJĄCY”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2014 – EGZAMIN 2014 </a:t>
            </a:r>
            <a:br>
              <a:rPr lang="pl-PL" sz="2400" b="1" smtClean="0">
                <a:effectLst/>
              </a:rPr>
            </a:br>
            <a:r>
              <a:rPr lang="pl-PL" sz="2400" b="1" smtClean="0">
                <a:effectLst/>
              </a:rPr>
              <a:t>ZDAWALNOŚĆ PRZY OCENIE ZE STUDIÓW „DOBRY PLUS”</a:t>
            </a:r>
          </a:p>
        </p:txBody>
      </p:sp>
      <p:graphicFrame>
        <p:nvGraphicFramePr>
          <p:cNvPr id="161436" name="Group 668"/>
          <p:cNvGraphicFramePr>
            <a:graphicFrameLocks noGrp="1"/>
          </p:cNvGraphicFramePr>
          <p:nvPr>
            <p:ph sz="half" idx="2"/>
          </p:nvPr>
        </p:nvGraphicFramePr>
        <p:xfrm>
          <a:off x="228600" y="1143000"/>
          <a:ext cx="8686800" cy="5189538"/>
        </p:xfrm>
        <a:graphic>
          <a:graphicData uri="http://schemas.openxmlformats.org/drawingml/2006/table">
            <a:tbl>
              <a:tblPr/>
              <a:tblGrid>
                <a:gridCol w="381000"/>
                <a:gridCol w="4495800"/>
                <a:gridCol w="1219200"/>
                <a:gridCol w="1066800"/>
                <a:gridCol w="15240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PRZYSTĄPILI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ZDALI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% ZDAWALNOŚCI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Jagielloński w Krakowie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93,75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 Białymstoku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94,74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im. A. Mickiewicza w Poznaniu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91,49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Szczeciński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91,43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UMCS w Lublinie 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91,03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Gdański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84,51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Wrocławski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75,38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Warszawski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74,46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Łódzki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73,08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M. Kopernika w Toruniu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67,01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Kard. S. Wyszyńskiego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Katolicki Uniwersytet Lubelski im. Jana Pawła II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61,29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Śląski w Katowicach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Rzeszowski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Krakowska Akademia im. Frycza-Modrzew.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Uczelnia Łazarskiego w Warszawie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ABSOLWENCI 2014 – EGZAMIN 2014 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ZDAWALNOŚĆ PRZY OCENIE ZE STUDIÓW „DOBRY PLUS”</a:t>
            </a:r>
          </a:p>
        </p:txBody>
      </p:sp>
      <p:graphicFrame>
        <p:nvGraphicFramePr>
          <p:cNvPr id="162227" name="Group 435"/>
          <p:cNvGraphicFramePr>
            <a:graphicFrameLocks noGrp="1"/>
          </p:cNvGraphicFramePr>
          <p:nvPr>
            <p:ph idx="1"/>
          </p:nvPr>
        </p:nvGraphicFramePr>
        <p:xfrm>
          <a:off x="152400" y="838200"/>
          <a:ext cx="8839200" cy="5715000"/>
        </p:xfrm>
        <a:graphic>
          <a:graphicData uri="http://schemas.openxmlformats.org/drawingml/2006/table">
            <a:tbl>
              <a:tblPr/>
              <a:tblGrid>
                <a:gridCol w="461963"/>
                <a:gridCol w="4500562"/>
                <a:gridCol w="1241425"/>
                <a:gridCol w="1020763"/>
                <a:gridCol w="1614487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PRZYSTĄPILI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ZDALI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% ZDAWALNOŚCI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Umiejętności Społecznych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Opolski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51,22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Prawa i Administracji w Przemyślu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 Psychologii Społecznej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 W.Z. Prawa i Nauk o Gosp. w Stalowej Woli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Ekonomii, Prawa i Nauk Med. w Kielcach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Prawa w Bielsku-Białej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Administracji i Biznesu w Gdyni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W.Z. Nauk Prawnych i Ekonomicznych                     w Tomaszowie Lubelskim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Akademia Leona Koźmińskiego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Uczelnia Techniczno - Handlowa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Europejska WS Prawa i Administracji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Pedagogiki i Administracji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Zarządzania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Prywatna WS Nauk Społecznych, Komputerowych          i Medycznych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Menedżerska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2014 – EGZAMIN 2014</a:t>
            </a:r>
            <a:br>
              <a:rPr lang="pl-PL" sz="2400" b="1" smtClean="0">
                <a:effectLst/>
              </a:rPr>
            </a:br>
            <a:r>
              <a:rPr lang="pl-PL" sz="2400" b="1" smtClean="0">
                <a:effectLst/>
              </a:rPr>
              <a:t>ZDAWALNOŚĆ PRZY OCENIE ZE STUDIÓW „DOBRY”</a:t>
            </a:r>
          </a:p>
        </p:txBody>
      </p:sp>
      <p:graphicFrame>
        <p:nvGraphicFramePr>
          <p:cNvPr id="357380" name="Group 1028"/>
          <p:cNvGraphicFramePr>
            <a:graphicFrameLocks noGrp="1"/>
          </p:cNvGraphicFramePr>
          <p:nvPr/>
        </p:nvGraphicFramePr>
        <p:xfrm>
          <a:off x="228600" y="1143000"/>
          <a:ext cx="8686800" cy="5195888"/>
        </p:xfrm>
        <a:graphic>
          <a:graphicData uri="http://schemas.openxmlformats.org/drawingml/2006/table">
            <a:tbl>
              <a:tblPr/>
              <a:tblGrid>
                <a:gridCol w="381000"/>
                <a:gridCol w="4495800"/>
                <a:gridCol w="1219200"/>
                <a:gridCol w="1066800"/>
                <a:gridCol w="1524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PRZYSTĄPILI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ZDALI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% ZDAWALNOŚCI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im. A. Mickiewicza w Poznaniu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72,29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Jagielloński w Krakowie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69,60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Szczeciński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68,52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Łódzki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Krakowska Akademia im. Frycza-Modrzew.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Gdański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UMCS w Lublinie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 Białymstoku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Wrocławski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Rzeszowski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41,94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Warszawski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Śląski w Katowicach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32,39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Katolicki Uniwersytet Lubelski im. Jana Pawła II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Kard. S. Wyszyńskiego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M. Kopernika w Toruniu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Uczelnia Łazarskiego w Warszawie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ABSOLWENCI 2014 – EGZAMIN 2014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ZDAWALNOŚĆ PRZY OCENIE ZE STUDIÓW „DOBRY”</a:t>
            </a:r>
          </a:p>
        </p:txBody>
      </p:sp>
      <p:graphicFrame>
        <p:nvGraphicFramePr>
          <p:cNvPr id="164796" name="Group 956"/>
          <p:cNvGraphicFramePr>
            <a:graphicFrameLocks noGrp="1"/>
          </p:cNvGraphicFramePr>
          <p:nvPr/>
        </p:nvGraphicFramePr>
        <p:xfrm>
          <a:off x="152400" y="1066800"/>
          <a:ext cx="8839200" cy="5657850"/>
        </p:xfrm>
        <a:graphic>
          <a:graphicData uri="http://schemas.openxmlformats.org/drawingml/2006/table">
            <a:tbl>
              <a:tblPr/>
              <a:tblGrid>
                <a:gridCol w="461963"/>
                <a:gridCol w="4500562"/>
                <a:gridCol w="1241425"/>
                <a:gridCol w="1020763"/>
                <a:gridCol w="161448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PRZYSTĄPILI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ZDALI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% ZDAWALNOŚCI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Europejska WS Prawa i Administracji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Prawa i Administracji w Przemyślu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Zarządzania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 Psychologii Społecznej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Akademia Leona Koźmińskiego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Opolski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Pedagogiki i Administracji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Umiejętności Społecznych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Menedżerska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 W.Z. Prawa i Nauk o Gosp. w Stalowej Woli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Administracji i Biznesu w Gdyni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Uczelnia Techniczno - Handlowa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Ekonomii, Prawa i Nauk Med. w Kielcach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Prawa w Bielsku-Białej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W.Z. Nauk Prawnych i Ekon. w Tomaszowie Lub.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Prywatna WS Nauk Społecznych, Komputerowych          i Medycznych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ABSOLWENCI 2014 – EGZAMIN 2014 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ZDAWALNOŚĆ PRZY OCENIE ZE STUDIÓW „DOSTATECZNY PLUS”</a:t>
            </a:r>
          </a:p>
        </p:txBody>
      </p:sp>
      <p:graphicFrame>
        <p:nvGraphicFramePr>
          <p:cNvPr id="165682" name="Group 818"/>
          <p:cNvGraphicFramePr>
            <a:graphicFrameLocks noGrp="1"/>
          </p:cNvGraphicFramePr>
          <p:nvPr/>
        </p:nvGraphicFramePr>
        <p:xfrm>
          <a:off x="228600" y="1143000"/>
          <a:ext cx="8686800" cy="5334000"/>
        </p:xfrm>
        <a:graphic>
          <a:graphicData uri="http://schemas.openxmlformats.org/drawingml/2006/table">
            <a:tbl>
              <a:tblPr/>
              <a:tblGrid>
                <a:gridCol w="381000"/>
                <a:gridCol w="4495800"/>
                <a:gridCol w="1219200"/>
                <a:gridCol w="1066800"/>
                <a:gridCol w="152400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PRZYSTĄPILI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ZDALI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% ZDAWALNOŚCI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Jagielloński w Krakowie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Łódzki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Warszawski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47,37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Szczeciński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UMCS w Lublinie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40,74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im. A. Mickiewicza w Poznaniu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39,53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M. Kopernika w Toruniu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35,71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Katolicki Uniwersytet Lubelski im. Jana Pawła II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 Białymstoku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Gdański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Krakowska Akademia im. Frycza-Modrzew.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Wrocławski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Śląski w Katowicach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Kard. S. Wyszyńskiego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Rzeszowski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Uczelnia Łazarskiego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ABSOLWENCI 2014 – EGZAMIN 2014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ZDAWALNOŚĆ PRZY OCENIE ZE STUDIÓW „DOSTATECZNY PLUS”</a:t>
            </a:r>
          </a:p>
        </p:txBody>
      </p:sp>
      <p:graphicFrame>
        <p:nvGraphicFramePr>
          <p:cNvPr id="166325" name="Group 437"/>
          <p:cNvGraphicFramePr>
            <a:graphicFrameLocks noGrp="1"/>
          </p:cNvGraphicFramePr>
          <p:nvPr/>
        </p:nvGraphicFramePr>
        <p:xfrm>
          <a:off x="152400" y="1066800"/>
          <a:ext cx="8839200" cy="5562600"/>
        </p:xfrm>
        <a:graphic>
          <a:graphicData uri="http://schemas.openxmlformats.org/drawingml/2006/table">
            <a:tbl>
              <a:tblPr/>
              <a:tblGrid>
                <a:gridCol w="461963"/>
                <a:gridCol w="4500562"/>
                <a:gridCol w="1241425"/>
                <a:gridCol w="1020763"/>
                <a:gridCol w="161448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PRZYSTĄPILI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ZDALI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% ZDAWALNOŚCI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Opolski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Prawa i Administracji w Przemyślu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Administracji i Biznesu w Gdyni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 Psychologii Społecznej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Umiejętności Społecznych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 W.Z. Prawa i Nauk o Gosp. w Stalowej Woli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Zarządzania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Pedagogiki i Administracji w Poznaniu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Akademia Leona Koźmińskiego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Menedżerska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Europejska WS Prawa i Administracji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Ekonomii, Prawa i Nauk Med. w Kielcach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Prawa w Bielsku-Białej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W.Z. Nauk Prawnych i Ekonomicznych                     w Tomaszowie Lubelskim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Prywatna WS Nauk Społecznych, Komputerowych          i Medycznych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pl-PL" b="1" smtClean="0">
                <a:effectLst/>
              </a:rPr>
              <a:t>CIEKAWOSTKI</a:t>
            </a:r>
          </a:p>
        </p:txBody>
      </p:sp>
      <p:sp>
        <p:nvSpPr>
          <p:cNvPr id="72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174625" indent="-174625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200" smtClean="0">
                <a:effectLst/>
                <a:latin typeface="Arial" charset="0"/>
              </a:rPr>
              <a:t>NAJLEPSZE WYNIKI UZYSKANE PRZEZ KANDYDATÓW </a:t>
            </a:r>
          </a:p>
          <a:p>
            <a:pPr marL="174625" indent="-174625" eaLnBrk="1" hangingPunct="1">
              <a:lnSpc>
                <a:spcPct val="80000"/>
              </a:lnSpc>
              <a:buClr>
                <a:schemeClr val="tx2"/>
              </a:buClr>
            </a:pPr>
            <a:r>
              <a:rPr lang="pl-PL" sz="2200" b="1" smtClean="0">
                <a:effectLst/>
                <a:latin typeface="Arial" charset="0"/>
              </a:rPr>
              <a:t>147 PUNKTÓW</a:t>
            </a:r>
          </a:p>
          <a:p>
            <a:pPr lvl="1" indent="-379413" eaLnBrk="1" hangingPunct="1">
              <a:lnSpc>
                <a:spcPct val="80000"/>
              </a:lnSpc>
            </a:pPr>
            <a:r>
              <a:rPr lang="pl-PL" sz="2200" smtClean="0">
                <a:effectLst/>
                <a:latin typeface="Arial" charset="0"/>
              </a:rPr>
              <a:t> 	ABSOLWENT 2014</a:t>
            </a:r>
          </a:p>
          <a:p>
            <a:pPr lvl="1" indent="-379413" eaLnBrk="1" hangingPunct="1">
              <a:lnSpc>
                <a:spcPct val="80000"/>
              </a:lnSpc>
            </a:pPr>
            <a:r>
              <a:rPr lang="pl-PL" sz="2200" smtClean="0">
                <a:effectLst/>
                <a:latin typeface="Arial" charset="0"/>
              </a:rPr>
              <a:t>  KOMISJA EGZAMINACYJNA DS. APLIKACJI 	ADWOKACKIEJ Z SIEDZIBĄ W LUBLINIE</a:t>
            </a:r>
          </a:p>
          <a:p>
            <a:pPr lvl="1" indent="-379413" eaLnBrk="1" hangingPunct="1">
              <a:lnSpc>
                <a:spcPct val="80000"/>
              </a:lnSpc>
            </a:pPr>
            <a:r>
              <a:rPr lang="pl-PL" sz="2200" smtClean="0">
                <a:effectLst/>
                <a:latin typeface="Arial" charset="0"/>
              </a:rPr>
              <a:t>	UMCS LUBLIN</a:t>
            </a:r>
          </a:p>
          <a:p>
            <a:pPr lvl="1" indent="-379413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200" smtClean="0">
              <a:effectLst/>
              <a:latin typeface="Arial" charset="0"/>
            </a:endParaRPr>
          </a:p>
          <a:p>
            <a:pPr marL="174625" indent="-174625" eaLnBrk="1" hangingPunct="1">
              <a:lnSpc>
                <a:spcPct val="80000"/>
              </a:lnSpc>
              <a:buClr>
                <a:schemeClr val="tx2"/>
              </a:buClr>
            </a:pPr>
            <a:r>
              <a:rPr lang="pl-PL" sz="2200" b="1" smtClean="0">
                <a:effectLst/>
                <a:latin typeface="Arial" charset="0"/>
              </a:rPr>
              <a:t>146 PUNKTÓW</a:t>
            </a:r>
          </a:p>
          <a:p>
            <a:pPr lvl="1" indent="-379413" eaLnBrk="1" hangingPunct="1">
              <a:lnSpc>
                <a:spcPct val="80000"/>
              </a:lnSpc>
            </a:pPr>
            <a:r>
              <a:rPr lang="pl-PL" sz="2200" smtClean="0">
                <a:effectLst/>
                <a:latin typeface="Arial" charset="0"/>
              </a:rPr>
              <a:t>ABSOLWENT 2014</a:t>
            </a:r>
          </a:p>
          <a:p>
            <a:pPr lvl="1" indent="-379413" eaLnBrk="1" hangingPunct="1">
              <a:lnSpc>
                <a:spcPct val="80000"/>
              </a:lnSpc>
            </a:pPr>
            <a:r>
              <a:rPr lang="pl-PL" sz="2200" smtClean="0">
                <a:effectLst/>
                <a:latin typeface="Arial" charset="0"/>
              </a:rPr>
              <a:t>KOMISJA EGZAMINACYJNA DS. APLIKACJI RADCOWSKIEJ Z SIEDZIBĄ W LUBLINIE </a:t>
            </a:r>
          </a:p>
          <a:p>
            <a:pPr lvl="1" indent="-379413" eaLnBrk="1" hangingPunct="1">
              <a:lnSpc>
                <a:spcPct val="80000"/>
              </a:lnSpc>
            </a:pPr>
            <a:r>
              <a:rPr lang="pl-PL" sz="2200" smtClean="0">
                <a:effectLst/>
                <a:latin typeface="Arial" charset="0"/>
              </a:rPr>
              <a:t>UMSC LUBLIN</a:t>
            </a:r>
          </a:p>
          <a:p>
            <a:pPr lvl="1" indent="-3794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200" smtClean="0">
                <a:effectLst/>
                <a:latin typeface="Arial" charset="0"/>
              </a:rPr>
              <a:t>ORAZ</a:t>
            </a:r>
          </a:p>
          <a:p>
            <a:pPr lvl="1" indent="-379413" eaLnBrk="1" hangingPunct="1">
              <a:lnSpc>
                <a:spcPct val="80000"/>
              </a:lnSpc>
            </a:pPr>
            <a:r>
              <a:rPr lang="pl-PL" sz="2200" smtClean="0">
                <a:effectLst/>
                <a:latin typeface="Arial" charset="0"/>
              </a:rPr>
              <a:t>ABSOLWENT 2014</a:t>
            </a:r>
          </a:p>
          <a:p>
            <a:pPr lvl="1" indent="-379413" eaLnBrk="1" hangingPunct="1">
              <a:lnSpc>
                <a:spcPct val="80000"/>
              </a:lnSpc>
            </a:pPr>
            <a:r>
              <a:rPr lang="pl-PL" sz="2200" smtClean="0">
                <a:effectLst/>
                <a:latin typeface="Arial" charset="0"/>
              </a:rPr>
              <a:t>KOMISJA EGZAMINACYJNA DS. APLIKACJI ADWOKACKIEJ Z SIEDZIBĄ W KRAKOWIE</a:t>
            </a:r>
          </a:p>
          <a:p>
            <a:pPr lvl="1" indent="-379413" eaLnBrk="1" hangingPunct="1">
              <a:lnSpc>
                <a:spcPct val="80000"/>
              </a:lnSpc>
            </a:pPr>
            <a:r>
              <a:rPr lang="pl-PL" sz="2200" smtClean="0">
                <a:effectLst/>
                <a:latin typeface="Arial" charset="0"/>
              </a:rPr>
              <a:t>UNIWERSYTET ŚLĄSKI W KATOWICACH</a:t>
            </a:r>
          </a:p>
          <a:p>
            <a:pPr lvl="1" indent="-379413" eaLnBrk="1" hangingPunct="1">
              <a:lnSpc>
                <a:spcPct val="80000"/>
              </a:lnSpc>
            </a:pPr>
            <a:endParaRPr lang="pl-PL" sz="2200" smtClean="0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>
                <a:effectLst/>
              </a:rPr>
              <a:t>CIEKAWOSTKI</a:t>
            </a:r>
          </a:p>
        </p:txBody>
      </p:sp>
      <p:sp>
        <p:nvSpPr>
          <p:cNvPr id="72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915400" cy="4419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NAJSTARSZY ROCZNIK UKOŃCZENIA STUDIÓW,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KTÓRY UZYSKAŁ POZYTYWNY WYNIK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Z EGZAMINU </a:t>
            </a:r>
          </a:p>
          <a:p>
            <a:pPr marL="179388" lvl="1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TO ABSOLWENT UNIWERSYTETU</a:t>
            </a:r>
          </a:p>
          <a:p>
            <a:pPr marL="179388" lvl="1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IM. A. MICKIEWICZA W POZNANIU Z 1985 ROKU</a:t>
            </a:r>
          </a:p>
          <a:p>
            <a:pPr marL="179388" lvl="1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smtClean="0">
              <a:effectLst/>
              <a:latin typeface="Arial" charset="0"/>
            </a:endParaRPr>
          </a:p>
          <a:p>
            <a:pPr marL="179388" lvl="1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OSOBA TA PRZYSTAPŁA DO EGZAMINU PRZED KOMISJĄ EGZAMINACYJNĄ DS. APLIKACJI RADCOWSKIEJ Z SIEDZIBĄ W POZNANIU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ZAINTERESOWANIE ABSOLWENTÓW 2014 APLIKACJAMI</a:t>
            </a:r>
          </a:p>
        </p:txBody>
      </p:sp>
      <p:graphicFrame>
        <p:nvGraphicFramePr>
          <p:cNvPr id="92399" name="Group 239"/>
          <p:cNvGraphicFramePr>
            <a:graphicFrameLocks noGrp="1"/>
          </p:cNvGraphicFramePr>
          <p:nvPr>
            <p:ph idx="1"/>
          </p:nvPr>
        </p:nvGraphicFramePr>
        <p:xfrm>
          <a:off x="152400" y="731838"/>
          <a:ext cx="8839200" cy="5851525"/>
        </p:xfrm>
        <a:graphic>
          <a:graphicData uri="http://schemas.openxmlformats.org/drawingml/2006/table">
            <a:tbl>
              <a:tblPr/>
              <a:tblGrid>
                <a:gridCol w="381000"/>
                <a:gridCol w="3657600"/>
                <a:gridCol w="762000"/>
                <a:gridCol w="990600"/>
                <a:gridCol w="1066800"/>
                <a:gridCol w="990600"/>
                <a:gridCol w="990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ŁĄCZNIE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ADWOKACKA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RADCOWSKA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NOTARIALNA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KOMORNICZA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Warszawski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Jagielloński w Krakowie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Wrocławski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Śląski w Katowicach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im. A. Mickiewicza w Poznaniu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M. Kopernika w Toruniu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Gdański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UMCS w Lublinie 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Katolicki Uniwersytet Lubelski Jana Pawła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Łódzki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Rzeszowski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Kard. S. Wyszyńskiego w Wa-wie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Szczeciński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 Białymstoku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Krakowska Akademia im.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Frycza-Modrzewskiego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Uniwersytet Warmińsko - Mazurski w Olsztynie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Uniwersytet Opolski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Uczelnia Łazarskiego w Warszawie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>
                <a:effectLst/>
              </a:rPr>
              <a:t>CIEKAWOSTKI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2800" smtClean="0">
                <a:effectLst/>
                <a:latin typeface="Arial" charset="0"/>
              </a:rPr>
              <a:t>	</a:t>
            </a:r>
            <a:r>
              <a:rPr lang="pl-PL" sz="2800" b="1" smtClean="0">
                <a:effectLst/>
                <a:latin typeface="Arial" charset="0"/>
              </a:rPr>
              <a:t>156 OSÓB WSKAZAŁO, ŻE PRZYSTĘPUJE DO EGZAMINU PO RAZ 5 LUB WIĘCEJ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smtClean="0">
                <a:effectLst/>
                <a:latin typeface="Arial" charset="0"/>
              </a:rPr>
              <a:t>	(W TYM 2 OSOBY PO RAZ 9, i 3 OSOBY PO RAZ 8)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mtClean="0">
                <a:effectLst/>
                <a:latin typeface="Arial" charset="0"/>
              </a:rPr>
              <a:t>	</a:t>
            </a:r>
            <a:r>
              <a:rPr lang="pl-PL" sz="2800" b="1" smtClean="0">
                <a:effectLst/>
                <a:latin typeface="Arial" charset="0"/>
              </a:rPr>
              <a:t>OSOBY TE STANOWIĄ 1,6 % WSZYSTKICH PRZYSTĘPUJĄCYCH DO EGZAMINÓW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b="1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mtClean="0">
                <a:effectLst/>
                <a:latin typeface="Arial" charset="0"/>
              </a:rPr>
              <a:t>	</a:t>
            </a:r>
            <a:r>
              <a:rPr lang="pl-PL" sz="2800" b="1" smtClean="0">
                <a:effectLst/>
                <a:latin typeface="Arial" charset="0"/>
              </a:rPr>
              <a:t>ZDAWALNOŚĆ W TEJ GRUPIE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b="1" smtClean="0">
                <a:effectLst/>
                <a:latin typeface="Arial" charset="0"/>
              </a:rPr>
              <a:t>	WYNIOSŁA 26,3%</a:t>
            </a:r>
            <a:endParaRPr lang="pl-PL" sz="2800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22987"/>
          </a:xfrm>
        </p:spPr>
        <p:txBody>
          <a:bodyPr/>
          <a:lstStyle/>
          <a:p>
            <a:pPr eaLnBrk="1" hangingPunct="1"/>
            <a:r>
              <a:rPr lang="pl-PL" b="1" smtClean="0">
                <a:effectLst/>
              </a:rPr>
              <a:t>DZIĘKUJĘ</a:t>
            </a:r>
            <a:br>
              <a:rPr lang="pl-PL" b="1" smtClean="0">
                <a:effectLst/>
              </a:rPr>
            </a:br>
            <a:r>
              <a:rPr lang="pl-PL" b="1" smtClean="0">
                <a:effectLst/>
              </a:rPr>
              <a:t> </a:t>
            </a:r>
            <a:br>
              <a:rPr lang="pl-PL" b="1" smtClean="0">
                <a:effectLst/>
              </a:rPr>
            </a:br>
            <a:r>
              <a:rPr lang="pl-PL" b="1" smtClean="0">
                <a:effectLst/>
              </a:rPr>
              <a:t>ZA UWAGĘ!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457200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ZAINTERESOWANIE ABSOLWENTÓW 2014 APLIKACJAMI</a:t>
            </a:r>
          </a:p>
        </p:txBody>
      </p:sp>
      <p:graphicFrame>
        <p:nvGraphicFramePr>
          <p:cNvPr id="415747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588" y="900113"/>
          <a:ext cx="9142412" cy="5957887"/>
        </p:xfrm>
        <a:graphic>
          <a:graphicData uri="http://schemas.openxmlformats.org/presentationml/2006/ole">
            <p:oleObj spid="_x0000_s415747" name="Wykres" r:id="rId4" imgW="8848649" imgH="534344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/>
            <a:r>
              <a:rPr lang="pl-PL" sz="2200" b="1" smtClean="0">
                <a:effectLst/>
              </a:rPr>
              <a:t>ZAINTERESOWANIE ABSOLWENTÓW 2014 APLIKACJAMI –</a:t>
            </a:r>
            <a:r>
              <a:rPr lang="pl-PL" sz="2400" b="1" smtClean="0">
                <a:effectLst/>
              </a:rPr>
              <a:t> C.D.</a:t>
            </a:r>
          </a:p>
        </p:txBody>
      </p:sp>
      <p:graphicFrame>
        <p:nvGraphicFramePr>
          <p:cNvPr id="93828" name="Group 644"/>
          <p:cNvGraphicFramePr>
            <a:graphicFrameLocks noGrp="1"/>
          </p:cNvGraphicFramePr>
          <p:nvPr>
            <p:ph idx="1"/>
          </p:nvPr>
        </p:nvGraphicFramePr>
        <p:xfrm>
          <a:off x="304800" y="533400"/>
          <a:ext cx="8686800" cy="6142038"/>
        </p:xfrm>
        <a:graphic>
          <a:graphicData uri="http://schemas.openxmlformats.org/drawingml/2006/table">
            <a:tbl>
              <a:tblPr/>
              <a:tblGrid>
                <a:gridCol w="465138"/>
                <a:gridCol w="3421062"/>
                <a:gridCol w="762000"/>
                <a:gridCol w="990600"/>
                <a:gridCol w="1066800"/>
                <a:gridCol w="1066800"/>
                <a:gridCol w="9144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ŁĄCZNIE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ADWOKACKA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RADCOWSKA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NOTARIALNA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KOMORNICZA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Akademia Koźmińskiego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 W.Z. Prawa i Nauk o Gospodarce w Stalowej Woli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Prawa i Administracji w Przemyślu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Europejska WS Prawa i Administracji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Ekonomii, Prawa i Nauk Medycznych w Kielcach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Administracji i Biznesu w Gdyni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Pedagogiki i Administracji  w Poz.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 Psychologii Społecznej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Umiejętności Społecznych w Poz.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Uczelnia Techniczno - Handlowa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 W.Z. Nauk Prawnych i Ekonomicznych  w Tomaszowie Lub.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Menedżerska w Warszawie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Zarządzania w Wa-wie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Prywatna WS Nauk Społecznych, Komputerowych i Medycznych w Wa-wie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WS Finansów i Prawa w Bielsku-Białej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ZAINTERESOWANIE ABSOLWENTÓW 2014 APLIKACJAMI C.D.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idx="1"/>
          </p:nvPr>
        </p:nvGraphicFramePr>
        <p:xfrm>
          <a:off x="4763" y="900113"/>
          <a:ext cx="9163050" cy="5819775"/>
        </p:xfrm>
        <a:graphic>
          <a:graphicData uri="http://schemas.openxmlformats.org/presentationml/2006/ole">
            <p:oleObj spid="_x0000_s6146" name="Wykres" r:id="rId4" imgW="8848649" imgH="5619902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22987"/>
          </a:xfrm>
        </p:spPr>
        <p:txBody>
          <a:bodyPr/>
          <a:lstStyle/>
          <a:p>
            <a:r>
              <a:rPr lang="pl-PL" sz="4000" b="1" smtClean="0">
                <a:effectLst/>
              </a:rPr>
              <a:t>EGZAMINY NA APLIKACJE: 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>ADWOKACKĄ, RADCOWSKĄ, NOTARIALNĄ I KOMORNICZĄ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/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>27 WRZEŚNIA 2014 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OD ROKU 2006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EGZAMINY NA APLIKACJE: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ADWOKACKĄ, RADCOWSKĄ I NOTARIALNĄ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ORGANIZUJE 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MINISTER SPRAWIEDLIWOŚCI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pl-PL" b="1" smtClean="0">
              <a:effectLst/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WSZYSTKICH KANDYDATÓW OBOWIĄZUJĄ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TE SAME ZASADY I ZAKRES EGZAMINÓW WSTĘPNYCH</a:t>
            </a:r>
            <a:endParaRPr lang="pl-PL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2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6477000"/>
          </a:xfrm>
          <a:noFill/>
        </p:spPr>
        <p:txBody>
          <a:bodyPr/>
          <a:lstStyle/>
          <a:p>
            <a:pPr marL="355600" indent="-3556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800" smtClean="0">
              <a:effectLst/>
              <a:latin typeface="Arial" charset="0"/>
            </a:endParaRPr>
          </a:p>
          <a:p>
            <a:pPr marL="355600" indent="-35560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sz="2800" b="1" smtClean="0">
                <a:effectLst/>
                <a:latin typeface="Arial" charset="0"/>
              </a:rPr>
              <a:t>EGZAMINY PRZEPROWADZIŁO</a:t>
            </a:r>
          </a:p>
          <a:p>
            <a:pPr marL="355600" indent="-35560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sz="2800" b="1" smtClean="0">
                <a:effectLst/>
                <a:latin typeface="Arial" charset="0"/>
              </a:rPr>
              <a:t>68 KOMISJI EGZAMINACYJNYCH POWOŁANYCH PRZY </a:t>
            </a:r>
          </a:p>
          <a:p>
            <a:pPr marL="355600" indent="-35560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sz="2800" b="1" smtClean="0">
                <a:effectLst/>
                <a:latin typeface="Arial" charset="0"/>
              </a:rPr>
              <a:t>MINISTRZE SPRAWIEDLIWOŚCI:</a:t>
            </a:r>
          </a:p>
          <a:p>
            <a:pPr marL="355600" indent="-3556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800" b="1" smtClean="0">
              <a:effectLst/>
              <a:latin typeface="Arial" charset="0"/>
            </a:endParaRPr>
          </a:p>
          <a:p>
            <a:pPr marL="355600" indent="-3556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800" b="1" smtClean="0">
              <a:effectLst/>
              <a:latin typeface="Arial" charset="0"/>
            </a:endParaRP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- 	</a:t>
            </a:r>
            <a:r>
              <a:rPr lang="pl-PL" sz="2800" b="1" smtClean="0">
                <a:effectLst/>
                <a:latin typeface="Arial" charset="0"/>
              </a:rPr>
              <a:t>29</a:t>
            </a:r>
            <a:r>
              <a:rPr lang="pl-PL" sz="2800" smtClean="0">
                <a:effectLst/>
                <a:latin typeface="Arial" charset="0"/>
              </a:rPr>
              <a:t> NA OBSZARZE WŁAŚCIWOŚCI </a:t>
            </a: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	24 OKRĘGOWYCH RAD ADWOKACKICH, </a:t>
            </a: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- 	</a:t>
            </a:r>
            <a:r>
              <a:rPr lang="pl-PL" sz="2800" b="1" smtClean="0">
                <a:effectLst/>
                <a:latin typeface="Arial" charset="0"/>
              </a:rPr>
              <a:t>26 </a:t>
            </a:r>
            <a:r>
              <a:rPr lang="pl-PL" sz="2800" smtClean="0">
                <a:effectLst/>
                <a:latin typeface="Arial" charset="0"/>
              </a:rPr>
              <a:t>NA OBSZARZE WŁAŚCIWOŚCI </a:t>
            </a: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	19 OKRĘGOWYCH IZB RADCÓW PRAWNYCH </a:t>
            </a: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- 	</a:t>
            </a:r>
            <a:r>
              <a:rPr lang="pl-PL" sz="2800" b="1" smtClean="0">
                <a:effectLst/>
                <a:latin typeface="Arial" charset="0"/>
              </a:rPr>
              <a:t>6</a:t>
            </a:r>
            <a:r>
              <a:rPr lang="pl-PL" sz="2800" smtClean="0">
                <a:effectLst/>
                <a:latin typeface="Arial" charset="0"/>
              </a:rPr>
              <a:t> NA OBSZARZE WŁAŚCIWOŚCI 11 RAD IZB NOTARIALNYCH</a:t>
            </a: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-  </a:t>
            </a:r>
            <a:r>
              <a:rPr lang="pl-PL" sz="2800" b="1" smtClean="0">
                <a:effectLst/>
                <a:latin typeface="Arial" charset="0"/>
              </a:rPr>
              <a:t>7</a:t>
            </a:r>
            <a:r>
              <a:rPr lang="pl-PL" sz="2800" smtClean="0">
                <a:effectLst/>
                <a:latin typeface="Arial" charset="0"/>
              </a:rPr>
              <a:t> NA OBSZARZE WŁAŚCIWOŚCI 11 RAD IZB KOMORNICZYCH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1440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sz="2400" b="1" smtClean="0">
                <a:effectLst/>
              </a:rPr>
              <a:t>PRZYSTĘPUJĄCY W 2014 </a:t>
            </a:r>
            <a:br>
              <a:rPr lang="pl-PL" sz="2400" b="1" smtClean="0">
                <a:effectLst/>
              </a:rPr>
            </a:br>
            <a:r>
              <a:rPr lang="pl-PL" sz="2400" b="1" smtClean="0">
                <a:effectLst/>
              </a:rPr>
              <a:t>WG ROKU UKOŃCZENIA STUDIÓW</a:t>
            </a:r>
            <a:br>
              <a:rPr lang="pl-PL" sz="2400" b="1" smtClean="0">
                <a:effectLst/>
              </a:rPr>
            </a:br>
            <a:r>
              <a:rPr lang="pl-PL" sz="2400" b="1" smtClean="0">
                <a:effectLst/>
              </a:rPr>
              <a:t> 9 773 OSOBY</a:t>
            </a:r>
            <a:r>
              <a:rPr lang="pl-PL" sz="4000" smtClean="0"/>
              <a:t>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58738" y="1144588"/>
          <a:ext cx="9085262" cy="5645150"/>
        </p:xfrm>
        <a:graphic>
          <a:graphicData uri="http://schemas.openxmlformats.org/presentationml/2006/ole">
            <p:oleObj spid="_x0000_s8194" name="Wykres" r:id="rId4" imgW="9029700" imgH="561014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pl-PL" b="1" smtClean="0">
                <a:effectLst/>
              </a:rPr>
              <a:t>EGZAMIN W 2014 R.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600" b="1" smtClean="0">
                <a:effectLst/>
                <a:latin typeface="Arial" charset="0"/>
              </a:rPr>
              <a:t>PRZYSTĄPIŁY </a:t>
            </a:r>
            <a:r>
              <a:rPr lang="pl-PL" sz="2600" b="1" smtClean="0">
                <a:effectLst/>
                <a:latin typeface="Arial" charset="0"/>
                <a:sym typeface="Wingdings" pitchFamily="2" charset="2"/>
              </a:rPr>
              <a:t> </a:t>
            </a:r>
            <a:r>
              <a:rPr lang="pl-PL" sz="2800" b="1" smtClean="0">
                <a:effectLst/>
                <a:latin typeface="Arial" charset="0"/>
                <a:sym typeface="Wingdings" pitchFamily="2" charset="2"/>
              </a:rPr>
              <a:t>9 773 </a:t>
            </a:r>
            <a:r>
              <a:rPr lang="pl-PL" sz="2600" b="1" smtClean="0">
                <a:effectLst/>
                <a:latin typeface="Arial" charset="0"/>
                <a:sym typeface="Wingdings" pitchFamily="2" charset="2"/>
              </a:rPr>
              <a:t>OSOBY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600" b="1" smtClean="0">
                <a:effectLst/>
                <a:latin typeface="Arial" charset="0"/>
                <a:sym typeface="Wingdings" pitchFamily="2" charset="2"/>
              </a:rPr>
              <a:t> ZDAŁO  4 818 OSÓB  49,3%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600" b="1" smtClean="0">
              <a:effectLst/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800" b="1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800" b="1" smtClean="0">
                <a:latin typeface="Arial" charset="0"/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b="1" smtClean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800" b="1" smtClean="0">
              <a:latin typeface="Bookman Old Style" pitchFamily="18" charset="0"/>
              <a:sym typeface="Wingdings" pitchFamily="2" charset="2"/>
            </a:endParaRPr>
          </a:p>
        </p:txBody>
      </p:sp>
      <p:sp>
        <p:nvSpPr>
          <p:cNvPr id="429059" name="AutoShape 4"/>
          <p:cNvSpPr>
            <a:spLocks noChangeArrowheads="1"/>
          </p:cNvSpPr>
          <p:nvPr/>
        </p:nvSpPr>
        <p:spPr bwMode="auto">
          <a:xfrm rot="2897355">
            <a:off x="1654969" y="1694656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l-PL" sz="1800" baseline="-25000"/>
          </a:p>
        </p:txBody>
      </p:sp>
      <p:sp>
        <p:nvSpPr>
          <p:cNvPr id="429060" name="AutoShape 5"/>
          <p:cNvSpPr>
            <a:spLocks noChangeArrowheads="1"/>
          </p:cNvSpPr>
          <p:nvPr/>
        </p:nvSpPr>
        <p:spPr bwMode="auto">
          <a:xfrm>
            <a:off x="3429000" y="1752600"/>
            <a:ext cx="485775" cy="904875"/>
          </a:xfrm>
          <a:prstGeom prst="downArrow">
            <a:avLst>
              <a:gd name="adj1" fmla="val 50000"/>
              <a:gd name="adj2" fmla="val 46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aseline="-25000"/>
          </a:p>
        </p:txBody>
      </p:sp>
      <p:sp>
        <p:nvSpPr>
          <p:cNvPr id="429061" name="AutoShape 6"/>
          <p:cNvSpPr>
            <a:spLocks noChangeArrowheads="1"/>
          </p:cNvSpPr>
          <p:nvPr/>
        </p:nvSpPr>
        <p:spPr bwMode="auto">
          <a:xfrm rot="-2297175">
            <a:off x="7185025" y="17986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aseline="-25000"/>
          </a:p>
        </p:txBody>
      </p:sp>
      <p:sp>
        <p:nvSpPr>
          <p:cNvPr id="429062" name="AutoShape 7"/>
          <p:cNvSpPr>
            <a:spLocks noChangeArrowheads="1"/>
          </p:cNvSpPr>
          <p:nvPr/>
        </p:nvSpPr>
        <p:spPr bwMode="auto">
          <a:xfrm>
            <a:off x="7696200" y="4724400"/>
            <a:ext cx="360363" cy="500063"/>
          </a:xfrm>
          <a:prstGeom prst="downArrow">
            <a:avLst>
              <a:gd name="adj1" fmla="val 50000"/>
              <a:gd name="adj2" fmla="val 34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aseline="-25000"/>
          </a:p>
        </p:txBody>
      </p:sp>
      <p:sp>
        <p:nvSpPr>
          <p:cNvPr id="429063" name="AutoShape 8"/>
          <p:cNvSpPr>
            <a:spLocks noChangeArrowheads="1"/>
          </p:cNvSpPr>
          <p:nvPr/>
        </p:nvSpPr>
        <p:spPr bwMode="auto">
          <a:xfrm>
            <a:off x="5486400" y="4724400"/>
            <a:ext cx="360363" cy="500063"/>
          </a:xfrm>
          <a:prstGeom prst="downArrow">
            <a:avLst>
              <a:gd name="adj1" fmla="val 50000"/>
              <a:gd name="adj2" fmla="val 34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aseline="-25000"/>
          </a:p>
        </p:txBody>
      </p:sp>
      <p:sp>
        <p:nvSpPr>
          <p:cNvPr id="429064" name="AutoShape 9"/>
          <p:cNvSpPr>
            <a:spLocks noChangeArrowheads="1"/>
          </p:cNvSpPr>
          <p:nvPr/>
        </p:nvSpPr>
        <p:spPr bwMode="auto">
          <a:xfrm>
            <a:off x="3124200" y="4724400"/>
            <a:ext cx="360363" cy="500063"/>
          </a:xfrm>
          <a:prstGeom prst="downArrow">
            <a:avLst>
              <a:gd name="adj1" fmla="val 50000"/>
              <a:gd name="adj2" fmla="val 34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aseline="-25000"/>
          </a:p>
        </p:txBody>
      </p:sp>
      <p:sp>
        <p:nvSpPr>
          <p:cNvPr id="429065" name="AutoShape 5"/>
          <p:cNvSpPr>
            <a:spLocks noChangeArrowheads="1"/>
          </p:cNvSpPr>
          <p:nvPr/>
        </p:nvSpPr>
        <p:spPr bwMode="auto">
          <a:xfrm>
            <a:off x="5410200" y="1676400"/>
            <a:ext cx="485775" cy="904875"/>
          </a:xfrm>
          <a:prstGeom prst="downArrow">
            <a:avLst>
              <a:gd name="adj1" fmla="val 50000"/>
              <a:gd name="adj2" fmla="val 46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aseline="-25000"/>
          </a:p>
        </p:txBody>
      </p:sp>
      <p:graphicFrame>
        <p:nvGraphicFramePr>
          <p:cNvPr id="94263" name="Group 55"/>
          <p:cNvGraphicFramePr>
            <a:graphicFrameLocks noGrp="1"/>
          </p:cNvGraphicFramePr>
          <p:nvPr/>
        </p:nvGraphicFramePr>
        <p:xfrm>
          <a:off x="0" y="2774950"/>
          <a:ext cx="9067800" cy="4084638"/>
        </p:xfrm>
        <a:graphic>
          <a:graphicData uri="http://schemas.openxmlformats.org/drawingml/2006/table">
            <a:tbl>
              <a:tblPr/>
              <a:tblGrid>
                <a:gridCol w="2247900"/>
                <a:gridCol w="2247900"/>
                <a:gridCol w="2247900"/>
                <a:gridCol w="23241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APLIKACJA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ADWOKACKA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RADCOWSKA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NOTARIALNA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KOMORNICZA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PRZYSTĄPIŁO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PRZYSTĄPIŁO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PRZYSTĄPIŁY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PRZYSTĄPIŁO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3 680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ZDAŁY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ZDAŁO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ZDAŁO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ZDAŁO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9108" name="AutoShape 7"/>
          <p:cNvSpPr>
            <a:spLocks noChangeArrowheads="1"/>
          </p:cNvSpPr>
          <p:nvPr/>
        </p:nvSpPr>
        <p:spPr bwMode="auto">
          <a:xfrm>
            <a:off x="914400" y="4724400"/>
            <a:ext cx="360363" cy="500063"/>
          </a:xfrm>
          <a:prstGeom prst="downArrow">
            <a:avLst>
              <a:gd name="adj1" fmla="val 50000"/>
              <a:gd name="adj2" fmla="val 34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noFill/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PRZYSTĘPUJĄCY DO EGZAMINU                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NA APLIKACJĘ ADWOKACKĄ – ZDAWALNOŚĆ WG SIEDZIBY KOMISJI</a:t>
            </a:r>
          </a:p>
        </p:txBody>
      </p:sp>
      <p:graphicFrame>
        <p:nvGraphicFramePr>
          <p:cNvPr id="438146" name="Group 898"/>
          <p:cNvGraphicFramePr>
            <a:graphicFrameLocks noGrp="1"/>
          </p:cNvGraphicFramePr>
          <p:nvPr/>
        </p:nvGraphicFramePr>
        <p:xfrm>
          <a:off x="228600" y="1524000"/>
          <a:ext cx="4419600" cy="4937125"/>
        </p:xfrm>
        <a:graphic>
          <a:graphicData uri="http://schemas.openxmlformats.org/drawingml/2006/table">
            <a:tbl>
              <a:tblPr/>
              <a:tblGrid>
                <a:gridCol w="381000"/>
                <a:gridCol w="1676400"/>
                <a:gridCol w="1219200"/>
                <a:gridCol w="1143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Lp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Okręgowa Rada Adwokacka 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Liczba osób, które przystąpiły</a:t>
                      </a:r>
                      <a:r>
                        <a:rPr kumimoji="0" lang="pl-P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zdawalność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Białystok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Bielsko - Biała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Bydgoszcz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Częstochowa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Gdańsk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49,7%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Katowice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Kielce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Koszalin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40,9%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Kraków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279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65,6%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Lublin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Łódź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Olsztyn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Opole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Płock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8117" name="Group 869"/>
          <p:cNvGraphicFramePr>
            <a:graphicFrameLocks noGrp="1"/>
          </p:cNvGraphicFramePr>
          <p:nvPr/>
        </p:nvGraphicFramePr>
        <p:xfrm>
          <a:off x="4724400" y="1524000"/>
          <a:ext cx="4343400" cy="4052888"/>
        </p:xfrm>
        <a:graphic>
          <a:graphicData uri="http://schemas.openxmlformats.org/drawingml/2006/table">
            <a:tbl>
              <a:tblPr/>
              <a:tblGrid>
                <a:gridCol w="457200"/>
                <a:gridCol w="1447800"/>
                <a:gridCol w="1295400"/>
                <a:gridCol w="11430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Okręgowa Rada Adwokacka 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Liczba osób, które przystąpiły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zdawalność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Poznań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Radom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Rzeszów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59,1%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Siedlce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Szczecin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61,8%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Toruń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52,1%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Wałbrzych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Warszawa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1 346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Wrocław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Zielona Góra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Razem 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3 680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noFill/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PRZYSTĘPUJĄCY DO EGZAMINU             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NA APLIKACJĘ RADCOWSKĄ – ZDAWALNOŚĆ WG SIEDZIBY KOMISJI</a:t>
            </a:r>
          </a:p>
        </p:txBody>
      </p:sp>
      <p:graphicFrame>
        <p:nvGraphicFramePr>
          <p:cNvPr id="440183" name="Group 887"/>
          <p:cNvGraphicFramePr>
            <a:graphicFrameLocks noGrp="1"/>
          </p:cNvGraphicFramePr>
          <p:nvPr/>
        </p:nvGraphicFramePr>
        <p:xfrm>
          <a:off x="152400" y="1524000"/>
          <a:ext cx="4038600" cy="4305300"/>
        </p:xfrm>
        <a:graphic>
          <a:graphicData uri="http://schemas.openxmlformats.org/drawingml/2006/table">
            <a:tbl>
              <a:tblPr/>
              <a:tblGrid>
                <a:gridCol w="457200"/>
                <a:gridCol w="1295400"/>
                <a:gridCol w="1219200"/>
                <a:gridCol w="1066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Lp. 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Okręgowa Izba Radców Prawnych 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Liczba osób, które przystąpiły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zdawalność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Białystok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Bydgoszcz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Gdańsk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Katowice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Kielce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Koszalin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Kraków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504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56,9%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Lublin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Łódź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63%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Olsztyn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Opole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171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36,8%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Poznań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185" name="Group 889"/>
          <p:cNvGraphicFramePr>
            <a:graphicFrameLocks noGrp="1"/>
          </p:cNvGraphicFramePr>
          <p:nvPr/>
        </p:nvGraphicFramePr>
        <p:xfrm>
          <a:off x="4419600" y="1524000"/>
          <a:ext cx="4495800" cy="3078163"/>
        </p:xfrm>
        <a:graphic>
          <a:graphicData uri="http://schemas.openxmlformats.org/drawingml/2006/table">
            <a:tbl>
              <a:tblPr/>
              <a:tblGrid>
                <a:gridCol w="481013"/>
                <a:gridCol w="1285875"/>
                <a:gridCol w="1524000"/>
                <a:gridCol w="12049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Okręgowa Izba Radców Prawnych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Liczba osób, które przystąpiły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zdawalność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Rzeszów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Szczecin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Toruń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Wałbrzych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37,2%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Warszawa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1 191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Wrocław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Zielona Góra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Razem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4 761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noFill/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PRZYSTĘPUJĄCY DO EGZAMINU               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 NA APLIKACJĘ NOTARIALNĄ – ZDAWALNOŚĆ WG SIEDZIBY KOMISJI</a:t>
            </a:r>
          </a:p>
        </p:txBody>
      </p:sp>
      <p:graphicFrame>
        <p:nvGraphicFramePr>
          <p:cNvPr id="441693" name="Group 349"/>
          <p:cNvGraphicFramePr>
            <a:graphicFrameLocks noGrp="1"/>
          </p:cNvGraphicFramePr>
          <p:nvPr/>
        </p:nvGraphicFramePr>
        <p:xfrm>
          <a:off x="1524000" y="1447800"/>
          <a:ext cx="4876800" cy="4686300"/>
        </p:xfrm>
        <a:graphic>
          <a:graphicData uri="http://schemas.openxmlformats.org/drawingml/2006/table">
            <a:tbl>
              <a:tblPr/>
              <a:tblGrid>
                <a:gridCol w="550863"/>
                <a:gridCol w="1651000"/>
                <a:gridCol w="1338262"/>
                <a:gridCol w="13366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Lp. 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Siedziba Komisji Egzaminacyjnej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Liczba osób, które przystąpiły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zdawalność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Gdańsk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Katowice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34,2%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Kraków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147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53,1%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Poznań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49,3%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Warszawa 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Wrocław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Razem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noFill/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PRZYSTĘPUJĄCY DO EGZAMINU               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 NA APLIKACJĘ KOMORNICZĄ – ZDAWALNOŚĆ WG SIEDZIBY KOMISJI</a:t>
            </a:r>
          </a:p>
        </p:txBody>
      </p:sp>
      <p:graphicFrame>
        <p:nvGraphicFramePr>
          <p:cNvPr id="441693" name="Group 349"/>
          <p:cNvGraphicFramePr>
            <a:graphicFrameLocks noGrp="1"/>
          </p:cNvGraphicFramePr>
          <p:nvPr/>
        </p:nvGraphicFramePr>
        <p:xfrm>
          <a:off x="1828800" y="1219200"/>
          <a:ext cx="4876800" cy="5219700"/>
        </p:xfrm>
        <a:graphic>
          <a:graphicData uri="http://schemas.openxmlformats.org/drawingml/2006/table">
            <a:tbl>
              <a:tblPr/>
              <a:tblGrid>
                <a:gridCol w="550863"/>
                <a:gridCol w="1651000"/>
                <a:gridCol w="1338262"/>
                <a:gridCol w="13366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Lp. 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Siedziba Komisji Egzaminacyjnej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Liczba osób, które przystąpiły 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zdawalność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Gdańsk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Katowice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Kraków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Łódź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Poznań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Warszawa 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109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23,9%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Wrocław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46,3%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Razem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99187"/>
          </a:xfrm>
        </p:spPr>
        <p:txBody>
          <a:bodyPr/>
          <a:lstStyle/>
          <a:p>
            <a:r>
              <a:rPr lang="pl-PL" b="1" smtClean="0">
                <a:effectLst/>
              </a:rPr>
              <a:t>STRUKTURA ABSOLWENTÓW POSZCZEGÓLNYCH UCZELNI PRZYSTĘPUJĄCYCH DO EGZAMINÓW W 2014 R. PRZED KOMISJAMI,                  W KTÓRYCH ZDAWALNOŚĆ BYŁA NAJWYŻSZA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2400" b="1" smtClean="0">
                <a:effectLst/>
              </a:rPr>
              <a:t>KOMISJA EGZAMINACYJNA DS. APLIKACJI ADWOKACKIEJ Z SIEDZIBĄ W ŁODZI</a:t>
            </a:r>
            <a:br>
              <a:rPr lang="pl-PL" sz="2400" b="1" smtClean="0">
                <a:effectLst/>
              </a:rPr>
            </a:br>
            <a:r>
              <a:rPr lang="pl-PL" sz="2000" b="1" smtClean="0">
                <a:effectLst/>
              </a:rPr>
              <a:t>DO EGZAMINU PRZYSTĄPIŁO 106 OSÓB – ZDAWALNOŚĆ 67% 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idx="1"/>
          </p:nvPr>
        </p:nvGraphicFramePr>
        <p:xfrm>
          <a:off x="147638" y="1684338"/>
          <a:ext cx="8905875" cy="5122862"/>
        </p:xfrm>
        <a:graphic>
          <a:graphicData uri="http://schemas.openxmlformats.org/presentationml/2006/ole">
            <p:oleObj spid="_x0000_s9218" name="Wykres" r:id="rId4" imgW="8858402" imgH="5095951" progId="MSGraph.Chart.8">
              <p:embed followColorScheme="full"/>
            </p:oleObj>
          </a:graphicData>
        </a:graphic>
      </p:graphicFrame>
      <p:sp>
        <p:nvSpPr>
          <p:cNvPr id="371719" name="Rectangle 4"/>
          <p:cNvSpPr>
            <a:spLocks noChangeArrowheads="1"/>
          </p:cNvSpPr>
          <p:nvPr/>
        </p:nvSpPr>
        <p:spPr bwMode="auto">
          <a:xfrm>
            <a:off x="5867400" y="1524000"/>
            <a:ext cx="304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UCZELNIE, Z KTÓRYCH </a:t>
            </a:r>
          </a:p>
          <a:p>
            <a:pPr>
              <a:spcBef>
                <a:spcPct val="50000"/>
              </a:spcBef>
              <a:defRPr/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PRZYSTĄPIŁY 2 OSOBY</a:t>
            </a:r>
          </a:p>
          <a:p>
            <a:pPr>
              <a:spcBef>
                <a:spcPct val="50000"/>
              </a:spcBef>
              <a:defRPr/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UMCS</a:t>
            </a:r>
          </a:p>
          <a:p>
            <a:pPr>
              <a:spcBef>
                <a:spcPct val="50000"/>
              </a:spcBef>
              <a:defRPr/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UCZELNIA ŁAZARSKIEGO</a:t>
            </a:r>
          </a:p>
          <a:p>
            <a:pPr>
              <a:spcBef>
                <a:spcPct val="50000"/>
              </a:spcBef>
              <a:defRPr/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KUL</a:t>
            </a:r>
          </a:p>
          <a:p>
            <a:pPr>
              <a:spcBef>
                <a:spcPct val="50000"/>
              </a:spcBef>
              <a:defRPr/>
            </a:pPr>
            <a:endParaRPr lang="pl-PL" sz="1400" b="1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UCZELNIE, Z KTÓRYCH </a:t>
            </a:r>
          </a:p>
          <a:p>
            <a:pPr>
              <a:spcBef>
                <a:spcPct val="50000"/>
              </a:spcBef>
              <a:defRPr/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PRZYSTĄPIŁA 1 OSOBA</a:t>
            </a:r>
          </a:p>
          <a:p>
            <a:pPr>
              <a:spcBef>
                <a:spcPct val="50000"/>
              </a:spcBef>
              <a:defRPr/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UNIWERSYTET GDAŃSKI</a:t>
            </a:r>
          </a:p>
          <a:p>
            <a:pPr>
              <a:spcBef>
                <a:spcPct val="50000"/>
              </a:spcBef>
              <a:defRPr/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KUL WZ W TOMASZOWIE LUB.</a:t>
            </a:r>
          </a:p>
          <a:p>
            <a:pPr>
              <a:spcBef>
                <a:spcPct val="50000"/>
              </a:spcBef>
              <a:defRPr/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KUL WZ W STALOWEJ WOLI.</a:t>
            </a:r>
          </a:p>
          <a:p>
            <a:pPr>
              <a:spcBef>
                <a:spcPct val="50000"/>
              </a:spcBef>
              <a:defRPr/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WSUS W POZNANIU</a:t>
            </a:r>
          </a:p>
          <a:p>
            <a:pPr>
              <a:spcBef>
                <a:spcPct val="50000"/>
              </a:spcBef>
              <a:defRPr/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UCZELNIA TECH. – HANDLOWA</a:t>
            </a:r>
          </a:p>
          <a:p>
            <a:pPr>
              <a:spcBef>
                <a:spcPct val="50000"/>
              </a:spcBef>
              <a:defRPr/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KRAKOWSKA AKADEMIA</a:t>
            </a:r>
          </a:p>
          <a:p>
            <a:pPr>
              <a:spcBef>
                <a:spcPct val="50000"/>
              </a:spcBef>
              <a:defRPr/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EWSPIA</a:t>
            </a:r>
          </a:p>
          <a:p>
            <a:pPr>
              <a:spcBef>
                <a:spcPct val="50000"/>
              </a:spcBef>
              <a:defRPr/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2400" b="1" smtClean="0">
                <a:effectLst/>
              </a:rPr>
              <a:t>KOMISJA EGZAMINACYJNA DS. APLIKACJI ADWOKACKIEJ Z SIEDZIBĄ W KRAKOWIE</a:t>
            </a:r>
            <a:br>
              <a:rPr lang="pl-PL" sz="2400" b="1" smtClean="0">
                <a:effectLst/>
              </a:rPr>
            </a:br>
            <a:r>
              <a:rPr lang="pl-PL" sz="2000" b="1" smtClean="0">
                <a:effectLst/>
              </a:rPr>
              <a:t>DO EGZAMINU PRZYSTĄPIŁO 279 OSÓB – ZDAWALNOŚĆ 65,6% 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123825" y="1735138"/>
          <a:ext cx="8896350" cy="5122862"/>
        </p:xfrm>
        <a:graphic>
          <a:graphicData uri="http://schemas.openxmlformats.org/presentationml/2006/ole">
            <p:oleObj spid="_x0000_s10242" name="Wykres" r:id="rId4" imgW="8848649" imgH="5095951" progId="MSGraph.Chart.8">
              <p:embed followColorScheme="full"/>
            </p:oleObj>
          </a:graphicData>
        </a:graphic>
      </p:graphicFrame>
      <p:sp>
        <p:nvSpPr>
          <p:cNvPr id="375814" name="Rectangle 4"/>
          <p:cNvSpPr>
            <a:spLocks noChangeArrowheads="1"/>
          </p:cNvSpPr>
          <p:nvPr/>
        </p:nvSpPr>
        <p:spPr bwMode="auto">
          <a:xfrm>
            <a:off x="5867400" y="1371600"/>
            <a:ext cx="30861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PRZYSTĄPIŁO 12 OSÓB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KUL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latin typeface="Arial" pitchFamily="34" charset="0"/>
              </a:rPr>
              <a:t>UNIWERSYTET RZESZOWSKI</a:t>
            </a: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"/>
              </a:spcBef>
              <a:defRPr/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"/>
              </a:spcBef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PRZYSTĄPIŁO 10 OSÓB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UMCS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latin typeface="Arial" pitchFamily="34" charset="0"/>
              </a:rPr>
              <a:t>UNIWERSYTET ŚLĄSKI</a:t>
            </a:r>
          </a:p>
          <a:p>
            <a:pPr>
              <a:spcBef>
                <a:spcPct val="5000"/>
              </a:spcBef>
              <a:defRPr/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"/>
              </a:spcBef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PRZYSTĄPIŁY 2 OSOBY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EWSPIA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KUL WZ W STALOWEJ WOLI</a:t>
            </a: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"/>
              </a:spcBef>
              <a:defRPr/>
            </a:pPr>
            <a:r>
              <a:rPr lang="pl-PL" sz="1200">
                <a:latin typeface="Arial" pitchFamily="34" charset="0"/>
              </a:rPr>
              <a:t>UCZELNIA ŁAZARSKIEGO</a:t>
            </a: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"/>
              </a:spcBef>
              <a:defRPr/>
            </a:pPr>
            <a:r>
              <a:rPr lang="pl-PL" sz="1200">
                <a:latin typeface="Arial" pitchFamily="34" charset="0"/>
              </a:rPr>
              <a:t>UNIWERSYTET ŁÓDZKI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latin typeface="Arial" pitchFamily="34" charset="0"/>
              </a:rPr>
              <a:t>UNIWERSYTET WROCŁAWSKI</a:t>
            </a:r>
          </a:p>
          <a:p>
            <a:pPr>
              <a:spcBef>
                <a:spcPct val="5000"/>
              </a:spcBef>
              <a:defRPr/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"/>
              </a:spcBef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</a:t>
            </a:r>
          </a:p>
          <a:p>
            <a:pPr>
              <a:spcBef>
                <a:spcPct val="5000"/>
              </a:spcBef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PRZYSTĄPIŁA 1 OSOBA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GDAŃSKI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KUL WZ W TOMASZOWIE LUB.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latin typeface="Arial" pitchFamily="34" charset="0"/>
              </a:rPr>
              <a:t>PWSNSKiM</a:t>
            </a:r>
          </a:p>
          <a:p>
            <a:pPr>
              <a:spcBef>
                <a:spcPct val="5000"/>
              </a:spcBef>
              <a:defRPr/>
            </a:pPr>
            <a:r>
              <a:rPr lang="pl-PL" sz="1200">
                <a:latin typeface="Arial" pitchFamily="34" charset="0"/>
              </a:rPr>
              <a:t>UNIWERSYTET SZCZECIŃSKI</a:t>
            </a:r>
            <a:endParaRPr lang="pl-PL" sz="1200">
              <a:latin typeface="Times New Roman" pitchFamily="18" charset="0"/>
            </a:endParaRPr>
          </a:p>
          <a:p>
            <a:pPr>
              <a:spcBef>
                <a:spcPct val="5000"/>
              </a:spcBef>
              <a:defRPr/>
            </a:pPr>
            <a:r>
              <a:rPr lang="pl-PL" sz="1200">
                <a:latin typeface="Arial" pitchFamily="34" charset="0"/>
              </a:rPr>
              <a:t>UNIWERSYTET WARMIŃSKO - MAZURSKI </a:t>
            </a:r>
            <a:endParaRPr lang="pl-PL" sz="1200">
              <a:latin typeface="Times New Roman" pitchFamily="18" charset="0"/>
            </a:endParaRPr>
          </a:p>
          <a:p>
            <a:pPr>
              <a:spcBef>
                <a:spcPct val="5000"/>
              </a:spcBef>
              <a:defRPr/>
            </a:pPr>
            <a:r>
              <a:rPr lang="pl-PL" sz="1200">
                <a:latin typeface="Arial" pitchFamily="34" charset="0"/>
              </a:rPr>
              <a:t>UNIWERSYTET WARSZAWSKI</a:t>
            </a:r>
            <a:endParaRPr lang="pl-PL" sz="1200">
              <a:latin typeface="Times New Roman" pitchFamily="18" charset="0"/>
            </a:endParaRPr>
          </a:p>
          <a:p>
            <a:pPr>
              <a:spcBef>
                <a:spcPct val="5000"/>
              </a:spcBef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UCZELNIA ZAGRANICZNA</a:t>
            </a:r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0"/>
            <a:ext cx="8382000" cy="6553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pl-PL" b="1" smtClean="0">
              <a:effectLst/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OD 2008 ROKU SPORZĄDZANA JEST ANALIZA WYNIKÓW PO EGZAMINACH WSTĘPNYCH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pl-PL" b="1" smtClean="0">
              <a:effectLst/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W DNIU DZISIEJSZYM ODBYWA SIĘ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SIÓDMA KONFERENCJA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MINISTRA SPRAWIEDLIWOŚCI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Z DZIEKANAMI WYDZIAŁÓW PRAWA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b="1" smtClean="0">
                <a:effectLst/>
                <a:latin typeface="Arial" charset="0"/>
              </a:rPr>
              <a:t>UCZELNI WYŻSZYCH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pl-PL" b="1" smtClean="0">
              <a:effectLst/>
              <a:latin typeface="Arial" charset="0"/>
            </a:endParaRPr>
          </a:p>
          <a:p>
            <a:pPr marL="0" indent="0" eaLnBrk="1" hangingPunct="1">
              <a:defRPr/>
            </a:pPr>
            <a:endParaRPr lang="pl-PL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2400" b="1" smtClean="0">
                <a:effectLst/>
              </a:rPr>
              <a:t>KOMISJA EGZAMINACYJNA DS. APLIKACJI RADCOWSKIEJ Z SIEDZIBĄ W ŁODZI</a:t>
            </a:r>
            <a:br>
              <a:rPr lang="pl-PL" sz="2400" b="1" smtClean="0">
                <a:effectLst/>
              </a:rPr>
            </a:br>
            <a:r>
              <a:rPr lang="pl-PL" sz="2000" b="1" smtClean="0">
                <a:effectLst/>
              </a:rPr>
              <a:t>DO EGZAMINU PRZYSTĄPIŁO 200 OSÓB – ZDAWALNOŚĆ 63% 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idx="1"/>
          </p:nvPr>
        </p:nvGraphicFramePr>
        <p:xfrm>
          <a:off x="238125" y="1735138"/>
          <a:ext cx="8905875" cy="5122862"/>
        </p:xfrm>
        <a:graphic>
          <a:graphicData uri="http://schemas.openxmlformats.org/presentationml/2006/ole">
            <p:oleObj spid="_x0000_s11266" name="Wykres" r:id="rId4" imgW="8858402" imgH="5095951" progId="MSGraph.Chart.8">
              <p:embed followColorScheme="full"/>
            </p:oleObj>
          </a:graphicData>
        </a:graphic>
      </p:graphicFrame>
      <p:sp>
        <p:nvSpPr>
          <p:cNvPr id="377861" name="Rectangle 4"/>
          <p:cNvSpPr>
            <a:spLocks noChangeArrowheads="1"/>
          </p:cNvSpPr>
          <p:nvPr/>
        </p:nvSpPr>
        <p:spPr bwMode="auto">
          <a:xfrm>
            <a:off x="6057900" y="2552700"/>
            <a:ext cx="30861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PRZYSTĄPIŁY 3 OSOBY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KUL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UNIWERSYTET ŚLĄSKI</a:t>
            </a:r>
          </a:p>
          <a:p>
            <a:pPr>
              <a:defRPr/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PRZYSTĄPIŁY 2 OSOBY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KRAKOWSKA AKADEMIA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UT-H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UMCS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UAM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UKSW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SZCZECIŃSKI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WARSZAWSKI</a:t>
            </a:r>
          </a:p>
          <a:p>
            <a:pPr>
              <a:defRPr/>
            </a:pP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PRZYSTĄPIŁA 1 OSOBA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EWSPIA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UCZELNIA ŁAZARSKIEGO</a:t>
            </a: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UMK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OPOLSKI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WSM W WARSZAWIE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WSUS</a:t>
            </a:r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286000" y="1447800"/>
            <a:ext cx="30861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sz="1200" b="1">
                <a:solidFill>
                  <a:srgbClr val="000000"/>
                </a:solidFill>
                <a:latin typeface="Arial" charset="0"/>
              </a:rPr>
              <a:t>UCZELNIA, Z KTÓREJ PRZYSTĄPIŁO 6 OSÓB</a:t>
            </a:r>
          </a:p>
          <a:p>
            <a:r>
              <a:rPr lang="pl-PL" sz="1200">
                <a:latin typeface="Arial" charset="0"/>
              </a:rPr>
              <a:t>UNIWERSYTET WROCŁAWSKI</a:t>
            </a:r>
          </a:p>
          <a:p>
            <a:endParaRPr lang="pl-PL" sz="1200" b="1">
              <a:solidFill>
                <a:srgbClr val="000000"/>
              </a:solidFill>
              <a:latin typeface="Arial" charset="0"/>
            </a:endParaRPr>
          </a:p>
          <a:p>
            <a:r>
              <a:rPr lang="pl-PL" sz="1200" b="1">
                <a:solidFill>
                  <a:srgbClr val="000000"/>
                </a:solidFill>
                <a:latin typeface="Arial" charset="0"/>
              </a:rPr>
              <a:t>UCZELNIA, Z KTÓREJ PRZYSTĄPIŁY 4 OSOBY</a:t>
            </a:r>
          </a:p>
          <a:p>
            <a:r>
              <a:rPr lang="pl-PL" sz="1200">
                <a:latin typeface="Arial" charset="0"/>
              </a:rPr>
              <a:t>UNIWERSYTET JAGIELLOŃSKI</a:t>
            </a:r>
          </a:p>
          <a:p>
            <a:endParaRPr lang="pl-PL" sz="12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2400" b="1" smtClean="0">
                <a:effectLst/>
              </a:rPr>
              <a:t>KOMISJA EGZAMINACYJNA DS. APLIKACJI RADCOWSKIEJ Z SIEDZIBĄ W KRAKOWIE</a:t>
            </a:r>
            <a:br>
              <a:rPr lang="pl-PL" sz="2400" b="1" smtClean="0">
                <a:effectLst/>
              </a:rPr>
            </a:br>
            <a:r>
              <a:rPr lang="pl-PL" sz="2000" b="1" smtClean="0">
                <a:effectLst/>
              </a:rPr>
              <a:t>DO EGZAMINU PRZYSTĄPIŁY 504 OSOBY – ZDAWALNOŚĆ 56,9% 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ph idx="1"/>
          </p:nvPr>
        </p:nvGraphicFramePr>
        <p:xfrm>
          <a:off x="238125" y="1735138"/>
          <a:ext cx="8905875" cy="5122862"/>
        </p:xfrm>
        <a:graphic>
          <a:graphicData uri="http://schemas.openxmlformats.org/presentationml/2006/ole">
            <p:oleObj spid="_x0000_s12290" name="Wykres" r:id="rId4" imgW="8858402" imgH="5095951" progId="MSGraph.Chart.8">
              <p:embed followColorScheme="full"/>
            </p:oleObj>
          </a:graphicData>
        </a:graphic>
      </p:graphicFrame>
      <p:sp>
        <p:nvSpPr>
          <p:cNvPr id="378887" name="Rectangle 4"/>
          <p:cNvSpPr>
            <a:spLocks noChangeArrowheads="1"/>
          </p:cNvSpPr>
          <p:nvPr/>
        </p:nvSpPr>
        <p:spPr bwMode="auto">
          <a:xfrm>
            <a:off x="6477000" y="2438400"/>
            <a:ext cx="2400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PRZYSTĄPIŁY 3 OSOBY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KUL WZ W TOMASZOWIE LUB.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UAM</a:t>
            </a:r>
          </a:p>
          <a:p>
            <a:pPr>
              <a:defRPr/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PRZYSTĄPIŁY 2 OSOBY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UMK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SZCZECIŃSKI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WARSZAWSKI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WSPiA</a:t>
            </a:r>
          </a:p>
          <a:p>
            <a:pPr>
              <a:defRPr/>
            </a:pP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PRZYSTĄPIŁA 1 OSOBA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AKADEMIA KOŹMIŃSKIEGO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EWSPIA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UNIWERSYTET GDAŃSKI</a:t>
            </a: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UKSW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UNIWERSYTET ŁÓDZKI</a:t>
            </a: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WSFiP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UCZELNIA ZAGRANICZNA</a:t>
            </a:r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28600" y="137160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sz="1200" b="1">
                <a:solidFill>
                  <a:srgbClr val="000000"/>
                </a:solidFill>
                <a:latin typeface="Arial" charset="0"/>
              </a:rPr>
              <a:t>25 OSÓB PRZYSTĄPIŁO - </a:t>
            </a:r>
            <a:r>
              <a:rPr lang="pl-PL" sz="1200">
                <a:latin typeface="Arial" charset="0"/>
              </a:rPr>
              <a:t>UNIWERSYTET RZESZOWSKI	</a:t>
            </a:r>
            <a:r>
              <a:rPr lang="pl-PL" sz="1200" b="1">
                <a:solidFill>
                  <a:srgbClr val="000000"/>
                </a:solidFill>
                <a:latin typeface="Arial" charset="0"/>
              </a:rPr>
              <a:t>9 OSÓB PRZYSTĄPIŁO - </a:t>
            </a:r>
            <a:r>
              <a:rPr lang="pl-PL" sz="1200">
                <a:latin typeface="Arial" charset="0"/>
              </a:rPr>
              <a:t>UMCS</a:t>
            </a:r>
            <a:endParaRPr lang="pl-PL" sz="1200" b="1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l-PL" sz="1200" b="1">
                <a:solidFill>
                  <a:srgbClr val="000000"/>
                </a:solidFill>
                <a:latin typeface="Arial" charset="0"/>
              </a:rPr>
              <a:t>23 OSOBY PRZYSTĄPIŁY - </a:t>
            </a:r>
            <a:r>
              <a:rPr lang="pl-PL" sz="1200">
                <a:latin typeface="Arial" charset="0"/>
              </a:rPr>
              <a:t>UNIWERSYTET ŚLĄSKI	</a:t>
            </a:r>
            <a:r>
              <a:rPr lang="pl-PL" sz="1200" b="1">
                <a:solidFill>
                  <a:srgbClr val="000000"/>
                </a:solidFill>
                <a:latin typeface="Arial" charset="0"/>
              </a:rPr>
              <a:t>7 OSÓB PRZYSTĄPIŁO - </a:t>
            </a:r>
            <a:r>
              <a:rPr lang="pl-PL" sz="1200">
                <a:latin typeface="Arial" charset="0"/>
              </a:rPr>
              <a:t>UNIWERSYTET WROCŁAWSKI</a:t>
            </a:r>
            <a:endParaRPr lang="pl-PL" sz="1200" b="1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l-PL" sz="1200" b="1">
                <a:solidFill>
                  <a:srgbClr val="000000"/>
                </a:solidFill>
                <a:latin typeface="Arial" charset="0"/>
              </a:rPr>
              <a:t>13 OSÓB PRZYSTĄPIŁO – </a:t>
            </a:r>
            <a:r>
              <a:rPr lang="pl-PL" sz="1200">
                <a:latin typeface="Arial" charset="0"/>
              </a:rPr>
              <a:t>KUL			</a:t>
            </a:r>
            <a:r>
              <a:rPr lang="pl-PL" sz="1200" b="1">
                <a:solidFill>
                  <a:srgbClr val="000000"/>
                </a:solidFill>
                <a:latin typeface="Arial" charset="0"/>
              </a:rPr>
              <a:t>5 OSÓB PRZYSTĄPIŁO - </a:t>
            </a:r>
            <a:r>
              <a:rPr lang="pl-PL" sz="1200">
                <a:latin typeface="Arial" charset="0"/>
              </a:rPr>
              <a:t>KUL WZ W STALOWEJ WOLI</a:t>
            </a:r>
          </a:p>
          <a:p>
            <a:pPr>
              <a:spcBef>
                <a:spcPct val="50000"/>
              </a:spcBef>
            </a:pPr>
            <a:endParaRPr lang="pl-PL" sz="1200" b="1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l-PL" sz="12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l-PL" sz="12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2400" b="1" smtClean="0">
                <a:effectLst/>
              </a:rPr>
              <a:t>KOMISJA EGZAMINACYJNA DS. APLIKACJI NOTARIALNEJ Z SIEDZIBĄ W KRAKOWIE</a:t>
            </a:r>
            <a:br>
              <a:rPr lang="pl-PL" sz="2400" b="1" smtClean="0">
                <a:effectLst/>
              </a:rPr>
            </a:br>
            <a:r>
              <a:rPr lang="pl-PL" sz="2000" b="1" smtClean="0">
                <a:effectLst/>
              </a:rPr>
              <a:t>DO EGZAMINU PRZYSTĄPIŁO 147 OSÓB – ZDAWALNOŚĆ 53,1% 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ph idx="1"/>
          </p:nvPr>
        </p:nvGraphicFramePr>
        <p:xfrm>
          <a:off x="146050" y="1741488"/>
          <a:ext cx="8994775" cy="5124450"/>
        </p:xfrm>
        <a:graphic>
          <a:graphicData uri="http://schemas.openxmlformats.org/presentationml/2006/ole">
            <p:oleObj spid="_x0000_s13314" name="Wykres" r:id="rId4" imgW="8944051" imgH="5095951" progId="MSGraph.Chart.8">
              <p:embed followColorScheme="full"/>
            </p:oleObj>
          </a:graphicData>
        </a:graphic>
      </p:graphicFrame>
      <p:sp>
        <p:nvSpPr>
          <p:cNvPr id="379911" name="Rectangle 4"/>
          <p:cNvSpPr>
            <a:spLocks noChangeArrowheads="1"/>
          </p:cNvSpPr>
          <p:nvPr/>
        </p:nvSpPr>
        <p:spPr bwMode="auto">
          <a:xfrm>
            <a:off x="6019800" y="1905000"/>
            <a:ext cx="289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UCZELNIA, Z KTÓREJ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PRZYSTĄPIŁO 9 OSÓB – </a:t>
            </a:r>
            <a:r>
              <a:rPr lang="pl-PL" sz="1200">
                <a:latin typeface="Arial" pitchFamily="34" charset="0"/>
              </a:rPr>
              <a:t>UMSC</a:t>
            </a:r>
          </a:p>
          <a:p>
            <a:pPr>
              <a:defRPr/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PRZYSTĄPIŁO 5 OSÓB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WSEPiNM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UNIWERSYTET ŚLĄSKI</a:t>
            </a: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UCZELNIA, Z KTÓREJ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PRZYSTĄPIŁY 4 OSOBY 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UCZELNIA ŁAZARSKIEGO</a:t>
            </a:r>
            <a:endParaRPr lang="pl-PL" sz="1200">
              <a:latin typeface="Arial" pitchFamily="34" charset="0"/>
            </a:endParaRPr>
          </a:p>
          <a:p>
            <a:pPr>
              <a:defRPr/>
            </a:pPr>
            <a:endParaRPr lang="pl-PL" sz="1200"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UCZELNIA, Z KTÓREJ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PRZYSTĄPIŁY 3 OSOBY - </a:t>
            </a: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WSPiA</a:t>
            </a:r>
          </a:p>
          <a:p>
            <a:pPr>
              <a:defRPr/>
            </a:pPr>
            <a:endParaRPr lang="pl-PL" sz="1200"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UCZELNIA, Z KTÓREJ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PRZYSTĄPIŁY 2 OSOBY 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WARSZAWSKI</a:t>
            </a:r>
          </a:p>
          <a:p>
            <a:pPr>
              <a:defRPr/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PRZYSTĄPIŁA 1 OSOBA 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WROCŁAWSKI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OPOLSKI</a:t>
            </a:r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2400" b="1" smtClean="0">
                <a:effectLst/>
              </a:rPr>
              <a:t>KOMISJA EGZAMINACYJNA DS. APLIKACJI NOTARIALNEJ Z SIEDZIBĄ W WARSZAWIE</a:t>
            </a:r>
            <a:br>
              <a:rPr lang="pl-PL" sz="2400" b="1" smtClean="0">
                <a:effectLst/>
              </a:rPr>
            </a:br>
            <a:r>
              <a:rPr lang="pl-PL" sz="2000" b="1" smtClean="0">
                <a:effectLst/>
              </a:rPr>
              <a:t>DO EGZAMINU PRZYSTĄPIŁY 224 OSOBY – ZDAWALNOŚĆ 43,8% 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ph idx="1"/>
          </p:nvPr>
        </p:nvGraphicFramePr>
        <p:xfrm>
          <a:off x="73025" y="1349375"/>
          <a:ext cx="9069388" cy="5516563"/>
        </p:xfrm>
        <a:graphic>
          <a:graphicData uri="http://schemas.openxmlformats.org/presentationml/2006/ole">
            <p:oleObj spid="_x0000_s14338" name="Wykres" r:id="rId4" imgW="9020251" imgH="5486400" progId="MSGraph.Chart.8">
              <p:embed followColorScheme="full"/>
            </p:oleObj>
          </a:graphicData>
        </a:graphic>
      </p:graphicFrame>
      <p:sp>
        <p:nvSpPr>
          <p:cNvPr id="380933" name="Rectangle 4"/>
          <p:cNvSpPr>
            <a:spLocks noChangeArrowheads="1"/>
          </p:cNvSpPr>
          <p:nvPr/>
        </p:nvSpPr>
        <p:spPr bwMode="auto">
          <a:xfrm>
            <a:off x="6172200" y="1143000"/>
            <a:ext cx="2971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PRZYSTĄPIŁO 7 OSÓB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EWSPIA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UNIWERSYTET W BIAŁYMSTOKU</a:t>
            </a:r>
          </a:p>
          <a:p>
            <a:pPr>
              <a:defRPr/>
            </a:pPr>
            <a:endParaRPr lang="pl-PL" sz="1000"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UCZELNIA, Z KTÓREJ PRZYSTĄPIŁO 5 OSÓB – </a:t>
            </a: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UAM </a:t>
            </a: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endParaRPr lang="pl-PL" sz="1000"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UCZELNIA, Z KTÓREJ PRZYSTĄPIŁY 4 OSOBY - </a:t>
            </a:r>
            <a:r>
              <a:rPr lang="pl-PL" sz="1200">
                <a:latin typeface="Arial" pitchFamily="34" charset="0"/>
              </a:rPr>
              <a:t>UNIWERSYTET WARMIŃSKO - MAZURSKI</a:t>
            </a: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endParaRPr lang="pl-PL" sz="1000" b="1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PRZYSTĄPIŁY 3 OSOBY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KUL WZ W TOMASZOWIE LUB.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SWPS</a:t>
            </a:r>
          </a:p>
          <a:p>
            <a:pPr>
              <a:defRPr/>
            </a:pPr>
            <a:endParaRPr lang="pl-PL" sz="10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PRZYSTĄPIŁY 2 OSOBY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UNIWERSYTET JAGIELLOŃSKI</a:t>
            </a: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UNIWERSYTET WROCŁAWSKI</a:t>
            </a: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endParaRPr lang="pl-PL" sz="10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PRZYSTĄPIŁA 1 OSOBA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PWSNSKiM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UNIWERSYTET ŁÓDZKI</a:t>
            </a: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UNIWERSYTET RZESZOWSKI</a:t>
            </a: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UNIWERSYTET SZCZECIŃSKI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WSAiB</a:t>
            </a:r>
          </a:p>
          <a:p>
            <a:pPr>
              <a:defRPr/>
            </a:pPr>
            <a:r>
              <a:rPr lang="pl-PL" sz="1200">
                <a:latin typeface="Arial" pitchFamily="34" charset="0"/>
              </a:rPr>
              <a:t>WSM W WARSZAWIE</a:t>
            </a: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UCZELNIA ZAGRANICZNA</a:t>
            </a:r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2400" b="1" smtClean="0">
                <a:effectLst/>
              </a:rPr>
              <a:t>KOMISJA EGZAMINACYJNA DS. APLIKACJI KOMORNICZEJ Z SIEDZIBĄ WE WROCŁAWIU</a:t>
            </a:r>
            <a:br>
              <a:rPr lang="pl-PL" sz="2400" b="1" smtClean="0">
                <a:effectLst/>
              </a:rPr>
            </a:br>
            <a:r>
              <a:rPr lang="pl-PL" sz="2000" b="1" smtClean="0">
                <a:effectLst/>
              </a:rPr>
              <a:t>DO EGZAMINU PRZYSTĄPIŁY 54 OSOBY – ZDAWALNOŚĆ 46,3% 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idx="1"/>
          </p:nvPr>
        </p:nvGraphicFramePr>
        <p:xfrm>
          <a:off x="73025" y="1349375"/>
          <a:ext cx="9069388" cy="5516563"/>
        </p:xfrm>
        <a:graphic>
          <a:graphicData uri="http://schemas.openxmlformats.org/presentationml/2006/ole">
            <p:oleObj spid="_x0000_s15362" name="Wykres" r:id="rId4" imgW="9020251" imgH="5486400" progId="MSGraph.Chart.8">
              <p:embed followColorScheme="full"/>
            </p:oleObj>
          </a:graphicData>
        </a:graphic>
      </p:graphicFrame>
      <p:sp>
        <p:nvSpPr>
          <p:cNvPr id="381957" name="Rectangle 4"/>
          <p:cNvSpPr>
            <a:spLocks noChangeArrowheads="1"/>
          </p:cNvSpPr>
          <p:nvPr/>
        </p:nvSpPr>
        <p:spPr bwMode="auto">
          <a:xfrm>
            <a:off x="6172200" y="35052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UCZELNIA, Z KTÓREJ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PRZYSTĄPIŁY 2 OSOBY - </a:t>
            </a: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UMSC</a:t>
            </a:r>
          </a:p>
          <a:p>
            <a:pPr>
              <a:defRPr/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UCZELNIE, Z KTÓRYCH </a:t>
            </a:r>
          </a:p>
          <a:p>
            <a:pPr>
              <a:defRPr/>
            </a:pPr>
            <a:r>
              <a:rPr lang="pl-PL" sz="1200" b="1">
                <a:solidFill>
                  <a:srgbClr val="000000"/>
                </a:solidFill>
                <a:latin typeface="Arial" pitchFamily="34" charset="0"/>
              </a:rPr>
              <a:t>PRZYSTĄPIŁA 1 OSOBA 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AKADEMIA KOŹMIŃSKIEGO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KRAKOWSKA AKADEMIA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RZESZOWSKI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SZCZECIŃSKI</a:t>
            </a:r>
          </a:p>
          <a:p>
            <a:pPr>
              <a:defRPr/>
            </a:pPr>
            <a:r>
              <a:rPr lang="pl-PL" sz="1200">
                <a:solidFill>
                  <a:srgbClr val="000000"/>
                </a:solidFill>
                <a:latin typeface="Arial" pitchFamily="34" charset="0"/>
              </a:rPr>
              <a:t>UNIWERSYTET WARSZAWSKI</a:t>
            </a:r>
            <a:endParaRPr lang="pl-P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22987"/>
          </a:xfrm>
        </p:spPr>
        <p:txBody>
          <a:bodyPr/>
          <a:lstStyle/>
          <a:p>
            <a:r>
              <a:rPr lang="pl-PL" b="1" smtClean="0">
                <a:effectLst/>
              </a:rPr>
              <a:t>STRUKTURA PRZEMIESZCZANIA SIĘ ABSOLWENTÓW                           Z WYBRANYCH UCZELNI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UNIWERSYTETU WARSZAWSKIEGO WSZYSCY PRZYSTĘPUJĄCY – 1 035 OSÓB</a:t>
            </a:r>
          </a:p>
        </p:txBody>
      </p:sp>
      <p:sp>
        <p:nvSpPr>
          <p:cNvPr id="462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	PRZYSTĄPILI DO EGZAMINU W 31 KOMISJACH EGZAMINACYJNYCH              W 19 MIASTACH W POLSCE: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	 - </a:t>
            </a:r>
            <a:r>
              <a:rPr lang="pl-PL" sz="2800" smtClean="0">
                <a:effectLst/>
                <a:latin typeface="Arial" charset="0"/>
              </a:rPr>
              <a:t>ADWOKACKICH – W 9 MIASTACH</a:t>
            </a:r>
          </a:p>
          <a:p>
            <a:pPr eaLnBrk="1" hangingPunct="1">
              <a:buFont typeface="Wingdings" pitchFamily="2" charset="2"/>
              <a:buNone/>
            </a:pPr>
            <a:endParaRPr lang="pl-PL" sz="1000" smtClean="0">
              <a:effectLst/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RADCOWSKICH – W 14 MIASTACH</a:t>
            </a:r>
          </a:p>
          <a:p>
            <a:pPr lvl="1" eaLnBrk="1" hangingPunct="1">
              <a:buFont typeface="Wingdings" pitchFamily="2" charset="2"/>
              <a:buNone/>
            </a:pPr>
            <a:endParaRPr lang="pl-PL" sz="1000" smtClean="0">
              <a:effectLst/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NOTARIALNYCH – W 4 MIASTACH</a:t>
            </a:r>
          </a:p>
          <a:p>
            <a:pPr lvl="1" eaLnBrk="1" hangingPunct="1">
              <a:buFont typeface="Wingdings" pitchFamily="2" charset="2"/>
              <a:buNone/>
            </a:pPr>
            <a:endParaRPr lang="pl-PL" sz="1000" smtClean="0">
              <a:effectLst/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KOMORNICZYCH – W 4 MIASTACH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UNIWERSYTETU WARSZAWSKIEGO WSZYSCY PRZYSTĘPUJĄCY – 1 035 OSÓB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133600" y="1066800"/>
          <a:ext cx="7239000" cy="5791200"/>
        </p:xfrm>
        <a:graphic>
          <a:graphicData uri="http://schemas.openxmlformats.org/presentationml/2006/ole">
            <p:oleObj spid="_x0000_s17410" name="Wykres" r:id="rId4" imgW="10410749" imgH="8744102" progId="MSGraph.Chart.8">
              <p:embed followColorScheme="full"/>
            </p:oleObj>
          </a:graphicData>
        </a:graphic>
      </p:graphicFrame>
      <p:graphicFrame>
        <p:nvGraphicFramePr>
          <p:cNvPr id="17411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533400"/>
          <a:ext cx="2511425" cy="6019800"/>
        </p:xfrm>
        <a:graphic>
          <a:graphicData uri="http://schemas.openxmlformats.org/presentationml/2006/ole">
            <p:oleObj spid="_x0000_s17411" name="Wykres" r:id="rId5" imgW="2419502" imgH="5048402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UNIWERSYTETU WROCŁAWSKIEGO WSZYSCY PRZYSTĘPUJĄCY – 885 OSÓB</a:t>
            </a:r>
          </a:p>
        </p:txBody>
      </p:sp>
      <p:sp>
        <p:nvSpPr>
          <p:cNvPr id="467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229600" cy="453072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	PRZYSTĄPILI DO EGZAMINU W 43 KOMISJACH EGZAMINACYJNYCH           W 20 MIASTACH W POLSCE: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ADWOKACKICH – W 16 MIASTACH</a:t>
            </a:r>
          </a:p>
          <a:p>
            <a:pPr lvl="1" eaLnBrk="1" hangingPunct="1">
              <a:buFont typeface="Wingdings" pitchFamily="2" charset="2"/>
              <a:buNone/>
            </a:pPr>
            <a:endParaRPr lang="pl-PL" sz="1000" smtClean="0">
              <a:effectLst/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RADCOWSKICH – W 16 MIASTACH</a:t>
            </a:r>
          </a:p>
          <a:p>
            <a:pPr lvl="1" eaLnBrk="1" hangingPunct="1">
              <a:buFont typeface="Wingdings" pitchFamily="2" charset="2"/>
              <a:buNone/>
            </a:pPr>
            <a:endParaRPr lang="pl-PL" sz="1000" smtClean="0">
              <a:effectLst/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NOTARIALNYCH – W 5 MIASTACH</a:t>
            </a:r>
          </a:p>
          <a:p>
            <a:pPr lvl="1" eaLnBrk="1" hangingPunct="1">
              <a:buFont typeface="Wingdings" pitchFamily="2" charset="2"/>
              <a:buNone/>
            </a:pPr>
            <a:endParaRPr lang="pl-PL" sz="1000" smtClean="0">
              <a:effectLst/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KOMORNICZYCH – W 6 MIASTACH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UNIWERSYTETU WROCŁAWSKIEGO WSZYSCY PRZYSTĘPUJĄCY – 885 OSÓB</a:t>
            </a:r>
          </a:p>
        </p:txBody>
      </p:sp>
      <p:graphicFrame>
        <p:nvGraphicFramePr>
          <p:cNvPr id="391171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1828800" y="1066800"/>
          <a:ext cx="7543800" cy="5791200"/>
        </p:xfrm>
        <a:graphic>
          <a:graphicData uri="http://schemas.openxmlformats.org/presentationml/2006/ole">
            <p:oleObj spid="_x0000_s391171" name="Wykres" r:id="rId4" imgW="10410749" imgH="8744102" progId="MSGraph.Chart.8">
              <p:embed followColorScheme="full"/>
            </p:oleObj>
          </a:graphicData>
        </a:graphic>
      </p:graphicFrame>
      <p:graphicFrame>
        <p:nvGraphicFramePr>
          <p:cNvPr id="39117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533400"/>
          <a:ext cx="2511425" cy="6019800"/>
        </p:xfrm>
        <a:graphic>
          <a:graphicData uri="http://schemas.openxmlformats.org/presentationml/2006/ole">
            <p:oleObj spid="_x0000_s391172" name="Wykres" r:id="rId5" imgW="2419502" imgH="5048402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82000" cy="6096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OD ROKU 2008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EGZAMIN KONKURSOWY NA APLIKACJĘ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KOMORNICZĄ ORGANIZUJE 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MINISTER SPRAWIEDLIWOŚCI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pl-PL" sz="1000" b="1" smtClean="0">
              <a:effectLst/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W 2013 R. NASTĄPIŁA ZMIANA ZASAD PRZEPROWADZANIA EGZAMINU KONKURSOWEGO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pl-PL" sz="1000" b="1" smtClean="0">
              <a:effectLst/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PO EGZAMINIE PRZEPROWADZONYM                 W 2014 R. PO RAZ PIERWSZY SPORZĄDZONA ZOSTAŁA ANALIZA WYNIKÓW</a:t>
            </a:r>
            <a:endParaRPr lang="pl-PL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UNIWERSYTETU JAGIELLOŃSKIEGO WSZYSCY PRZYSTĘPUJĄCY - 699 OSÓB</a:t>
            </a:r>
          </a:p>
        </p:txBody>
      </p:sp>
      <p:sp>
        <p:nvSpPr>
          <p:cNvPr id="472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	</a:t>
            </a:r>
            <a:r>
              <a:rPr lang="pl-PL" b="1" smtClean="0">
                <a:effectLst/>
                <a:latin typeface="Arial" charset="0"/>
              </a:rPr>
              <a:t>PRZYSTĄPILI DO EGZAMINU W 32 KOMISJACH EGZAMINACYJNYCH            W 16 MIASTACH W POLSCE: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ADWOKACKICH – W 11 MIASTACH</a:t>
            </a:r>
          </a:p>
          <a:p>
            <a:pPr lvl="1" eaLnBrk="1" hangingPunct="1">
              <a:buFont typeface="Wingdings" pitchFamily="2" charset="2"/>
              <a:buNone/>
            </a:pPr>
            <a:endParaRPr lang="pl-PL" sz="1000" smtClean="0">
              <a:effectLst/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RADCOWSKICH – W 13 MIASTACH </a:t>
            </a:r>
          </a:p>
          <a:p>
            <a:pPr lvl="1" eaLnBrk="1" hangingPunct="1">
              <a:buFont typeface="Wingdings" pitchFamily="2" charset="2"/>
              <a:buNone/>
            </a:pPr>
            <a:endParaRPr lang="pl-PL" sz="1000" smtClean="0">
              <a:effectLst/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NOTARIALNYCH – W 5 MIASTACH </a:t>
            </a:r>
          </a:p>
          <a:p>
            <a:pPr lvl="1" eaLnBrk="1" hangingPunct="1">
              <a:buFont typeface="Wingdings" pitchFamily="2" charset="2"/>
              <a:buNone/>
            </a:pPr>
            <a:endParaRPr lang="pl-PL" sz="1000" smtClean="0">
              <a:effectLst/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- KOMORNICZYCH – W 3 MIASTACH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ABSOLWENCI UNIWERSYTETU JAGIELLOŃSKIEGO WSZYSCY PRZYSTĘPUJĄCY - 699 OSÓB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905000" y="1131888"/>
          <a:ext cx="7239000" cy="5726112"/>
        </p:xfrm>
        <a:graphic>
          <a:graphicData uri="http://schemas.openxmlformats.org/presentationml/2006/ole">
            <p:oleObj spid="_x0000_s16386" name="Wykres" r:id="rId4" imgW="10410749" imgH="8744102" progId="MSGraph.Chart.8">
              <p:embed followColorScheme="full"/>
            </p:oleObj>
          </a:graphicData>
        </a:graphic>
      </p:graphicFrame>
      <p:graphicFrame>
        <p:nvGraphicFramePr>
          <p:cNvPr id="16387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175" y="1379538"/>
          <a:ext cx="2505075" cy="5384800"/>
        </p:xfrm>
        <a:graphic>
          <a:graphicData uri="http://schemas.openxmlformats.org/presentationml/2006/ole">
            <p:oleObj spid="_x0000_s16387" name="Wykres" r:id="rId5" imgW="2419502" imgH="5200802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effectLst/>
              </a:rPr>
              <a:t>ZAKRES ANALIZY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l-PL" sz="280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b="1" smtClean="0">
                <a:solidFill>
                  <a:schemeClr val="tx2"/>
                </a:solidFill>
                <a:effectLst/>
                <a:latin typeface="Arial" pitchFamily="34" charset="0"/>
                <a:sym typeface="Wingdings 3" pitchFamily="18" charset="2"/>
              </a:rPr>
              <a:t></a:t>
            </a:r>
            <a:r>
              <a:rPr lang="pl-PL" sz="2800" b="1" smtClean="0">
                <a:effectLst/>
                <a:latin typeface="Arial" pitchFamily="34" charset="0"/>
              </a:rPr>
              <a:t>	ANALIZA PYTAŃ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b="1" smtClean="0">
                <a:effectLst/>
                <a:latin typeface="Arial" pitchFamily="34" charset="0"/>
                <a:sym typeface="Wingdings 3" pitchFamily="18" charset="2"/>
              </a:rPr>
              <a:t>			</a:t>
            </a:r>
            <a:r>
              <a:rPr lang="pl-PL" sz="4800" b="1" smtClean="0">
                <a:solidFill>
                  <a:schemeClr val="tx2"/>
                </a:solidFill>
                <a:effectLst/>
                <a:latin typeface="Arial" pitchFamily="34" charset="0"/>
                <a:sym typeface="Wingdings 3" pitchFamily="18" charset="2"/>
              </a:rPr>
              <a:t>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b="1" smtClean="0">
                <a:solidFill>
                  <a:schemeClr val="tx2"/>
                </a:solidFill>
                <a:effectLst/>
                <a:latin typeface="Arial" pitchFamily="34" charset="0"/>
                <a:sym typeface="Wingdings 3" pitchFamily="18" charset="2"/>
              </a:rPr>
              <a:t></a:t>
            </a:r>
            <a:r>
              <a:rPr lang="pl-PL" sz="2800" b="1" smtClean="0">
                <a:effectLst/>
                <a:latin typeface="Arial" pitchFamily="34" charset="0"/>
                <a:sym typeface="Wingdings 3" pitchFamily="18" charset="2"/>
              </a:rPr>
              <a:t> </a:t>
            </a:r>
            <a:r>
              <a:rPr lang="pl-PL" sz="2800" b="1" smtClean="0">
                <a:effectLst/>
                <a:latin typeface="Arial" pitchFamily="34" charset="0"/>
              </a:rPr>
              <a:t>ANALIZA PROFILU PRZYSTĘPUJĄCYCH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2800" b="1" smtClean="0">
              <a:effectLst/>
              <a:latin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smtClean="0">
                <a:latin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908050"/>
            <a:ext cx="7451725" cy="5013325"/>
          </a:xfrm>
        </p:spPr>
        <p:txBody>
          <a:bodyPr/>
          <a:lstStyle/>
          <a:p>
            <a:pPr eaLnBrk="1" hangingPunct="1">
              <a:defRPr/>
            </a:pPr>
            <a:endParaRPr lang="pl-PL" sz="24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6000" smtClean="0">
                <a:latin typeface="Bookman Old Style" pitchFamily="18" charset="0"/>
              </a:rPr>
              <a:t>	</a:t>
            </a:r>
            <a:r>
              <a:rPr lang="pl-PL" sz="8800" b="1" smtClean="0">
                <a:solidFill>
                  <a:schemeClr val="tx2"/>
                </a:solidFill>
                <a:effectLst/>
                <a:latin typeface="Arial" charset="0"/>
              </a:rPr>
              <a:t>ANALIZA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8800" b="1" smtClean="0">
                <a:solidFill>
                  <a:schemeClr val="tx2"/>
                </a:solidFill>
                <a:effectLst/>
                <a:latin typeface="Arial" charset="0"/>
              </a:rPr>
              <a:t>PYTAŃ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smtClean="0">
                <a:effectLst/>
              </a:rPr>
              <a:t>ANALIZA PYTAŃ</a:t>
            </a:r>
            <a:r>
              <a:rPr lang="pl-PL" sz="5400" smtClean="0">
                <a:latin typeface="Bookman Old Style" pitchFamily="18" charset="0"/>
              </a:rPr>
              <a:t> </a:t>
            </a:r>
          </a:p>
        </p:txBody>
      </p:sp>
      <p:sp>
        <p:nvSpPr>
          <p:cNvPr id="48128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q"/>
            </a:pPr>
            <a:r>
              <a:rPr lang="pl-PL" sz="2200" smtClean="0">
                <a:effectLst/>
                <a:latin typeface="Arial" charset="0"/>
              </a:rPr>
              <a:t>OBLICZONO ODSETEK POPRAWNYCH ODPOWIEDZI UDZIELONYCH NA KAŻDE PYTANIE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q"/>
            </a:pPr>
            <a:endParaRPr lang="pl-PL" sz="22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q"/>
            </a:pPr>
            <a:r>
              <a:rPr lang="pl-PL" sz="2200" smtClean="0">
                <a:effectLst/>
                <a:latin typeface="Arial" charset="0"/>
              </a:rPr>
              <a:t>KAŻDE Z PYTAŃ PRZYPORZĄDKOWANO DO ODPOWIEDNIEGO ZAKRESU PRAWA W ROZUMIENIU USTAW SAMORZĄDOWYCH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None/>
            </a:pPr>
            <a:r>
              <a:rPr lang="pl-PL" sz="2200" smtClean="0">
                <a:effectLst/>
                <a:latin typeface="Arial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q"/>
            </a:pPr>
            <a:r>
              <a:rPr lang="pl-PL" sz="2200" smtClean="0">
                <a:effectLst/>
                <a:latin typeface="Arial" charset="0"/>
              </a:rPr>
              <a:t>OBLICZONO ODSETEK POPRAWNYCH ODPOWIEDZI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None/>
            </a:pPr>
            <a:r>
              <a:rPr lang="pl-PL" sz="2200" smtClean="0">
                <a:effectLst/>
                <a:latin typeface="Arial" charset="0"/>
              </a:rPr>
              <a:t>	DLA KAŻDEGO Z ZAKRESÓW PRAWA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q"/>
            </a:pPr>
            <a:endParaRPr lang="pl-PL" sz="22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q"/>
            </a:pPr>
            <a:r>
              <a:rPr lang="pl-PL" sz="2200" smtClean="0">
                <a:effectLst/>
                <a:latin typeface="Arial" charset="0"/>
              </a:rPr>
              <a:t>WSKAZANO PYTANIA, KTÓRE BYŁY DLA ZDAJĄCYCH NAJTRUDNIEJSZE I NAJŁATWIEJSZE, WSKAZANO ZAKRESY PRAWA, KTÓRE BYŁY DLA ZDAJĄCYCH NAJTRUDNIEJSZE I NAJŁATWIEJSZE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effectLst/>
              </a:rPr>
              <a:t>ANALIZA PYTAŃ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pl-PL" sz="5400" smtClean="0"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5400" smtClean="0">
                <a:latin typeface="Arial" pitchFamily="34" charset="0"/>
              </a:rPr>
              <a:t>TEST NA APLIKACJE: ADWOKACKĄ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5400" smtClean="0">
                <a:latin typeface="Arial" pitchFamily="34" charset="0"/>
              </a:rPr>
              <a:t>I RADCOWSKĄ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smtClean="0">
                <a:effectLst/>
              </a:rPr>
              <a:t>TEST NA APLIKACJE: ADWOKACKĄ I RADCOWSKĄ</a:t>
            </a:r>
            <a:br>
              <a:rPr lang="pl-PL" sz="2400" b="1" smtClean="0">
                <a:effectLst/>
              </a:rPr>
            </a:br>
            <a:r>
              <a:rPr lang="pl-PL" sz="2400" b="1" smtClean="0">
                <a:effectLst/>
              </a:rPr>
              <a:t>ZAKRES</a:t>
            </a:r>
            <a:endParaRPr lang="pl-PL" sz="2000" smtClean="0">
              <a:latin typeface="Bookman Old Style" pitchFamily="18" charset="0"/>
            </a:endParaRPr>
          </a:p>
        </p:txBody>
      </p:sp>
      <p:graphicFrame>
        <p:nvGraphicFramePr>
          <p:cNvPr id="18434" name="Object 11"/>
          <p:cNvGraphicFramePr>
            <a:graphicFrameLocks noChangeAspect="1"/>
          </p:cNvGraphicFramePr>
          <p:nvPr>
            <p:ph idx="1"/>
          </p:nvPr>
        </p:nvGraphicFramePr>
        <p:xfrm>
          <a:off x="0" y="877888"/>
          <a:ext cx="8999538" cy="5980112"/>
        </p:xfrm>
        <a:graphic>
          <a:graphicData uri="http://schemas.openxmlformats.org/presentationml/2006/ole">
            <p:oleObj spid="_x0000_s18434" name="Wykres" r:id="rId4" imgW="8944051" imgH="59436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b="1" dirty="0" smtClean="0">
                <a:effectLst/>
              </a:rPr>
              <a:t>KANDYDACI NA APLIKANTÓW ADWOKACKICH I RADCOWSKICH</a:t>
            </a:r>
            <a:endParaRPr lang="pl-PL" sz="2800" dirty="0" smtClean="0">
              <a:latin typeface="Bookman Old Style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8991600" cy="434340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lang="pl-PL" b="1" smtClean="0"/>
              <a:t>	</a:t>
            </a:r>
            <a:endParaRPr lang="pl-PL" smtClean="0"/>
          </a:p>
        </p:txBody>
      </p:sp>
      <p:sp>
        <p:nvSpPr>
          <p:cNvPr id="4884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762000"/>
            <a:ext cx="8991600" cy="114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smtClean="0">
                <a:effectLst/>
                <a:latin typeface="Arial" charset="0"/>
              </a:rPr>
              <a:t>PYTANIE NAJŁATWIEJSZE</a:t>
            </a:r>
            <a:r>
              <a:rPr lang="pl-PL" sz="1800" b="1" smtClean="0">
                <a:effectLst/>
                <a:latin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800" b="1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800" smtClean="0">
                <a:effectLst/>
                <a:latin typeface="Arial" charset="0"/>
              </a:rPr>
              <a:t>KANDYDACI NA APL. ADWOKACKICH – 95,98% POPRAWNYCH ODPOWIEDZI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800" smtClean="0">
                <a:effectLst/>
                <a:latin typeface="Arial" charset="0"/>
              </a:rPr>
              <a:t>KANDYDACI NA APL. RADCOWSKICH – 95,70% POPRAWNYCH ODPOWIEDZI</a:t>
            </a:r>
          </a:p>
          <a:p>
            <a:pPr eaLnBrk="1" hangingPunct="1">
              <a:lnSpc>
                <a:spcPct val="80000"/>
              </a:lnSpc>
            </a:pPr>
            <a:endParaRPr lang="pl-PL" sz="1400" smtClean="0">
              <a:effectLst/>
              <a:latin typeface="Arial" charset="0"/>
            </a:endParaRPr>
          </a:p>
        </p:txBody>
      </p:sp>
      <p:sp>
        <p:nvSpPr>
          <p:cNvPr id="488452" name="Rectangle 7"/>
          <p:cNvSpPr>
            <a:spLocks noChangeArrowheads="1"/>
          </p:cNvSpPr>
          <p:nvPr/>
        </p:nvSpPr>
        <p:spPr bwMode="auto">
          <a:xfrm>
            <a:off x="228600" y="19812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defTabSz="449263">
              <a:spcBef>
                <a:spcPct val="50000"/>
              </a:spcBef>
              <a:tabLst>
                <a:tab pos="711200" algn="l"/>
              </a:tabLst>
            </a:pPr>
            <a:r>
              <a:rPr lang="pl-PL" sz="2300" b="1">
                <a:latin typeface="Arial" charset="0"/>
              </a:rPr>
              <a:t>Zgodnie z Kodeksem cywilnym, jeżeli nieważnością jest dotknięta tylko część czynności prawnej:</a:t>
            </a:r>
          </a:p>
          <a:p>
            <a:pPr marL="261938" defTabSz="449263">
              <a:spcBef>
                <a:spcPct val="50000"/>
              </a:spcBef>
              <a:tabLst>
                <a:tab pos="711200" algn="l"/>
              </a:tabLst>
            </a:pPr>
            <a:r>
              <a:rPr lang="pl-PL" sz="2300" b="1">
                <a:latin typeface="Arial" charset="0"/>
              </a:rPr>
              <a:t>A. 	</a:t>
            </a:r>
            <a:r>
              <a:rPr lang="pl-PL" sz="2300" b="1" u="sng">
                <a:latin typeface="Arial" charset="0"/>
              </a:rPr>
              <a:t>czynność pozostaje w mocy co do pozostałych części,</a:t>
            </a:r>
            <a:r>
              <a:rPr lang="pl-PL" sz="2300" b="1">
                <a:latin typeface="Arial" charset="0"/>
              </a:rPr>
              <a:t> 	</a:t>
            </a:r>
            <a:r>
              <a:rPr lang="pl-PL" sz="2300" b="1" u="sng">
                <a:latin typeface="Arial" charset="0"/>
              </a:rPr>
              <a:t>chyba że z okoliczności wynika, iż bez postanowień</a:t>
            </a:r>
            <a:r>
              <a:rPr lang="pl-PL" sz="2300" b="1">
                <a:latin typeface="Arial" charset="0"/>
              </a:rPr>
              <a:t> 	</a:t>
            </a:r>
            <a:r>
              <a:rPr lang="pl-PL" sz="2300" b="1" u="sng">
                <a:latin typeface="Arial" charset="0"/>
              </a:rPr>
              <a:t>dotkniętych nieważnością czynność nie zostałaby</a:t>
            </a:r>
            <a:r>
              <a:rPr lang="pl-PL" sz="2300" b="1">
                <a:latin typeface="Arial" charset="0"/>
              </a:rPr>
              <a:t> 	</a:t>
            </a:r>
            <a:r>
              <a:rPr lang="pl-PL" sz="2300" b="1" u="sng">
                <a:latin typeface="Arial" charset="0"/>
              </a:rPr>
              <a:t>dokonana,</a:t>
            </a:r>
          </a:p>
          <a:p>
            <a:pPr marL="261938" defTabSz="449263">
              <a:spcBef>
                <a:spcPct val="50000"/>
              </a:spcBef>
              <a:tabLst>
                <a:tab pos="711200" algn="l"/>
              </a:tabLst>
            </a:pPr>
            <a:r>
              <a:rPr lang="pl-PL" sz="2300" b="1">
                <a:latin typeface="Arial" charset="0"/>
              </a:rPr>
              <a:t>B. 	czynność, bez względu na okoliczności, jest nieważna  	w całości,</a:t>
            </a:r>
          </a:p>
          <a:p>
            <a:pPr marL="261938" defTabSz="449263">
              <a:spcBef>
                <a:spcPct val="50000"/>
              </a:spcBef>
              <a:tabLst>
                <a:tab pos="711200" algn="l"/>
              </a:tabLst>
            </a:pPr>
            <a:r>
              <a:rPr lang="pl-PL" sz="2300" b="1">
                <a:latin typeface="Arial" charset="0"/>
              </a:rPr>
              <a:t>C. 	czynność pozostaje w mocy co do pozostałych części 	tylko wtedy, gdy tak postanowiono w treści tej 	czynności.</a:t>
            </a:r>
          </a:p>
          <a:p>
            <a:pPr marL="261938" algn="r" defTabSz="449263">
              <a:spcBef>
                <a:spcPct val="50000"/>
              </a:spcBef>
              <a:tabLst>
                <a:tab pos="711200" algn="l"/>
              </a:tabLst>
            </a:pPr>
            <a:r>
              <a:rPr lang="pl-PL" sz="2000">
                <a:latin typeface="Arial" charset="0"/>
              </a:rPr>
              <a:t>nr pytania - 34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066800"/>
            <a:ext cx="8991600" cy="137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smtClean="0">
                <a:effectLst/>
                <a:latin typeface="Arial" charset="0"/>
              </a:rPr>
              <a:t>PYTANIE NAJTRUDNIEJSZE</a:t>
            </a:r>
            <a:r>
              <a:rPr lang="pl-PL" sz="1800" b="1" smtClean="0">
                <a:effectLst/>
                <a:latin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800" b="1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800" smtClean="0">
                <a:effectLst/>
                <a:latin typeface="Arial" charset="0"/>
              </a:rPr>
              <a:t>KANDYDACI NA APL. ADWOKACKICH – 14,39% POPRAWNYCH ODPOWIEDZI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800" smtClean="0">
                <a:effectLst/>
                <a:latin typeface="Arial" charset="0"/>
              </a:rPr>
              <a:t>KANDYDACI NA APL. RADCOWSKICH – 14,36% POPRAWNYCH ODPOWIEDZI</a:t>
            </a:r>
          </a:p>
          <a:p>
            <a:pPr eaLnBrk="1" hangingPunct="1">
              <a:lnSpc>
                <a:spcPct val="80000"/>
              </a:lnSpc>
            </a:pPr>
            <a:endParaRPr lang="pl-PL" sz="1400" smtClean="0">
              <a:effectLst/>
            </a:endParaRPr>
          </a:p>
        </p:txBody>
      </p:sp>
      <p:sp>
        <p:nvSpPr>
          <p:cNvPr id="462853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2000" b="1" dirty="0">
                <a:solidFill>
                  <a:schemeClr val="tx2"/>
                </a:solidFill>
                <a:latin typeface="Arial" pitchFamily="34" charset="0"/>
              </a:rPr>
              <a:t>KANDYDACI NA APLIKANTÓW ADWOKACKICH I RADCOWSKICH</a:t>
            </a:r>
            <a:endParaRPr lang="pl-PL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90499" name="Rectangle 7"/>
          <p:cNvSpPr>
            <a:spLocks noChangeArrowheads="1"/>
          </p:cNvSpPr>
          <p:nvPr/>
        </p:nvSpPr>
        <p:spPr bwMode="auto">
          <a:xfrm>
            <a:off x="152400" y="2209800"/>
            <a:ext cx="899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defTabSz="449263">
              <a:spcBef>
                <a:spcPct val="50000"/>
              </a:spcBef>
              <a:tabLst>
                <a:tab pos="711200" algn="l"/>
              </a:tabLst>
            </a:pPr>
            <a:r>
              <a:rPr lang="pl-PL" sz="2300" b="1">
                <a:latin typeface="Arial" charset="0"/>
              </a:rPr>
              <a:t>Zgodnie z Kodeksem postępowania administracyjnego,                 o przywróceniu terminu do wniesienia odwołania lub zażalenia postanawia:</a:t>
            </a:r>
          </a:p>
          <a:p>
            <a:pPr marL="261938" defTabSz="449263">
              <a:spcBef>
                <a:spcPct val="50000"/>
              </a:spcBef>
              <a:tabLst>
                <a:tab pos="711200" algn="l"/>
              </a:tabLst>
            </a:pPr>
            <a:r>
              <a:rPr lang="pl-PL" sz="2300" b="1">
                <a:latin typeface="Arial" charset="0"/>
              </a:rPr>
              <a:t>A. 	organ pierwszej instancji, za pośrednictwem którego 	złożono odwołanie lub zażalenie; na postanowienie 	przysługuje zażalenie,</a:t>
            </a:r>
          </a:p>
          <a:p>
            <a:pPr marL="261938" defTabSz="449263">
              <a:spcBef>
                <a:spcPct val="50000"/>
              </a:spcBef>
              <a:tabLst>
                <a:tab pos="711200" algn="l"/>
              </a:tabLst>
            </a:pPr>
            <a:r>
              <a:rPr lang="pl-PL" sz="2300" b="1">
                <a:latin typeface="Arial" charset="0"/>
              </a:rPr>
              <a:t>B.	organ właściwy do rozpatrzenia odwołania lub zażalenia;      	na postanowienie przysługuje zażalenie,</a:t>
            </a:r>
          </a:p>
          <a:p>
            <a:pPr marL="261938" defTabSz="449263">
              <a:spcBef>
                <a:spcPct val="50000"/>
              </a:spcBef>
              <a:tabLst>
                <a:tab pos="711200" algn="l"/>
              </a:tabLst>
            </a:pPr>
            <a:r>
              <a:rPr lang="pl-PL" sz="2300" b="1">
                <a:latin typeface="Arial" charset="0"/>
              </a:rPr>
              <a:t>C.	</a:t>
            </a:r>
            <a:r>
              <a:rPr lang="pl-PL" sz="2300" b="1" u="sng">
                <a:latin typeface="Arial" charset="0"/>
              </a:rPr>
              <a:t>ostatecznie organ właściwy do rozpatrzenia odwołania   </a:t>
            </a:r>
            <a:r>
              <a:rPr lang="pl-PL" sz="2300" b="1">
                <a:latin typeface="Arial" charset="0"/>
              </a:rPr>
              <a:t>	</a:t>
            </a:r>
            <a:r>
              <a:rPr lang="pl-PL" sz="2300" b="1" u="sng">
                <a:latin typeface="Arial" charset="0"/>
              </a:rPr>
              <a:t>lub zażalenia.</a:t>
            </a:r>
          </a:p>
          <a:p>
            <a:pPr marL="261938" algn="r" defTabSz="449263">
              <a:spcBef>
                <a:spcPct val="50000"/>
              </a:spcBef>
              <a:tabLst>
                <a:tab pos="711200" algn="l"/>
              </a:tabLst>
            </a:pPr>
            <a:r>
              <a:rPr lang="pl-PL" sz="2000">
                <a:latin typeface="Arial" charset="0"/>
              </a:rPr>
              <a:t>nr pytania - 121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/>
            <a:r>
              <a:rPr lang="pl-PL" sz="2200" smtClean="0">
                <a:effectLst/>
              </a:rPr>
              <a:t>K</a:t>
            </a:r>
            <a:r>
              <a:rPr lang="pl-PL" sz="2200" b="1" smtClean="0">
                <a:effectLst/>
              </a:rPr>
              <a:t>ANDYDACI NA APLIKANTÓW ADWOKACKICH I RADCOWSKICH</a:t>
            </a:r>
            <a:r>
              <a:rPr lang="pl-PL" sz="2400" b="1" smtClean="0">
                <a:effectLst/>
              </a:rPr>
              <a:t/>
            </a:r>
            <a:br>
              <a:rPr lang="pl-PL" sz="2400" b="1" smtClean="0">
                <a:effectLst/>
              </a:rPr>
            </a:br>
            <a:r>
              <a:rPr lang="pl-PL" sz="2200" b="1" smtClean="0">
                <a:effectLst/>
              </a:rPr>
              <a:t>PYTANIA SKARŻONE W ODWOŁANIACH</a:t>
            </a:r>
          </a:p>
        </p:txBody>
      </p:sp>
      <p:sp>
        <p:nvSpPr>
          <p:cNvPr id="4925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OSÓB, KTÓRE NIE ZDAŁY – 4 154 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WNIESIONYCH ODWOŁAŃ – 140 (3,4%)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PYTAŃ W TEŚCIE – 150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WSZYSTKICH ZASKARŻONYCH            PYTAŃ – 67 (44,67%)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endParaRPr lang="pl-PL" sz="2800" smtClean="0">
              <a:effectLst/>
              <a:latin typeface="Arial" charset="0"/>
            </a:endParaRP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	W TYM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pl-PL" sz="2800" smtClean="0">
              <a:effectLst/>
              <a:latin typeface="Arial" charset="0"/>
            </a:endParaRP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PYTAŃ ZASKARŻONYCH 1 RAZ – 37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PYTAŃ ZASKARŻONYCH CO NAJMNIEJ 10 RAZY - 4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pl-PL" sz="280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Tytuł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6122987"/>
          </a:xfrm>
          <a:noFill/>
        </p:spPr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EGZAMINY WSTĘPNE NA APLIKACJE: 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>ADWOKACKĄ, RADCOWSKĄ 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>I NOTARIALNĄ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>ORAZ EGZAMIN KONKURSOWY 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>NA APLIKACJĘ KOMORNICZĄ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/>
            </a:r>
            <a:br>
              <a:rPr lang="pl-PL" sz="4000" b="1" smtClean="0">
                <a:effectLst/>
              </a:rPr>
            </a:br>
            <a:r>
              <a:rPr lang="pl-PL" sz="3600" b="1" smtClean="0">
                <a:effectLst/>
              </a:rPr>
              <a:t>OGÓLNE DANE LICZBOWE</a:t>
            </a:r>
            <a:r>
              <a:rPr lang="pl-PL" sz="4000" b="1" smtClean="0">
                <a:effectLst/>
              </a:rPr>
              <a:t/>
            </a:r>
            <a:br>
              <a:rPr lang="pl-PL" sz="4000" b="1" smtClean="0">
                <a:effectLst/>
              </a:rPr>
            </a:br>
            <a:endParaRPr lang="pl-PL" sz="4000" b="1" smtClean="0">
              <a:effectLst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pl-PL" sz="2200" smtClean="0">
                <a:effectLst/>
              </a:rPr>
              <a:t>K</a:t>
            </a:r>
            <a:r>
              <a:rPr lang="pl-PL" sz="2200" b="1" smtClean="0">
                <a:effectLst/>
              </a:rPr>
              <a:t>ANDYDACI NA APLIKANTÓW ADWOKACKICH I RADCOWSKICH</a:t>
            </a:r>
            <a:br>
              <a:rPr lang="pl-PL" sz="2200" b="1" smtClean="0">
                <a:effectLst/>
              </a:rPr>
            </a:br>
            <a:r>
              <a:rPr lang="pl-PL" sz="2200" b="1" smtClean="0">
                <a:effectLst/>
              </a:rPr>
              <a:t>NAJCZĘŚCIEJ SKARŻONE PYTANIA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820738" y="762000"/>
          <a:ext cx="8323262" cy="5907088"/>
        </p:xfrm>
        <a:graphic>
          <a:graphicData uri="http://schemas.openxmlformats.org/presentationml/2006/ole">
            <p:oleObj spid="_x0000_s19458" name="Wykres" r:id="rId4" imgW="8915400" imgH="5876849" progId="MSGraph.Chart.8">
              <p:embed followColorScheme="full"/>
            </p:oleObj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248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200">
                <a:latin typeface="Arial" charset="0"/>
              </a:rPr>
              <a:t>NUMER PYTANIA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pl-PL" sz="2000" smtClean="0">
                <a:effectLst/>
              </a:rPr>
              <a:t>KANDYDACI NA APLIKANTÓW ADWOKACKICH I RADCOWSKICH</a:t>
            </a:r>
            <a:br>
              <a:rPr lang="pl-PL" sz="2000" smtClean="0">
                <a:effectLst/>
              </a:rPr>
            </a:br>
            <a:r>
              <a:rPr lang="pl-PL" sz="1800" smtClean="0">
                <a:effectLst/>
              </a:rPr>
              <a:t>% POPRAWNYCH ODPOWIEDZI DLA POSZCZEGÓLNYCH ZAKRESÓW PRAWA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>
            <p:ph idx="1"/>
          </p:nvPr>
        </p:nvGraphicFramePr>
        <p:xfrm>
          <a:off x="50800" y="774700"/>
          <a:ext cx="9004300" cy="6083300"/>
        </p:xfrm>
        <a:graphic>
          <a:graphicData uri="http://schemas.openxmlformats.org/presentationml/2006/ole">
            <p:oleObj spid="_x0000_s20482" name="Wykres" r:id="rId4" imgW="8239049" imgH="549584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52400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b="1" smtClean="0">
                <a:effectLst/>
              </a:rPr>
              <a:t>KANDYDACI NA APLIKANTÓW ADWOKACKICH I RADCOWSKICH</a:t>
            </a:r>
            <a:r>
              <a:rPr lang="pl-PL" sz="2000" smtClean="0"/>
              <a:t/>
            </a:r>
            <a:br>
              <a:rPr lang="pl-PL" sz="2000" smtClean="0"/>
            </a:br>
            <a:endParaRPr lang="pl-PL" sz="2000" smtClean="0"/>
          </a:p>
        </p:txBody>
      </p:sp>
      <p:graphicFrame>
        <p:nvGraphicFramePr>
          <p:cNvPr id="21506" name="Object 147"/>
          <p:cNvGraphicFramePr>
            <a:graphicFrameLocks noChangeAspect="1"/>
          </p:cNvGraphicFramePr>
          <p:nvPr>
            <p:ph idx="1"/>
          </p:nvPr>
        </p:nvGraphicFramePr>
        <p:xfrm>
          <a:off x="0" y="609600"/>
          <a:ext cx="9075738" cy="6248400"/>
        </p:xfrm>
        <a:graphic>
          <a:graphicData uri="http://schemas.openxmlformats.org/presentationml/2006/ole">
            <p:oleObj spid="_x0000_s21506" name="Wykres" r:id="rId4" imgW="9096451" imgH="57912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414337"/>
          </a:xfrm>
        </p:spPr>
        <p:txBody>
          <a:bodyPr/>
          <a:lstStyle/>
          <a:p>
            <a:pPr eaLnBrk="1" hangingPunct="1"/>
            <a:r>
              <a:rPr lang="pl-PL" sz="2400" smtClean="0">
                <a:effectLst/>
              </a:rPr>
              <a:t>PORÓWNANIE ODPOWIEDZI Z ZAKRESÓW PRAWA</a:t>
            </a:r>
            <a:r>
              <a:rPr lang="pl-PL" sz="2000" smtClean="0">
                <a:effectLst/>
              </a:rPr>
              <a:t/>
            </a:r>
            <a:br>
              <a:rPr lang="pl-PL" sz="2000" smtClean="0">
                <a:effectLst/>
              </a:rPr>
            </a:br>
            <a:r>
              <a:rPr lang="pl-PL" sz="2000" b="1" smtClean="0">
                <a:effectLst/>
              </a:rPr>
              <a:t>KANDYDACI NA APLIKACJĘ ADWOKACKĄ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60338" y="900113"/>
          <a:ext cx="8809037" cy="5964237"/>
        </p:xfrm>
        <a:graphic>
          <a:graphicData uri="http://schemas.openxmlformats.org/presentationml/2006/ole">
            <p:oleObj spid="_x0000_s22530" name="Wykres" r:id="rId4" imgW="9172592" imgH="62103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pl-PL" sz="2400" smtClean="0">
                <a:effectLst/>
              </a:rPr>
              <a:t>PORÓWNANIE ODPOWIEDZI Z ZAKRESÓW PRAWA</a:t>
            </a:r>
            <a:br>
              <a:rPr lang="pl-PL" sz="2400" smtClean="0">
                <a:effectLst/>
              </a:rPr>
            </a:br>
            <a:r>
              <a:rPr lang="pl-PL" sz="2000" b="1" smtClean="0">
                <a:effectLst/>
              </a:rPr>
              <a:t>KANDYDACI NA APLIKACJĘ RADCOWSKĄ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>
            <p:ph idx="1"/>
          </p:nvPr>
        </p:nvGraphicFramePr>
        <p:xfrm>
          <a:off x="0" y="841375"/>
          <a:ext cx="9202738" cy="5891213"/>
        </p:xfrm>
        <a:graphic>
          <a:graphicData uri="http://schemas.openxmlformats.org/presentationml/2006/ole">
            <p:oleObj spid="_x0000_s23554" name="Wykres" r:id="rId4" imgW="8629616" imgH="55245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effectLst/>
              </a:rPr>
              <a:t>ANALIZA PYTAŃ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pl-PL" sz="5400" smtClean="0"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5400" smtClean="0">
                <a:latin typeface="Arial" pitchFamily="34" charset="0"/>
              </a:rPr>
              <a:t>TEST NA APLIKACJĘ NOTARIALNĄ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TEST NA APLIKACJĘ NOTARIALNĄ - ZAKRES</a:t>
            </a: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>
            <p:ph idx="1"/>
          </p:nvPr>
        </p:nvGraphicFramePr>
        <p:xfrm>
          <a:off x="6350" y="673100"/>
          <a:ext cx="9088438" cy="6184900"/>
        </p:xfrm>
        <a:graphic>
          <a:graphicData uri="http://schemas.openxmlformats.org/presentationml/2006/ole">
            <p:oleObj spid="_x0000_s24578" name="Wykres" r:id="rId4" imgW="8229600" imgH="56007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smtClean="0">
                <a:effectLst/>
              </a:rPr>
              <a:t>TEST NA APLIKACJĘ NOTARIALNĄ</a:t>
            </a:r>
            <a:r>
              <a:rPr lang="pl-PL" sz="2400" smtClean="0"/>
              <a:t/>
            </a:r>
            <a:br>
              <a:rPr lang="pl-PL" sz="2400" smtClean="0"/>
            </a:br>
            <a:endParaRPr lang="pl-PL" sz="2400" smtClean="0"/>
          </a:p>
        </p:txBody>
      </p:sp>
      <p:sp>
        <p:nvSpPr>
          <p:cNvPr id="515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99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PYTANIE NAJŁATWIEJSZE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96,58% POPRAWNYCH ODPOWIEDZI</a:t>
            </a:r>
          </a:p>
        </p:txBody>
      </p:sp>
      <p:sp>
        <p:nvSpPr>
          <p:cNvPr id="515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438400"/>
            <a:ext cx="8763000" cy="4191000"/>
          </a:xfrm>
        </p:spPr>
        <p:txBody>
          <a:bodyPr/>
          <a:lstStyle/>
          <a:p>
            <a:pPr marL="174625" indent="0" defTabSz="536575">
              <a:buFont typeface="Wingdings" pitchFamily="2" charset="2"/>
              <a:buNone/>
              <a:tabLst>
                <a:tab pos="623888" algn="l"/>
              </a:tabLst>
            </a:pPr>
            <a:r>
              <a:rPr lang="pl-PL" sz="2400" b="1" smtClean="0">
                <a:effectLst/>
                <a:latin typeface="Arial" charset="0"/>
              </a:rPr>
              <a:t>	Zgodnie z Kodeksem rodzinnym i opiekuńczym, dla 	dziecka poczętego, lecz jeszcze nieurodzonego:</a:t>
            </a:r>
          </a:p>
          <a:p>
            <a:pPr marL="174625" indent="0" defTabSz="536575">
              <a:buFont typeface="Wingdings" pitchFamily="2" charset="2"/>
              <a:buNone/>
              <a:tabLst>
                <a:tab pos="623888" algn="l"/>
              </a:tabLst>
            </a:pPr>
            <a:endParaRPr lang="pl-PL" sz="800" b="1" smtClean="0">
              <a:effectLst/>
              <a:latin typeface="Arial" charset="0"/>
            </a:endParaRPr>
          </a:p>
          <a:p>
            <a:pPr marL="174625" indent="0" defTabSz="536575">
              <a:buFont typeface="Wingdings" pitchFamily="2" charset="2"/>
              <a:buNone/>
              <a:tabLst>
                <a:tab pos="623888" algn="l"/>
              </a:tabLst>
            </a:pPr>
            <a:r>
              <a:rPr lang="pl-PL" sz="2400" b="1" smtClean="0">
                <a:effectLst/>
                <a:latin typeface="Arial" charset="0"/>
              </a:rPr>
              <a:t>A. 	nigdy nie można ustanowić kuratora,</a:t>
            </a:r>
          </a:p>
          <a:p>
            <a:pPr marL="174625" indent="0" defTabSz="536575">
              <a:buFont typeface="Wingdings" pitchFamily="2" charset="2"/>
              <a:buNone/>
              <a:tabLst>
                <a:tab pos="623888" algn="l"/>
              </a:tabLst>
            </a:pPr>
            <a:endParaRPr lang="pl-PL" sz="800" b="1" smtClean="0">
              <a:effectLst/>
              <a:latin typeface="Arial" charset="0"/>
            </a:endParaRPr>
          </a:p>
          <a:p>
            <a:pPr marL="174625" indent="0" defTabSz="536575">
              <a:buFont typeface="Wingdings" pitchFamily="2" charset="2"/>
              <a:buNone/>
              <a:tabLst>
                <a:tab pos="623888" algn="l"/>
              </a:tabLst>
            </a:pPr>
            <a:r>
              <a:rPr lang="pl-PL" sz="2400" b="1" smtClean="0">
                <a:effectLst/>
                <a:latin typeface="Arial" charset="0"/>
              </a:rPr>
              <a:t>B. 	</a:t>
            </a:r>
            <a:r>
              <a:rPr lang="pl-PL" sz="2400" b="1" u="sng" smtClean="0">
                <a:effectLst/>
                <a:latin typeface="Arial" charset="0"/>
              </a:rPr>
              <a:t>ustanawia się kuratora, jeżeli jest to potrzebne do</a:t>
            </a:r>
            <a:r>
              <a:rPr lang="pl-PL" sz="2400" b="1" smtClean="0">
                <a:effectLst/>
                <a:latin typeface="Arial" charset="0"/>
              </a:rPr>
              <a:t> 	</a:t>
            </a:r>
            <a:r>
              <a:rPr lang="pl-PL" sz="2400" b="1" u="sng" smtClean="0">
                <a:effectLst/>
                <a:latin typeface="Arial" charset="0"/>
              </a:rPr>
              <a:t>strzeżenia przyszłych praw dziecka</a:t>
            </a:r>
            <a:r>
              <a:rPr lang="pl-PL" sz="2400" b="1" smtClean="0">
                <a:effectLst/>
                <a:latin typeface="Arial" charset="0"/>
              </a:rPr>
              <a:t>, </a:t>
            </a:r>
          </a:p>
          <a:p>
            <a:pPr marL="174625" indent="0" defTabSz="536575">
              <a:buFont typeface="Wingdings" pitchFamily="2" charset="2"/>
              <a:buNone/>
              <a:tabLst>
                <a:tab pos="623888" algn="l"/>
              </a:tabLst>
            </a:pPr>
            <a:endParaRPr lang="pl-PL" sz="800" b="1" smtClean="0">
              <a:effectLst/>
              <a:latin typeface="Arial" charset="0"/>
            </a:endParaRPr>
          </a:p>
          <a:p>
            <a:pPr marL="174625" indent="0" defTabSz="536575">
              <a:buFont typeface="Wingdings" pitchFamily="2" charset="2"/>
              <a:buNone/>
              <a:tabLst>
                <a:tab pos="623888" algn="l"/>
              </a:tabLst>
            </a:pPr>
            <a:r>
              <a:rPr lang="pl-PL" sz="2400" b="1" smtClean="0">
                <a:effectLst/>
                <a:latin typeface="Arial" charset="0"/>
              </a:rPr>
              <a:t>C. 	ustanawia się kuratora na każdy wniosek matki 	dziecka.</a:t>
            </a:r>
          </a:p>
          <a:p>
            <a:pPr marL="174625" indent="0" defTabSz="536575">
              <a:buFont typeface="Wingdings" pitchFamily="2" charset="2"/>
              <a:buNone/>
              <a:tabLst>
                <a:tab pos="623888" algn="l"/>
              </a:tabLst>
            </a:pPr>
            <a:endParaRPr lang="pl-PL" sz="2400" b="1" smtClean="0">
              <a:effectLst/>
              <a:latin typeface="Arial" charset="0"/>
            </a:endParaRPr>
          </a:p>
          <a:p>
            <a:pPr marL="174625" indent="0" algn="r" defTabSz="536575">
              <a:buFont typeface="Wingdings" pitchFamily="2" charset="2"/>
              <a:buNone/>
              <a:tabLst>
                <a:tab pos="623888" algn="l"/>
              </a:tabLst>
            </a:pPr>
            <a:r>
              <a:rPr lang="pl-PL" sz="2000" smtClean="0">
                <a:effectLst/>
                <a:latin typeface="Arial" charset="0"/>
              </a:rPr>
              <a:t>nr pytania - 68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TEST NA APLIKACJĘ NOTARIALNĄ</a:t>
            </a:r>
          </a:p>
        </p:txBody>
      </p:sp>
      <p:sp>
        <p:nvSpPr>
          <p:cNvPr id="517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05800" cy="914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PYTANIE NAJTRUDNIEJSZE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9,53% POPRAWNYCH ODPOWIEDZI</a:t>
            </a:r>
          </a:p>
        </p:txBody>
      </p:sp>
      <p:sp>
        <p:nvSpPr>
          <p:cNvPr id="517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marL="0" indent="0" defTabSz="449263">
              <a:buFont typeface="Wingdings" pitchFamily="2" charset="2"/>
              <a:buNone/>
            </a:pPr>
            <a:r>
              <a:rPr lang="pl-PL" sz="2400" b="1" smtClean="0">
                <a:effectLst/>
                <a:latin typeface="Arial" charset="0"/>
              </a:rPr>
              <a:t>	Zgodnie z ustawą – Prawo geodezyjne i kartograficzne,</a:t>
            </a:r>
          </a:p>
          <a:p>
            <a:pPr marL="0" indent="0" defTabSz="449263">
              <a:buFont typeface="Wingdings" pitchFamily="2" charset="2"/>
              <a:buNone/>
            </a:pPr>
            <a:r>
              <a:rPr lang="pl-PL" sz="2400" b="1" smtClean="0">
                <a:effectLst/>
                <a:latin typeface="Arial" charset="0"/>
              </a:rPr>
              <a:t>	projekt operatu opisowo–kartograficznego podlega 	wyłożeniu do wglądu osób fizycznych, osób prawnych 	i jednostek organizacyjnych nieposiadających 	osobowości prawnej, w siedzibie starostwa 	powiatowego, na okres:</a:t>
            </a:r>
          </a:p>
          <a:p>
            <a:pPr marL="0" indent="0" defTabSz="449263">
              <a:buFont typeface="Wingdings" pitchFamily="2" charset="2"/>
              <a:buNone/>
            </a:pPr>
            <a:endParaRPr lang="pl-PL" sz="800" b="1" smtClean="0">
              <a:effectLst/>
              <a:latin typeface="Arial" charset="0"/>
            </a:endParaRPr>
          </a:p>
          <a:p>
            <a:pPr marL="0" indent="0" defTabSz="449263">
              <a:buFont typeface="Wingdings" pitchFamily="2" charset="2"/>
              <a:buNone/>
            </a:pPr>
            <a:r>
              <a:rPr lang="pl-PL" sz="2400" b="1" smtClean="0">
                <a:effectLst/>
                <a:latin typeface="Arial" charset="0"/>
              </a:rPr>
              <a:t>A. </a:t>
            </a:r>
            <a:r>
              <a:rPr lang="pl-PL" sz="2400" b="1" u="sng" smtClean="0">
                <a:effectLst/>
                <a:latin typeface="Arial" charset="0"/>
              </a:rPr>
              <a:t>15 dni roboczych</a:t>
            </a:r>
            <a:r>
              <a:rPr lang="pl-PL" sz="2400" b="1" smtClean="0">
                <a:effectLst/>
                <a:latin typeface="Arial" charset="0"/>
              </a:rPr>
              <a:t>,</a:t>
            </a:r>
          </a:p>
          <a:p>
            <a:pPr marL="0" indent="0" defTabSz="449263">
              <a:buFont typeface="Wingdings" pitchFamily="2" charset="2"/>
              <a:buNone/>
            </a:pPr>
            <a:endParaRPr lang="pl-PL" sz="800" b="1" smtClean="0">
              <a:effectLst/>
              <a:latin typeface="Arial" charset="0"/>
            </a:endParaRPr>
          </a:p>
          <a:p>
            <a:pPr marL="0" indent="0" defTabSz="449263">
              <a:buFont typeface="Wingdings" pitchFamily="2" charset="2"/>
              <a:buNone/>
            </a:pPr>
            <a:r>
              <a:rPr lang="pl-PL" sz="2400" b="1" smtClean="0">
                <a:effectLst/>
                <a:latin typeface="Arial" charset="0"/>
              </a:rPr>
              <a:t>B. 	21 dni roboczych,</a:t>
            </a:r>
          </a:p>
          <a:p>
            <a:pPr marL="0" indent="0" defTabSz="449263">
              <a:buFont typeface="Wingdings" pitchFamily="2" charset="2"/>
              <a:buNone/>
            </a:pPr>
            <a:endParaRPr lang="pl-PL" sz="800" b="1" smtClean="0">
              <a:effectLst/>
              <a:latin typeface="Arial" charset="0"/>
            </a:endParaRPr>
          </a:p>
          <a:p>
            <a:pPr marL="0" indent="0" defTabSz="449263">
              <a:buFont typeface="Wingdings" pitchFamily="2" charset="2"/>
              <a:buNone/>
            </a:pPr>
            <a:r>
              <a:rPr lang="pl-PL" sz="2400" b="1" smtClean="0">
                <a:effectLst/>
                <a:latin typeface="Arial" charset="0"/>
              </a:rPr>
              <a:t>C. 	1 miesiąca.</a:t>
            </a:r>
          </a:p>
          <a:p>
            <a:pPr marL="0" indent="0" algn="r" defTabSz="449263">
              <a:buFont typeface="Wingdings" pitchFamily="2" charset="2"/>
              <a:buNone/>
            </a:pPr>
            <a:r>
              <a:rPr lang="pl-PL" sz="2000" smtClean="0">
                <a:effectLst/>
                <a:latin typeface="Arial" charset="0"/>
              </a:rPr>
              <a:t>nr pytania - 108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KANDYDACI NA APLIKANTÓW NOTARIALNYCH</a:t>
            </a:r>
            <a:br>
              <a:rPr lang="pl-PL" sz="2400" b="1" smtClean="0">
                <a:effectLst/>
              </a:rPr>
            </a:br>
            <a:r>
              <a:rPr lang="pl-PL" sz="2400" b="1" smtClean="0">
                <a:effectLst/>
              </a:rPr>
              <a:t>PYTANIA SKARŻONE W ODWOŁANIACH</a:t>
            </a:r>
          </a:p>
        </p:txBody>
      </p:sp>
      <p:sp>
        <p:nvSpPr>
          <p:cNvPr id="519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OSÓB, KTÓRE NIE ZDAŁY – 444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WNIESIONYCH ODWOŁAŃ – 16 (3,6%)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PYTAŃ W TEŚCIE – 150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WSZYSTKICH ZASKARŻONYCH            PYTAŃ –  20 (13,33%)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endParaRPr lang="pl-PL" sz="2800" smtClean="0">
              <a:effectLst/>
              <a:latin typeface="Arial" charset="0"/>
            </a:endParaRP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	W TYM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pl-PL" sz="2800" smtClean="0">
              <a:effectLst/>
              <a:latin typeface="Arial" charset="0"/>
            </a:endParaRP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PYTAŃ ZASKARŻONYCH 1 RAZ –  14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PYTAŃ ZASKARŻONYCH CO NAJMNIEJ 4 RAZY – 1  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pl-PL" sz="280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smtClean="0">
                <a:effectLst/>
                <a:latin typeface="Tahoma" pitchFamily="34" charset="0"/>
              </a:rPr>
              <a:t>ŁĄCZNA LICZBA PRZYSTĘPUJĄCYCH </a:t>
            </a:r>
            <a:br>
              <a:rPr lang="pl-PL" sz="2800" b="1" smtClean="0">
                <a:effectLst/>
                <a:latin typeface="Tahoma" pitchFamily="34" charset="0"/>
              </a:rPr>
            </a:br>
            <a:r>
              <a:rPr lang="pl-PL" sz="2800" b="1" smtClean="0">
                <a:effectLst/>
                <a:latin typeface="Tahoma" pitchFamily="34" charset="0"/>
              </a:rPr>
              <a:t>DO EGZAMINÓW ORGANIZOWANYCH PRZEZ MINISTRA SPRAWIEDLIWOŚCI</a:t>
            </a:r>
            <a:r>
              <a:rPr lang="pl-PL" sz="3200" b="1" smtClean="0">
                <a:effectLst/>
              </a:rPr>
              <a:t> 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mtClean="0"/>
              <a:t>	</a:t>
            </a:r>
            <a:r>
              <a:rPr lang="pl-PL" smtClean="0">
                <a:effectLst/>
              </a:rPr>
              <a:t>DO EGZAMINÓW W LATACH 2006-2014 </a:t>
            </a:r>
            <a:r>
              <a:rPr lang="pl-PL" sz="2400" smtClean="0">
                <a:effectLst/>
                <a:latin typeface="Arial" charset="0"/>
              </a:rPr>
              <a:t>(9 LAT)</a:t>
            </a:r>
            <a:endParaRPr lang="pl-PL" smtClean="0"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000" smtClean="0">
                <a:effectLst/>
              </a:rPr>
              <a:t>	</a:t>
            </a:r>
            <a:r>
              <a:rPr lang="pl-PL" sz="2400" smtClean="0">
                <a:effectLst/>
              </a:rPr>
              <a:t>APLIKACJA ADWOKACKA, RADCOWSKA I NOTARIALNA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mtClean="0">
                <a:effectLst/>
              </a:rPr>
              <a:t>	DO EGZAMINÓW W LATACH 2008-2014 </a:t>
            </a:r>
            <a:r>
              <a:rPr lang="pl-PL" sz="2400" smtClean="0">
                <a:effectLst/>
              </a:rPr>
              <a:t>(7 LAT)</a:t>
            </a:r>
            <a:endParaRPr lang="pl-PL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smtClean="0">
                <a:effectLst/>
              </a:rPr>
              <a:t>	APLIKACJA KOMORNICZA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0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mtClean="0">
                <a:effectLst/>
              </a:rPr>
              <a:t>	PRZYSTĄPIŁY ŁĄCZNIE 	</a:t>
            </a:r>
            <a:r>
              <a:rPr lang="pl-PL" b="1" smtClean="0">
                <a:effectLst/>
              </a:rPr>
              <a:t>97 354</a:t>
            </a:r>
            <a:r>
              <a:rPr lang="pl-PL" smtClean="0">
                <a:effectLst/>
              </a:rPr>
              <a:t> OSOBY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mtClean="0">
                <a:effectLst/>
              </a:rPr>
              <a:t>	EGZAMIN ZDAŁY ŁĄCZNIE 	 44 343  OSOBY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mtClean="0">
                <a:effectLst/>
              </a:rPr>
              <a:t>	CO STANOWI </a:t>
            </a:r>
            <a:r>
              <a:rPr lang="pl-PL" b="1" smtClean="0">
                <a:effectLst/>
              </a:rPr>
              <a:t>45,5%</a:t>
            </a:r>
            <a:r>
              <a:rPr lang="pl-PL" smtClean="0">
                <a:effectLst/>
              </a:rPr>
              <a:t> ZDAJĄCYCH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eaLnBrk="1" hangingPunct="1"/>
            <a:r>
              <a:rPr lang="pl-PL" sz="2800" b="1" smtClean="0">
                <a:effectLst/>
              </a:rPr>
              <a:t>KANDYDACI NA APLIKANTÓW NOTARIALNYCH NAJCZĘŚCIEJ SKARŻONE PYTANIA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769938"/>
          <a:ext cx="8323263" cy="5907087"/>
        </p:xfrm>
        <a:graphic>
          <a:graphicData uri="http://schemas.openxmlformats.org/presentationml/2006/ole">
            <p:oleObj spid="_x0000_s25602" name="Wykres" r:id="rId4" imgW="8915535" imgH="5876857" progId="MSGraph.Chart.8">
              <p:embed followColorScheme="full"/>
            </p:oleObj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248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200">
                <a:latin typeface="Arial" charset="0"/>
              </a:rPr>
              <a:t>NUMER PYTANIA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pl-PL" sz="2800" b="1" smtClean="0">
                <a:effectLst/>
              </a:rPr>
              <a:t>KANDYDACI NA APLIKANTÓW NOTARIALNYCH NAJCZĘŚCIEJ SKARŻONE PYTANIE</a:t>
            </a:r>
          </a:p>
        </p:txBody>
      </p:sp>
      <p:sp>
        <p:nvSpPr>
          <p:cNvPr id="524290" name="Rectangle 4"/>
          <p:cNvSpPr>
            <a:spLocks noChangeArrowheads="1"/>
          </p:cNvSpPr>
          <p:nvPr/>
        </p:nvSpPr>
        <p:spPr bwMode="auto">
          <a:xfrm>
            <a:off x="6781800" y="632460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2000">
                <a:latin typeface="Arial" charset="0"/>
              </a:rPr>
              <a:t>nr pytania  - 62</a:t>
            </a:r>
          </a:p>
        </p:txBody>
      </p:sp>
      <p:sp>
        <p:nvSpPr>
          <p:cNvPr id="524291" name="Rectangle 5"/>
          <p:cNvSpPr>
            <a:spLocks noChangeArrowheads="1"/>
          </p:cNvSpPr>
          <p:nvPr/>
        </p:nvSpPr>
        <p:spPr bwMode="auto">
          <a:xfrm>
            <a:off x="228600" y="1981200"/>
            <a:ext cx="8610600" cy="319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3538" algn="just">
              <a:spcBef>
                <a:spcPct val="50000"/>
              </a:spcBef>
              <a:tabLst>
                <a:tab pos="900113" algn="l"/>
              </a:tabLst>
            </a:pPr>
            <a:r>
              <a:rPr lang="pl-PL" sz="2400" b="1">
                <a:latin typeface="Arial" charset="0"/>
              </a:rPr>
              <a:t>	Zgodnie z Kodeksem postępowania cywilnego, 	zażalenie do sądu drugiej instancji przysługuje na 	postanowienie sądu pierwszej instancji, którego 	przedmiotem jest odmowa:</a:t>
            </a:r>
            <a:endParaRPr lang="pl-PL" sz="2400">
              <a:latin typeface="Arial" charset="0"/>
            </a:endParaRPr>
          </a:p>
          <a:p>
            <a:pPr marL="363538" algn="just">
              <a:spcBef>
                <a:spcPct val="50000"/>
              </a:spcBef>
              <a:tabLst>
                <a:tab pos="900113" algn="l"/>
              </a:tabLst>
            </a:pPr>
            <a:r>
              <a:rPr lang="pl-PL" sz="2400" b="1" u="sng">
                <a:latin typeface="Arial" charset="0"/>
              </a:rPr>
              <a:t>A. 	odrzucenia pozwu,</a:t>
            </a:r>
          </a:p>
          <a:p>
            <a:pPr marL="363538" algn="just">
              <a:spcBef>
                <a:spcPct val="50000"/>
              </a:spcBef>
              <a:tabLst>
                <a:tab pos="900113" algn="l"/>
              </a:tabLst>
            </a:pPr>
            <a:r>
              <a:rPr lang="pl-PL" sz="2400" b="1">
                <a:latin typeface="Arial" charset="0"/>
              </a:rPr>
              <a:t>B. 	cofnięcia zwolnienia od kosztów sądowych,</a:t>
            </a:r>
          </a:p>
          <a:p>
            <a:pPr marL="363538" algn="just">
              <a:spcBef>
                <a:spcPct val="50000"/>
              </a:spcBef>
              <a:tabLst>
                <a:tab pos="900113" algn="l"/>
              </a:tabLst>
            </a:pPr>
            <a:r>
              <a:rPr lang="pl-PL" sz="2400" b="1">
                <a:latin typeface="Arial" charset="0"/>
              </a:rPr>
              <a:t>C. 	zawieszenia postępowania.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pl-PL" sz="1800" b="1" smtClean="0">
                <a:effectLst/>
              </a:rPr>
              <a:t>KANDYDACI NA APLIKANTÓW NOTARIALNYCH </a:t>
            </a:r>
            <a:br>
              <a:rPr lang="pl-PL" sz="1800" b="1" smtClean="0">
                <a:effectLst/>
              </a:rPr>
            </a:br>
            <a:r>
              <a:rPr lang="pl-PL" sz="1800" b="1" smtClean="0">
                <a:effectLst/>
              </a:rPr>
              <a:t>% POPRAWNYCH ODPOWIEDZI DLA POSZCZEGÓLNYCH ZAKRESÓW PRAWA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ph idx="1"/>
          </p:nvPr>
        </p:nvGraphicFramePr>
        <p:xfrm>
          <a:off x="146050" y="769938"/>
          <a:ext cx="8807450" cy="5907087"/>
        </p:xfrm>
        <a:graphic>
          <a:graphicData uri="http://schemas.openxmlformats.org/presentationml/2006/ole">
            <p:oleObj spid="_x0000_s26626" name="Wykres" r:id="rId4" imgW="10325100" imgH="69247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KANDYDACI NA APLIKANTÓW NOTARIALNYCH</a:t>
            </a:r>
            <a:br>
              <a:rPr lang="pl-PL" sz="2000" b="1" smtClean="0">
                <a:effectLst/>
              </a:rPr>
            </a:br>
            <a:r>
              <a:rPr lang="pl-PL" sz="2000" smtClean="0">
                <a:effectLst/>
              </a:rPr>
              <a:t>PORÓWNANIE ODPOWIEDZI Z ZAKRESÓW PRAWA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>
            <p:ph idx="1"/>
          </p:nvPr>
        </p:nvGraphicFramePr>
        <p:xfrm>
          <a:off x="73025" y="1146175"/>
          <a:ext cx="9028113" cy="5559425"/>
        </p:xfrm>
        <a:graphic>
          <a:graphicData uri="http://schemas.openxmlformats.org/presentationml/2006/ole">
            <p:oleObj spid="_x0000_s27650" name="Wykres" r:id="rId4" imgW="8972449" imgH="55245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effectLst/>
              </a:rPr>
              <a:t>ANALIZA PYTAŃ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pl-PL" sz="5400" dirty="0" smtClean="0"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5400" dirty="0" smtClean="0">
                <a:latin typeface="Arial" pitchFamily="34" charset="0"/>
              </a:rPr>
              <a:t>TEST NA APLIKACJĘ KOMORNICZĄ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TEST NA APLIKACJĘ KOMORNICZĄ - ZAKRES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idx="1"/>
          </p:nvPr>
        </p:nvGraphicFramePr>
        <p:xfrm>
          <a:off x="0" y="673100"/>
          <a:ext cx="9088438" cy="6184900"/>
        </p:xfrm>
        <a:graphic>
          <a:graphicData uri="http://schemas.openxmlformats.org/presentationml/2006/ole">
            <p:oleObj spid="_x0000_s28674" name="Wykres" r:id="rId4" imgW="8229600" imgH="56007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dirty="0" smtClean="0">
                <a:effectLst/>
              </a:rPr>
              <a:t>TEST NA APLIKACJĘ KOMORNICZĄ</a:t>
            </a:r>
            <a:endParaRPr lang="pl-PL" sz="2400" dirty="0" smtClean="0"/>
          </a:p>
        </p:txBody>
      </p:sp>
      <p:sp>
        <p:nvSpPr>
          <p:cNvPr id="537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99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PYTANIE NAJŁATWIEJSZE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96,4% POPRAWNYCH ODPOWIEDZI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09800"/>
            <a:ext cx="8915400" cy="4419600"/>
          </a:xfrm>
        </p:spPr>
        <p:txBody>
          <a:bodyPr/>
          <a:lstStyle/>
          <a:p>
            <a:pPr marL="0" indent="0" defTabSz="449263"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lang="pl-PL" sz="2400" b="1" smtClean="0">
                <a:latin typeface="Arial" pitchFamily="34" charset="0"/>
              </a:rPr>
              <a:t>	</a:t>
            </a:r>
            <a:r>
              <a:rPr lang="pl-PL" sz="2400" b="1" smtClean="0">
                <a:effectLst/>
                <a:latin typeface="Arial" pitchFamily="34" charset="0"/>
              </a:rPr>
              <a:t>Zgodnie z Kodeksem rodzinnym i opiekuńczym, 	osobom wykonującym władzę rodzicielską zakazuje się:</a:t>
            </a:r>
          </a:p>
          <a:p>
            <a:pPr marL="0" indent="0" defTabSz="449263">
              <a:buFont typeface="Wingdings" pitchFamily="2" charset="2"/>
              <a:buNone/>
              <a:tabLst>
                <a:tab pos="449263" algn="l"/>
              </a:tabLst>
              <a:defRPr/>
            </a:pPr>
            <a:endParaRPr lang="pl-PL" sz="800" b="1" smtClean="0">
              <a:effectLst/>
              <a:latin typeface="Arial" pitchFamily="34" charset="0"/>
            </a:endParaRPr>
          </a:p>
          <a:p>
            <a:pPr marL="0" indent="0" defTabSz="449263"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lang="pl-PL" sz="2400" b="1" smtClean="0">
                <a:effectLst/>
                <a:latin typeface="Arial" pitchFamily="34" charset="0"/>
              </a:rPr>
              <a:t>A.	</a:t>
            </a:r>
            <a:r>
              <a:rPr lang="pl-PL" sz="2400" b="1" u="sng" smtClean="0">
                <a:effectLst/>
                <a:latin typeface="Arial" pitchFamily="34" charset="0"/>
              </a:rPr>
              <a:t>stosowania kar cielesnych</a:t>
            </a:r>
            <a:r>
              <a:rPr lang="pl-PL" sz="2400" b="1" smtClean="0">
                <a:effectLst/>
                <a:latin typeface="Arial" pitchFamily="34" charset="0"/>
              </a:rPr>
              <a:t>,  </a:t>
            </a:r>
          </a:p>
          <a:p>
            <a:pPr marL="0" indent="0" defTabSz="449263">
              <a:buFont typeface="Wingdings" pitchFamily="2" charset="2"/>
              <a:buNone/>
              <a:tabLst>
                <a:tab pos="449263" algn="l"/>
              </a:tabLst>
              <a:defRPr/>
            </a:pPr>
            <a:endParaRPr lang="pl-PL" sz="800" b="1" smtClean="0">
              <a:effectLst/>
              <a:latin typeface="Arial" pitchFamily="34" charset="0"/>
            </a:endParaRPr>
          </a:p>
          <a:p>
            <a:pPr marL="0" indent="0" defTabSz="449263"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lang="pl-PL" sz="2400" b="1" smtClean="0">
                <a:effectLst/>
                <a:latin typeface="Arial" pitchFamily="34" charset="0"/>
              </a:rPr>
              <a:t>B.	samodzielnego działania przez każdego z nich jako 	przedstawiciela ustawowego dziecka,</a:t>
            </a:r>
          </a:p>
          <a:p>
            <a:pPr marL="0" indent="0" defTabSz="449263">
              <a:buFont typeface="Wingdings" pitchFamily="2" charset="2"/>
              <a:buNone/>
              <a:tabLst>
                <a:tab pos="449263" algn="l"/>
              </a:tabLst>
              <a:defRPr/>
            </a:pPr>
            <a:endParaRPr lang="pl-PL" sz="800" b="1" smtClean="0">
              <a:effectLst/>
              <a:latin typeface="Arial" pitchFamily="34" charset="0"/>
            </a:endParaRPr>
          </a:p>
          <a:p>
            <a:pPr marL="0" indent="0" defTabSz="449263"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lang="pl-PL" sz="2400" b="1" smtClean="0">
                <a:effectLst/>
                <a:latin typeface="Arial" pitchFamily="34" charset="0"/>
              </a:rPr>
              <a:t>C.	wspólnego rozstrzygania o istotnych sprawach dziecka.</a:t>
            </a:r>
            <a:r>
              <a:rPr lang="pl-PL" sz="2400" smtClean="0">
                <a:latin typeface="Arial" pitchFamily="34" charset="0"/>
              </a:rPr>
              <a:t> </a:t>
            </a:r>
          </a:p>
          <a:p>
            <a:pPr marL="0" indent="0" defTabSz="449263">
              <a:buFont typeface="Wingdings" pitchFamily="2" charset="2"/>
              <a:buNone/>
              <a:tabLst>
                <a:tab pos="449263" algn="l"/>
              </a:tabLst>
              <a:defRPr/>
            </a:pPr>
            <a:endParaRPr lang="pl-PL" sz="2400" smtClean="0">
              <a:latin typeface="Arial" pitchFamily="34" charset="0"/>
            </a:endParaRPr>
          </a:p>
          <a:p>
            <a:pPr marL="0" indent="0" defTabSz="449263">
              <a:buFont typeface="Wingdings" pitchFamily="2" charset="2"/>
              <a:buNone/>
              <a:tabLst>
                <a:tab pos="449263" algn="l"/>
              </a:tabLst>
              <a:defRPr/>
            </a:pPr>
            <a:endParaRPr lang="pl-PL" sz="2400" smtClean="0">
              <a:latin typeface="Arial" pitchFamily="34" charset="0"/>
            </a:endParaRPr>
          </a:p>
          <a:p>
            <a:pPr marL="0" indent="0" algn="r" defTabSz="449263">
              <a:buFont typeface="Wingdings" pitchFamily="2" charset="2"/>
              <a:buNone/>
              <a:tabLst>
                <a:tab pos="449263" algn="l"/>
              </a:tabLst>
              <a:defRPr/>
            </a:pPr>
            <a:r>
              <a:rPr lang="pl-PL" sz="2000" smtClean="0">
                <a:effectLst/>
                <a:latin typeface="Arial" pitchFamily="34" charset="0"/>
              </a:rPr>
              <a:t>nr pytania - 101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TEST NA APLIKACJĘ KOMORNICZĄ</a:t>
            </a:r>
          </a:p>
        </p:txBody>
      </p:sp>
      <p:sp>
        <p:nvSpPr>
          <p:cNvPr id="539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05800" cy="914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b="1" smtClean="0">
                <a:effectLst/>
                <a:latin typeface="Arial" charset="0"/>
              </a:rPr>
              <a:t>PYTANIE NAJTRUDNIEJSZE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5,69% POPRAWNYCH ODPOWIEDZI</a:t>
            </a:r>
          </a:p>
        </p:txBody>
      </p:sp>
      <p:sp>
        <p:nvSpPr>
          <p:cNvPr id="5396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86000"/>
            <a:ext cx="8686800" cy="4038600"/>
          </a:xfrm>
        </p:spPr>
        <p:txBody>
          <a:bodyPr/>
          <a:lstStyle/>
          <a:p>
            <a:pPr marL="0" indent="0" defTabSz="536575">
              <a:lnSpc>
                <a:spcPct val="90000"/>
              </a:lnSpc>
              <a:buFont typeface="Wingdings" pitchFamily="2" charset="2"/>
              <a:buNone/>
              <a:tabLst>
                <a:tab pos="363538" algn="l"/>
              </a:tabLst>
            </a:pPr>
            <a:r>
              <a:rPr lang="pl-PL" sz="2400" b="1" smtClean="0">
                <a:effectLst/>
                <a:latin typeface="Arial" charset="0"/>
              </a:rPr>
              <a:t>	Zgodnie z ustawą o postępowaniu egzekucyjnym w 	administracji, skargę na czynności poborcy 	skarbowego w toku licytacji zajętej nieruchomości, 	rozstrzyga:</a:t>
            </a:r>
          </a:p>
          <a:p>
            <a:pPr marL="0" indent="0" defTabSz="536575">
              <a:lnSpc>
                <a:spcPct val="90000"/>
              </a:lnSpc>
              <a:buFont typeface="Wingdings" pitchFamily="2" charset="2"/>
              <a:buNone/>
              <a:tabLst>
                <a:tab pos="363538" algn="l"/>
              </a:tabLst>
            </a:pPr>
            <a:endParaRPr lang="pl-PL" sz="800" b="1" smtClean="0">
              <a:effectLst/>
              <a:latin typeface="Arial" charset="0"/>
            </a:endParaRPr>
          </a:p>
          <a:p>
            <a:pPr marL="0" indent="0" defTabSz="536575">
              <a:lnSpc>
                <a:spcPct val="90000"/>
              </a:lnSpc>
              <a:buFont typeface="Wingdings" pitchFamily="2" charset="2"/>
              <a:buNone/>
              <a:tabLst>
                <a:tab pos="363538" algn="l"/>
              </a:tabLst>
            </a:pPr>
            <a:r>
              <a:rPr lang="pl-PL" sz="2400" b="1" smtClean="0">
                <a:effectLst/>
                <a:latin typeface="Arial" charset="0"/>
              </a:rPr>
              <a:t>A.	sąd rejonowy,</a:t>
            </a:r>
          </a:p>
          <a:p>
            <a:pPr marL="0" indent="0" defTabSz="536575">
              <a:lnSpc>
                <a:spcPct val="90000"/>
              </a:lnSpc>
              <a:buFont typeface="Wingdings" pitchFamily="2" charset="2"/>
              <a:buNone/>
              <a:tabLst>
                <a:tab pos="363538" algn="l"/>
              </a:tabLst>
            </a:pPr>
            <a:endParaRPr lang="pl-PL" sz="800" b="1" smtClean="0">
              <a:effectLst/>
              <a:latin typeface="Arial" charset="0"/>
            </a:endParaRPr>
          </a:p>
          <a:p>
            <a:pPr marL="0" indent="0" defTabSz="536575">
              <a:lnSpc>
                <a:spcPct val="90000"/>
              </a:lnSpc>
              <a:buFont typeface="Wingdings" pitchFamily="2" charset="2"/>
              <a:buNone/>
              <a:tabLst>
                <a:tab pos="363538" algn="l"/>
              </a:tabLst>
            </a:pPr>
            <a:r>
              <a:rPr lang="pl-PL" sz="2400" b="1" smtClean="0">
                <a:effectLst/>
                <a:latin typeface="Arial" charset="0"/>
              </a:rPr>
              <a:t>B.	naczelnik urzędu skarbowego,</a:t>
            </a:r>
          </a:p>
          <a:p>
            <a:pPr marL="0" indent="0" defTabSz="536575">
              <a:lnSpc>
                <a:spcPct val="90000"/>
              </a:lnSpc>
              <a:buFont typeface="Wingdings" pitchFamily="2" charset="2"/>
              <a:buNone/>
              <a:tabLst>
                <a:tab pos="363538" algn="l"/>
              </a:tabLst>
            </a:pPr>
            <a:endParaRPr lang="pl-PL" sz="800" b="1" smtClean="0">
              <a:effectLst/>
              <a:latin typeface="Arial" charset="0"/>
            </a:endParaRPr>
          </a:p>
          <a:p>
            <a:pPr marL="0" indent="0" defTabSz="536575">
              <a:lnSpc>
                <a:spcPct val="90000"/>
              </a:lnSpc>
              <a:buFont typeface="Wingdings" pitchFamily="2" charset="2"/>
              <a:buNone/>
              <a:tabLst>
                <a:tab pos="363538" algn="l"/>
              </a:tabLst>
            </a:pPr>
            <a:r>
              <a:rPr lang="pl-PL" sz="2400" b="1" smtClean="0">
                <a:effectLst/>
                <a:latin typeface="Arial" charset="0"/>
              </a:rPr>
              <a:t>C.	</a:t>
            </a:r>
            <a:r>
              <a:rPr lang="pl-PL" sz="2400" b="1" u="sng" smtClean="0">
                <a:effectLst/>
                <a:latin typeface="Arial" charset="0"/>
              </a:rPr>
              <a:t>komornik skarbowy</a:t>
            </a:r>
            <a:r>
              <a:rPr lang="pl-PL" sz="2400" b="1" smtClean="0">
                <a:effectLst/>
                <a:latin typeface="Arial" charset="0"/>
              </a:rPr>
              <a:t>.</a:t>
            </a:r>
          </a:p>
          <a:p>
            <a:pPr marL="0" indent="0" defTabSz="536575">
              <a:lnSpc>
                <a:spcPct val="90000"/>
              </a:lnSpc>
              <a:buFont typeface="Wingdings" pitchFamily="2" charset="2"/>
              <a:buNone/>
              <a:tabLst>
                <a:tab pos="363538" algn="l"/>
              </a:tabLst>
            </a:pPr>
            <a:endParaRPr lang="pl-PL" sz="2400" b="1" smtClean="0">
              <a:effectLst/>
              <a:latin typeface="Arial" charset="0"/>
            </a:endParaRPr>
          </a:p>
          <a:p>
            <a:pPr marL="0" indent="0" algn="r" defTabSz="536575">
              <a:lnSpc>
                <a:spcPct val="90000"/>
              </a:lnSpc>
              <a:buFont typeface="Wingdings" pitchFamily="2" charset="2"/>
              <a:buNone/>
              <a:tabLst>
                <a:tab pos="363538" algn="l"/>
              </a:tabLst>
            </a:pPr>
            <a:r>
              <a:rPr lang="pl-PL" sz="2000" smtClean="0">
                <a:effectLst/>
                <a:latin typeface="Arial" charset="0"/>
              </a:rPr>
              <a:t>nr pytania - 131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KANDYDACI NA APLIKANTÓW KOMORNICZYCH</a:t>
            </a:r>
            <a:br>
              <a:rPr lang="pl-PL" sz="2400" b="1" smtClean="0">
                <a:effectLst/>
              </a:rPr>
            </a:br>
            <a:r>
              <a:rPr lang="pl-PL" sz="2400" b="1" smtClean="0">
                <a:effectLst/>
              </a:rPr>
              <a:t>PYTANIA SKARŻONE W ODWOŁANIACH</a:t>
            </a:r>
          </a:p>
        </p:txBody>
      </p:sp>
      <p:sp>
        <p:nvSpPr>
          <p:cNvPr id="541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OSÓB, KTÓRE NIE ZDAŁY – 357 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WNIESIONYCH ODWOŁAŃ – 17 (4,8%)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PYTAŃ W TEŚCIE – 150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WSZYSTKICH ZASKARŻONYCH            PYTAŃ –  25 (16,67%)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endParaRPr lang="pl-PL" sz="2800" smtClean="0">
              <a:effectLst/>
              <a:latin typeface="Arial" charset="0"/>
            </a:endParaRP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	W TYM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pl-PL" sz="2800" smtClean="0">
              <a:effectLst/>
              <a:latin typeface="Arial" charset="0"/>
            </a:endParaRP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PYTAŃ ZASKARŻONYCH 1 RAZ –  17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pl-PL" sz="2800" smtClean="0">
                <a:effectLst/>
                <a:latin typeface="Arial" charset="0"/>
              </a:rPr>
              <a:t>LICZBA PYTAŃ ZASKARŻONYCH CO NAJMNIEJ 5 RAZY – 1  </a:t>
            </a:r>
          </a:p>
          <a:p>
            <a:pPr marL="449263" indent="-4492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pl-PL" sz="280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eaLnBrk="1" hangingPunct="1"/>
            <a:r>
              <a:rPr lang="pl-PL" sz="2800" b="1" smtClean="0">
                <a:effectLst/>
              </a:rPr>
              <a:t>KANDYDACI NA APLIKANTÓW KOMORNICZYCH NAJCZĘŚCIEJ SKARŻONE PYTANIA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769938"/>
          <a:ext cx="8323263" cy="5907087"/>
        </p:xfrm>
        <a:graphic>
          <a:graphicData uri="http://schemas.openxmlformats.org/presentationml/2006/ole">
            <p:oleObj spid="_x0000_s29698" name="Wykres" r:id="rId4" imgW="8915535" imgH="5876857" progId="MSGraph.Chart.8">
              <p:embed followColorScheme="full"/>
            </p:oleObj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248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200">
                <a:latin typeface="Arial" charset="0"/>
              </a:rPr>
              <a:t>NUMER PYTANIA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8600"/>
            <a:ext cx="8496300" cy="9144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 smtClean="0">
                <a:solidFill>
                  <a:schemeClr val="tx2"/>
                </a:solidFill>
                <a:effectLst/>
                <a:latin typeface="Arial" charset="0"/>
              </a:rPr>
              <a:t>	LICZBA PRZYSTĘPUJĄCYCH DO EGZ. NA APL.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 smtClean="0">
                <a:solidFill>
                  <a:schemeClr val="tx2"/>
                </a:solidFill>
                <a:effectLst/>
                <a:latin typeface="Arial" charset="0"/>
              </a:rPr>
              <a:t>ADWOKACKĄ, RADCOWSKĄ, NOTARIALNĄ, KOMORNICZĄ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 smtClean="0">
                <a:solidFill>
                  <a:schemeClr val="tx2"/>
                </a:solidFill>
                <a:effectLst/>
                <a:latin typeface="Arial" charset="0"/>
              </a:rPr>
              <a:t>W POSZCZEGÓLNYCH LATACH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0" y="1219200"/>
          <a:ext cx="9144000" cy="5959475"/>
        </p:xfrm>
        <a:graphic>
          <a:graphicData uri="http://schemas.openxmlformats.org/presentationml/2006/ole">
            <p:oleObj spid="_x0000_s1026" name="Wykres" r:id="rId4" imgW="6324600" imgH="40767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pl-PL" sz="2800" b="1" smtClean="0">
                <a:effectLst/>
              </a:rPr>
              <a:t>KANDYDACI NA APLIKANTÓW KOMORNICZYCH NAJCZĘŚCIEJ SKARŻONE PYTANIE</a:t>
            </a:r>
          </a:p>
        </p:txBody>
      </p:sp>
      <p:sp>
        <p:nvSpPr>
          <p:cNvPr id="546818" name="Rectangle 4"/>
          <p:cNvSpPr>
            <a:spLocks noChangeArrowheads="1"/>
          </p:cNvSpPr>
          <p:nvPr/>
        </p:nvSpPr>
        <p:spPr bwMode="auto">
          <a:xfrm>
            <a:off x="6858000" y="6096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2000">
                <a:latin typeface="Arial" charset="0"/>
              </a:rPr>
              <a:t>nr pytania - 56</a:t>
            </a:r>
          </a:p>
        </p:txBody>
      </p:sp>
      <p:sp>
        <p:nvSpPr>
          <p:cNvPr id="546819" name="Rectangle 5"/>
          <p:cNvSpPr>
            <a:spLocks noChangeArrowheads="1"/>
          </p:cNvSpPr>
          <p:nvPr/>
        </p:nvSpPr>
        <p:spPr bwMode="auto">
          <a:xfrm>
            <a:off x="304800" y="1619250"/>
            <a:ext cx="8610600" cy="392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ct val="50000"/>
              </a:spcBef>
              <a:tabLst>
                <a:tab pos="536575" algn="l"/>
              </a:tabLst>
            </a:pPr>
            <a:r>
              <a:rPr lang="pl-PL" sz="2400" b="1">
                <a:latin typeface="Arial" charset="0"/>
              </a:rPr>
              <a:t>	Zgodnie z Kodeksem postępowania cywilnego, 	zażalenie do sądu drugiej instancji przysługuje 	na postanowienie sądu pierwszej instancji, 	którego przedmiotem jest:</a:t>
            </a:r>
            <a:r>
              <a:rPr lang="pl-PL" sz="2400">
                <a:latin typeface="Arial" charset="0"/>
              </a:rPr>
              <a:t> </a:t>
            </a:r>
          </a:p>
          <a:p>
            <a:pPr algn="just">
              <a:spcBef>
                <a:spcPct val="50000"/>
              </a:spcBef>
              <a:tabLst>
                <a:tab pos="536575" algn="l"/>
              </a:tabLst>
            </a:pPr>
            <a:r>
              <a:rPr lang="pl-PL" sz="2400" b="1">
                <a:latin typeface="Arial" charset="0"/>
              </a:rPr>
              <a:t>A.	uwzględnienie wniosku strony o wyłączenie sędziego,</a:t>
            </a:r>
          </a:p>
          <a:p>
            <a:pPr algn="just">
              <a:spcBef>
                <a:spcPct val="50000"/>
              </a:spcBef>
              <a:tabLst>
                <a:tab pos="536575" algn="l"/>
              </a:tabLst>
            </a:pPr>
            <a:r>
              <a:rPr lang="pl-PL" sz="2400" b="1">
                <a:latin typeface="Arial" charset="0"/>
              </a:rPr>
              <a:t>B.	odmowa przywrócenia terminu do dokonania czynności 	procesowej, </a:t>
            </a:r>
          </a:p>
          <a:p>
            <a:pPr algn="just">
              <a:spcBef>
                <a:spcPct val="50000"/>
              </a:spcBef>
              <a:tabLst>
                <a:tab pos="536575" algn="l"/>
              </a:tabLst>
            </a:pPr>
            <a:r>
              <a:rPr lang="pl-PL" sz="2400" b="1" u="sng">
                <a:latin typeface="Arial" charset="0"/>
              </a:rPr>
              <a:t>C.	zwrot opłaty lub zaliczki, jeżeli strona nie składa </a:t>
            </a:r>
            <a:r>
              <a:rPr lang="pl-PL" sz="2400" b="1">
                <a:latin typeface="Arial" charset="0"/>
              </a:rPr>
              <a:t>	</a:t>
            </a:r>
            <a:r>
              <a:rPr lang="pl-PL" sz="2400" b="1" u="sng">
                <a:latin typeface="Arial" charset="0"/>
              </a:rPr>
              <a:t>środka zaskarżenia co do istoty sprawy.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pl-PL" sz="1800" b="1" smtClean="0">
                <a:effectLst/>
              </a:rPr>
              <a:t>KANDYDACI NA APLIKANTÓW KOMORNICZYCH </a:t>
            </a:r>
            <a:br>
              <a:rPr lang="pl-PL" sz="1800" b="1" smtClean="0">
                <a:effectLst/>
              </a:rPr>
            </a:br>
            <a:r>
              <a:rPr lang="pl-PL" sz="1800" b="1" smtClean="0">
                <a:effectLst/>
              </a:rPr>
              <a:t>% POPRAWNYCH ODPOWIEDZI DLA POSZCZEGÓLNYCH ZAKRESÓW PRAWA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ph idx="1"/>
          </p:nvPr>
        </p:nvGraphicFramePr>
        <p:xfrm>
          <a:off x="146050" y="769938"/>
          <a:ext cx="8807450" cy="5907087"/>
        </p:xfrm>
        <a:graphic>
          <a:graphicData uri="http://schemas.openxmlformats.org/presentationml/2006/ole">
            <p:oleObj spid="_x0000_s30722" name="Wykres" r:id="rId4" imgW="10325167" imgH="692474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pl-PL" sz="2000" b="1" smtClean="0">
                <a:effectLst/>
              </a:rPr>
              <a:t>KANDYDACI NA APLIKANTÓW KOMORNICZYCH</a:t>
            </a:r>
            <a:r>
              <a:rPr lang="pl-PL" sz="2000" smtClean="0">
                <a:effectLst/>
              </a:rPr>
              <a:t>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PORÓWNANIE ODPOWIEDZI Z ZAKRESÓW PRAWA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ph idx="1"/>
          </p:nvPr>
        </p:nvGraphicFramePr>
        <p:xfrm>
          <a:off x="73025" y="1146175"/>
          <a:ext cx="9028113" cy="5559425"/>
        </p:xfrm>
        <a:graphic>
          <a:graphicData uri="http://schemas.openxmlformats.org/presentationml/2006/ole">
            <p:oleObj spid="_x0000_s31746" name="Wykres" r:id="rId4" imgW="8972702" imgH="55245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22987"/>
          </a:xfrm>
        </p:spPr>
        <p:txBody>
          <a:bodyPr/>
          <a:lstStyle/>
          <a:p>
            <a:pPr eaLnBrk="1" hangingPunct="1">
              <a:defRPr/>
            </a:pPr>
            <a:r>
              <a:rPr lang="pl-PL" sz="8000" b="1" smtClean="0">
                <a:effectLst/>
              </a:rPr>
              <a:t>ANALIZA PROFILU ZDAJĄCYCH</a:t>
            </a:r>
            <a:r>
              <a:rPr lang="pl-PL" smtClean="0"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2667000"/>
          </a:xfrm>
        </p:spPr>
        <p:txBody>
          <a:bodyPr/>
          <a:lstStyle/>
          <a:p>
            <a:pPr eaLnBrk="1" hangingPunct="1"/>
            <a:r>
              <a:rPr lang="pl-PL" b="1" smtClean="0">
                <a:effectLst/>
              </a:rPr>
              <a:t>ANALIZA PROFILU ZDAJĄCYCH</a:t>
            </a:r>
            <a:br>
              <a:rPr lang="pl-PL" b="1" smtClean="0">
                <a:effectLst/>
              </a:rPr>
            </a:br>
            <a:r>
              <a:rPr lang="pl-PL" b="1" smtClean="0">
                <a:effectLst/>
              </a:rPr>
              <a:t>TO ANALIZA KANDYDATÓW NA APLIKANTÓW WG KRYTERIÓW:</a:t>
            </a:r>
          </a:p>
        </p:txBody>
      </p:sp>
      <p:sp>
        <p:nvSpPr>
          <p:cNvPr id="556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pl-PL" sz="2800" smtClean="0">
                <a:effectLst/>
                <a:latin typeface="Arial" charset="0"/>
              </a:rPr>
              <a:t>UKOŃCZONEJ UCZELNI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pl-PL" sz="2800" smtClean="0">
                <a:effectLst/>
                <a:latin typeface="Arial" charset="0"/>
              </a:rPr>
              <a:t>OCENY ZE STUDIÓW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pl-PL" sz="2800" smtClean="0">
                <a:effectLst/>
                <a:latin typeface="Arial" charset="0"/>
              </a:rPr>
              <a:t>ROKU UKOŃCZENIA STUDIÓW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pl-PL" sz="2800" smtClean="0">
                <a:effectLst/>
                <a:latin typeface="Arial" charset="0"/>
              </a:rPr>
              <a:t>FORMY STUDIÓW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pl-PL" sz="2800" smtClean="0">
                <a:effectLst/>
                <a:latin typeface="Arial" charset="0"/>
              </a:rPr>
              <a:t>WIELOKROTNOŚCI PRZYSTĘPOWANIA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	DO EGZAMINU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pl-PL" sz="2800" smtClean="0">
                <a:effectLst/>
                <a:latin typeface="Arial" charset="0"/>
              </a:rPr>
              <a:t>ORAZ ANALIZA ZDAWALNOŚCI ABSOLWENTÓW 2014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pl-PL" sz="2800" smtClean="0">
                <a:effectLst/>
                <a:latin typeface="Arial" charset="0"/>
              </a:rPr>
              <a:t>	WG OCENY ZE STUDIÓW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ANALIZA PROFILU ZDAJĄCYCH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>2014 R.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600" b="1" smtClean="0">
                <a:effectLst/>
                <a:latin typeface="Arial" charset="0"/>
              </a:rPr>
              <a:t>DO EGZAMINU PRZYSTĄPIŁY </a:t>
            </a:r>
            <a:r>
              <a:rPr lang="pl-PL" sz="2600" b="1" smtClean="0">
                <a:effectLst/>
                <a:latin typeface="Arial" charset="0"/>
                <a:sym typeface="Wingdings" pitchFamily="2" charset="2"/>
              </a:rPr>
              <a:t> </a:t>
            </a:r>
            <a:r>
              <a:rPr lang="pl-PL" sz="2800" b="1" smtClean="0">
                <a:effectLst/>
                <a:latin typeface="Arial" charset="0"/>
                <a:sym typeface="Wingdings" pitchFamily="2" charset="2"/>
              </a:rPr>
              <a:t>9 773</a:t>
            </a:r>
            <a:r>
              <a:rPr lang="pl-PL" sz="2600" b="1" smtClean="0">
                <a:effectLst/>
                <a:latin typeface="Arial" charset="0"/>
                <a:sym typeface="Wingdings" pitchFamily="2" charset="2"/>
              </a:rPr>
              <a:t> OSOBY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2800" smtClean="0">
                <a:effectLst/>
                <a:latin typeface="Arial" charset="0"/>
                <a:sym typeface="Wingdings" pitchFamily="2" charset="2"/>
              </a:rPr>
              <a:t>NA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2500" b="1" smtClean="0">
                <a:effectLst/>
                <a:latin typeface="Arial" charset="0"/>
                <a:sym typeface="Wingdings" pitchFamily="2" charset="2"/>
              </a:rPr>
              <a:t>APLIKACJĘ ADWOKACKĄ </a:t>
            </a:r>
            <a:r>
              <a:rPr lang="pl-PL" sz="2500" smtClean="0">
                <a:effectLst/>
                <a:latin typeface="Arial" charset="0"/>
                <a:sym typeface="Wingdings" pitchFamily="2" charset="2"/>
              </a:rPr>
              <a:t>PRZYSTĄPIŁO  </a:t>
            </a:r>
            <a:r>
              <a:rPr lang="pl-PL" sz="2500" b="1" smtClean="0">
                <a:effectLst/>
                <a:latin typeface="Arial" charset="0"/>
                <a:sym typeface="Wingdings" pitchFamily="2" charset="2"/>
              </a:rPr>
              <a:t>3 680 OSÓB</a:t>
            </a:r>
            <a:r>
              <a:rPr lang="pl-PL" sz="2400" b="1" smtClean="0">
                <a:effectLst/>
                <a:latin typeface="Arial" charset="0"/>
                <a:sym typeface="Wingdings" pitchFamily="2" charset="2"/>
              </a:rPr>
              <a:t>    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2400" b="1" smtClean="0">
                <a:effectLst/>
                <a:latin typeface="Arial" charset="0"/>
                <a:sym typeface="Wingdings" pitchFamily="2" charset="2"/>
              </a:rPr>
              <a:t>    								</a:t>
            </a:r>
            <a:r>
              <a:rPr lang="pl-PL" sz="2000" b="1" smtClean="0">
                <a:effectLst/>
                <a:latin typeface="Arial" charset="0"/>
                <a:sym typeface="Wingdings" pitchFamily="2" charset="2"/>
              </a:rPr>
              <a:t>(37,65%)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2400" b="1" smtClean="0">
              <a:effectLst/>
              <a:latin typeface="Arial" charset="0"/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2500" b="1" smtClean="0">
                <a:effectLst/>
                <a:latin typeface="Arial" charset="0"/>
                <a:sym typeface="Wingdings" pitchFamily="2" charset="2"/>
              </a:rPr>
              <a:t>APLIKACJĘ RADCOWSKĄ </a:t>
            </a:r>
            <a:r>
              <a:rPr lang="pl-PL" sz="2500" smtClean="0">
                <a:effectLst/>
                <a:latin typeface="Arial" charset="0"/>
                <a:sym typeface="Wingdings" pitchFamily="2" charset="2"/>
              </a:rPr>
              <a:t>PRZYSTĄPIŁO</a:t>
            </a:r>
            <a:r>
              <a:rPr lang="pl-PL" sz="2500" b="1" smtClean="0">
                <a:effectLst/>
                <a:latin typeface="Arial" charset="0"/>
                <a:sym typeface="Wingdings" pitchFamily="2" charset="2"/>
              </a:rPr>
              <a:t> </a:t>
            </a:r>
            <a:r>
              <a:rPr lang="pl-PL" sz="2500" smtClean="0">
                <a:effectLst/>
                <a:latin typeface="Arial" charset="0"/>
                <a:sym typeface="Wingdings" pitchFamily="2" charset="2"/>
              </a:rPr>
              <a:t></a:t>
            </a:r>
            <a:r>
              <a:rPr lang="pl-PL" sz="2500" b="1" smtClean="0">
                <a:effectLst/>
                <a:latin typeface="Arial" charset="0"/>
                <a:sym typeface="Wingdings" pitchFamily="2" charset="2"/>
              </a:rPr>
              <a:t> 4 761 OSÓB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2400" b="1" smtClean="0">
                <a:effectLst/>
                <a:latin typeface="Arial" charset="0"/>
                <a:sym typeface="Wingdings" pitchFamily="2" charset="2"/>
              </a:rPr>
              <a:t>								</a:t>
            </a:r>
            <a:r>
              <a:rPr lang="pl-PL" sz="2000" b="1" smtClean="0">
                <a:effectLst/>
                <a:latin typeface="Arial" charset="0"/>
                <a:sym typeface="Wingdings" pitchFamily="2" charset="2"/>
              </a:rPr>
              <a:t>(48,73%)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2400" b="1" smtClean="0">
              <a:effectLst/>
              <a:latin typeface="Arial" charset="0"/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2500" b="1" smtClean="0">
                <a:effectLst/>
                <a:latin typeface="Arial" charset="0"/>
                <a:sym typeface="Wingdings" pitchFamily="2" charset="2"/>
              </a:rPr>
              <a:t>APLIKACJĘ NOTARIALNĄ</a:t>
            </a:r>
            <a:r>
              <a:rPr lang="pl-PL" sz="2500" smtClean="0">
                <a:effectLst/>
                <a:latin typeface="Arial" charset="0"/>
                <a:sym typeface="Wingdings" pitchFamily="2" charset="2"/>
              </a:rPr>
              <a:t> PRZYSTĄPIŁY   </a:t>
            </a:r>
            <a:r>
              <a:rPr lang="pl-PL" sz="2500" b="1" smtClean="0">
                <a:effectLst/>
                <a:latin typeface="Arial" charset="0"/>
                <a:sym typeface="Wingdings" pitchFamily="2" charset="2"/>
              </a:rPr>
              <a:t>794 OSOBY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2400" b="1" smtClean="0">
                <a:effectLst/>
                <a:latin typeface="Arial" charset="0"/>
                <a:sym typeface="Wingdings" pitchFamily="2" charset="2"/>
              </a:rPr>
              <a:t>								</a:t>
            </a:r>
            <a:r>
              <a:rPr lang="pl-PL" sz="2000" b="1" smtClean="0">
                <a:effectLst/>
                <a:latin typeface="Arial" charset="0"/>
                <a:sym typeface="Wingdings" pitchFamily="2" charset="2"/>
              </a:rPr>
              <a:t>(8,12%)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2500" b="1" smtClean="0">
              <a:effectLst/>
              <a:latin typeface="Arial" charset="0"/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2500" b="1" smtClean="0">
                <a:effectLst/>
                <a:latin typeface="Arial" charset="0"/>
              </a:rPr>
              <a:t>APLIKACJĘ KOMORNICZĄ</a:t>
            </a:r>
            <a:r>
              <a:rPr lang="pl-PL" sz="2500" smtClean="0">
                <a:effectLst/>
                <a:latin typeface="Arial" charset="0"/>
                <a:sym typeface="Wingdings" pitchFamily="2" charset="2"/>
              </a:rPr>
              <a:t> PRZYSTĄPIŁO  </a:t>
            </a:r>
            <a:r>
              <a:rPr lang="pl-PL" sz="2500" b="1" smtClean="0">
                <a:effectLst/>
                <a:latin typeface="Arial" charset="0"/>
                <a:sym typeface="Wingdings" pitchFamily="2" charset="2"/>
              </a:rPr>
              <a:t>538 OSÓB</a:t>
            </a:r>
            <a:endParaRPr lang="pl-PL" sz="2500" b="1" smtClean="0">
              <a:effectLst/>
              <a:latin typeface="Arial" charset="0"/>
            </a:endParaRPr>
          </a:p>
          <a:p>
            <a:pPr marL="0" indent="0" algn="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2400" b="1" smtClean="0">
                <a:latin typeface="Arial" charset="0"/>
              </a:rPr>
              <a:t>						    		 </a:t>
            </a:r>
            <a:r>
              <a:rPr lang="pl-PL" sz="2000" b="1" smtClean="0">
                <a:effectLst/>
                <a:latin typeface="Arial" charset="0"/>
              </a:rPr>
              <a:t>(5,50%)</a:t>
            </a:r>
            <a:endParaRPr lang="pl-PL" sz="2400" b="1" smtClean="0"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ANALIZA PROFILU ZDAJĄCYCH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pl-PL" sz="4800" smtClean="0"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smtClean="0">
                <a:latin typeface="Arial" pitchFamily="34" charset="0"/>
              </a:rPr>
              <a:t>KANDYDACI NA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smtClean="0">
                <a:latin typeface="Arial" pitchFamily="34" charset="0"/>
              </a:rPr>
              <a:t>APLIKANTÓW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smtClean="0">
                <a:latin typeface="Arial" pitchFamily="34" charset="0"/>
              </a:rPr>
              <a:t>ADWOKACKICH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4800" smtClean="0">
              <a:latin typeface="Bookman Old Style" pitchFamily="18" charset="0"/>
            </a:endParaRPr>
          </a:p>
        </p:txBody>
      </p:sp>
      <p:pic>
        <p:nvPicPr>
          <p:cNvPr id="560131" name="Picture 8" descr="tog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828800"/>
            <a:ext cx="2476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pPr eaLnBrk="1" hangingPunct="1"/>
            <a:r>
              <a:rPr lang="pl-PL" sz="4000" smtClean="0">
                <a:effectLst/>
              </a:rPr>
              <a:t>ANALIZA PROFILU ZDAJĄCYCH</a:t>
            </a:r>
            <a:br>
              <a:rPr lang="pl-PL" sz="4000" smtClean="0">
                <a:effectLst/>
              </a:rPr>
            </a:br>
            <a:r>
              <a:rPr lang="pl-PL" sz="4000" smtClean="0">
                <a:effectLst/>
              </a:rPr>
              <a:t>APLIKACJA ADWOKACKA</a:t>
            </a:r>
          </a:p>
        </p:txBody>
      </p:sp>
      <p:sp>
        <p:nvSpPr>
          <p:cNvPr id="562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pl-PL" smtClean="0">
                <a:effectLst/>
                <a:latin typeface="Arial" charset="0"/>
              </a:rPr>
              <a:t>PRZYSTĄPIŁO </a:t>
            </a:r>
            <a:r>
              <a:rPr lang="pl-PL" b="1" smtClean="0">
                <a:effectLst/>
                <a:latin typeface="Arial" charset="0"/>
                <a:sym typeface="Wingdings" pitchFamily="2" charset="2"/>
              </a:rPr>
              <a:t>3 680 </a:t>
            </a:r>
            <a:r>
              <a:rPr lang="pl-PL" smtClean="0">
                <a:effectLst/>
                <a:latin typeface="Arial" charset="0"/>
                <a:sym typeface="Wingdings" pitchFamily="2" charset="2"/>
              </a:rPr>
              <a:t>OSÓB</a:t>
            </a:r>
            <a:r>
              <a:rPr lang="pl-PL" b="1" smtClean="0">
                <a:effectLst/>
                <a:latin typeface="Arial" charset="0"/>
                <a:sym typeface="Wingdings" pitchFamily="2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pl-PL" smtClean="0">
              <a:effectLst/>
              <a:latin typeface="Arial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pl-PL" smtClean="0">
                <a:effectLst/>
                <a:latin typeface="Arial" charset="0"/>
              </a:rPr>
              <a:t>ZDAŁY </a:t>
            </a:r>
            <a:r>
              <a:rPr lang="pl-PL" b="1" smtClean="0">
                <a:effectLst/>
                <a:latin typeface="Arial" charset="0"/>
              </a:rPr>
              <a:t>1 974 </a:t>
            </a:r>
            <a:r>
              <a:rPr lang="pl-PL" smtClean="0">
                <a:effectLst/>
                <a:latin typeface="Arial" charset="0"/>
              </a:rPr>
              <a:t>OSOBY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	CO STANOWI </a:t>
            </a:r>
            <a:r>
              <a:rPr lang="pl-PL" b="1" smtClean="0">
                <a:effectLst/>
                <a:latin typeface="Arial" charset="0"/>
              </a:rPr>
              <a:t>53,6%</a:t>
            </a:r>
            <a:r>
              <a:rPr lang="pl-PL" smtClean="0">
                <a:effectLst/>
                <a:latin typeface="Arial" charset="0"/>
              </a:rPr>
              <a:t> KANDYDATÓW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ADWOKACKA</a:t>
            </a:r>
            <a:r>
              <a:rPr lang="pl-PL" sz="4000" b="1" smtClean="0">
                <a:effectLst/>
              </a:rPr>
              <a:t> </a:t>
            </a:r>
            <a:br>
              <a:rPr lang="pl-PL" sz="4000" b="1" smtClean="0">
                <a:effectLst/>
              </a:rPr>
            </a:br>
            <a:r>
              <a:rPr lang="pl-PL" sz="2000" b="1" smtClean="0">
                <a:effectLst/>
              </a:rPr>
              <a:t>WYNIK POZYTYWNY – 1 974 OSOBY 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UDZIAŁ PROCENTOWY WG OCENY ZE STUDIÓW</a:t>
            </a: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1600200"/>
          <a:ext cx="8453438" cy="5092700"/>
        </p:xfrm>
        <a:graphic>
          <a:graphicData uri="http://schemas.openxmlformats.org/presentationml/2006/ole">
            <p:oleObj spid="_x0000_s32770" name="Wykres" r:id="rId4" imgW="8458200" imgH="50959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pl-PL" sz="2400" b="1" smtClean="0">
                <a:effectLst/>
              </a:rPr>
              <a:t>APLIKACJA ADWOKACKA </a:t>
            </a:r>
            <a:br>
              <a:rPr lang="pl-PL" sz="2400" b="1" smtClean="0">
                <a:effectLst/>
              </a:rPr>
            </a:br>
            <a:r>
              <a:rPr lang="pl-PL" sz="2000" b="1" smtClean="0">
                <a:effectLst/>
              </a:rPr>
              <a:t>WYNIK POZYTYWNY</a:t>
            </a:r>
            <a:r>
              <a:rPr lang="pl-PL" sz="2400" b="1" smtClean="0">
                <a:effectLst/>
              </a:rPr>
              <a:t> – </a:t>
            </a:r>
            <a:r>
              <a:rPr lang="pl-PL" sz="2000" b="1" smtClean="0">
                <a:effectLst/>
              </a:rPr>
              <a:t>1 974 OSOBY 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UDZIAŁ PROCENTOWY WG ROKU UKOŃCZENIA STUDIÓW</a:t>
            </a:r>
          </a:p>
        </p:txBody>
      </p:sp>
      <p:graphicFrame>
        <p:nvGraphicFramePr>
          <p:cNvPr id="33794" name="Object 6"/>
          <p:cNvGraphicFramePr>
            <a:graphicFrameLocks noChangeAspect="1"/>
          </p:cNvGraphicFramePr>
          <p:nvPr>
            <p:ph idx="1"/>
          </p:nvPr>
        </p:nvGraphicFramePr>
        <p:xfrm>
          <a:off x="203200" y="1322388"/>
          <a:ext cx="8912225" cy="5467350"/>
        </p:xfrm>
        <a:graphic>
          <a:graphicData uri="http://schemas.openxmlformats.org/presentationml/2006/ole">
            <p:oleObj spid="_x0000_s33794" name="Wykres" r:id="rId4" imgW="8477402" imgH="520080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pl-PL" sz="2200" b="1" smtClean="0">
                <a:effectLst/>
                <a:latin typeface="Tahoma" pitchFamily="34" charset="0"/>
              </a:rPr>
              <a:t>ŁĄCZNA LICZBA PRZYSTĘPUJĄCYCH </a:t>
            </a:r>
            <a:br>
              <a:rPr lang="pl-PL" sz="2200" b="1" smtClean="0">
                <a:effectLst/>
                <a:latin typeface="Tahoma" pitchFamily="34" charset="0"/>
              </a:rPr>
            </a:br>
            <a:r>
              <a:rPr lang="pl-PL" sz="2200" b="1" smtClean="0">
                <a:effectLst/>
                <a:latin typeface="Tahoma" pitchFamily="34" charset="0"/>
              </a:rPr>
              <a:t>W LATACH 2006-2014 WG APLIKACJI (ADWOKACKA, RADCOWSKA I NOTARIALNA) ORAZ</a:t>
            </a:r>
            <a:br>
              <a:rPr lang="pl-PL" sz="2200" b="1" smtClean="0">
                <a:effectLst/>
                <a:latin typeface="Tahoma" pitchFamily="34" charset="0"/>
              </a:rPr>
            </a:br>
            <a:r>
              <a:rPr lang="pl-PL" sz="2200" b="1" smtClean="0">
                <a:effectLst/>
                <a:latin typeface="Tahoma" pitchFamily="34" charset="0"/>
              </a:rPr>
              <a:t> W LATACH 2008-2014 DLA APLIKACJI KOMORNICZEJ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292225"/>
          <a:ext cx="9070975" cy="5659438"/>
        </p:xfrm>
        <a:graphic>
          <a:graphicData uri="http://schemas.openxmlformats.org/presentationml/2006/ole">
            <p:oleObj spid="_x0000_s3074" name="Wykres" r:id="rId4" imgW="8382000" imgH="522914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ADWOKACKA</a:t>
            </a:r>
            <a:br>
              <a:rPr lang="pl-PL" sz="3200" b="1" smtClean="0">
                <a:effectLst/>
              </a:rPr>
            </a:br>
            <a:r>
              <a:rPr lang="pl-PL" sz="2000" b="1" smtClean="0">
                <a:effectLst/>
              </a:rPr>
              <a:t>WIELOKROTNOŚĆ PRZYSTĘPOWANIA DO EGZAMINU W 2014 R.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WSZYSTKICH KANDYDATÓW 3 680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96863" y="1498600"/>
          <a:ext cx="8831262" cy="5359400"/>
        </p:xfrm>
        <a:graphic>
          <a:graphicData uri="http://schemas.openxmlformats.org/presentationml/2006/ole">
            <p:oleObj spid="_x0000_s34818" name="Wykres" r:id="rId4" imgW="8867851" imgH="538154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990600"/>
          <a:ext cx="8153400" cy="4419600"/>
        </p:xfrm>
        <a:graphic>
          <a:graphicData uri="http://schemas.openxmlformats.org/presentationml/2006/ole">
            <p:oleObj spid="_x0000_s35842" name="Wykres" r:id="rId4" imgW="8153400" imgH="3429000" progId="MSGraph.Chart.8">
              <p:embed followColorScheme="full"/>
            </p:oleObj>
          </a:graphicData>
        </a:graphic>
      </p:graphicFrame>
      <p:sp>
        <p:nvSpPr>
          <p:cNvPr id="3584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ADWOKACKA</a:t>
            </a:r>
            <a:br>
              <a:rPr lang="pl-PL" sz="3200" b="1" smtClean="0">
                <a:effectLst/>
              </a:rPr>
            </a:br>
            <a:r>
              <a:rPr lang="pl-PL" sz="2000" b="1" smtClean="0">
                <a:effectLst/>
              </a:rPr>
              <a:t>WIELOKROTNOŚĆ PRZYSTĘPOWANIA DO EGZAMINU A ZDAWALNOŚĆ</a:t>
            </a:r>
          </a:p>
        </p:txBody>
      </p:sp>
      <p:sp>
        <p:nvSpPr>
          <p:cNvPr id="531465" name="Rectangle 9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l-PL" sz="1600">
                <a:latin typeface="Arial" charset="0"/>
              </a:rPr>
              <a:t>ZDAWALNOŚĆ OSÓB PRZYSTĘPUJĄCYCH DO EGZAMINU PO RAZ PIERWSZY </a:t>
            </a:r>
            <a:r>
              <a:rPr lang="pl-PL" sz="1600">
                <a:latin typeface="Arial" charset="0"/>
                <a:sym typeface="Wingdings" pitchFamily="2" charset="2"/>
              </a:rPr>
              <a:t> </a:t>
            </a:r>
            <a:r>
              <a:rPr lang="pl-PL" sz="1600" b="1">
                <a:latin typeface="Arial" charset="0"/>
              </a:rPr>
              <a:t>59,95%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pl-PL" sz="1600" b="1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l-PL" sz="1600">
                <a:latin typeface="Arial" charset="0"/>
              </a:rPr>
              <a:t>ZDAWALNOŚĆ OSÓB PRZYSTĘPUJĄCYCH DO EGZAMINU PO RAZ KOLEJNY   </a:t>
            </a:r>
            <a:r>
              <a:rPr lang="pl-PL" sz="1600">
                <a:latin typeface="Arial" charset="0"/>
                <a:sym typeface="Wingdings" pitchFamily="2" charset="2"/>
              </a:rPr>
              <a:t> </a:t>
            </a:r>
            <a:r>
              <a:rPr lang="pl-PL" sz="1600" b="1">
                <a:latin typeface="Arial" charset="0"/>
              </a:rPr>
              <a:t>41,01%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pl-PL" sz="1600">
              <a:latin typeface="Arial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l-PL" sz="1600">
                <a:latin typeface="Arial" charset="0"/>
              </a:rPr>
              <a:t>BRAK DANYCH – 11 OSÓB   </a:t>
            </a:r>
            <a:endParaRPr lang="pl-P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ADWOKACKA</a:t>
            </a:r>
            <a:br>
              <a:rPr lang="pl-PL" sz="3200" b="1" smtClean="0">
                <a:effectLst/>
              </a:rPr>
            </a:br>
            <a:r>
              <a:rPr lang="pl-PL" sz="2000" b="1" smtClean="0">
                <a:effectLst/>
              </a:rPr>
              <a:t>WIELOKROTNOŚĆ PRZYSTĘPOWANIA DO EGZAMINU</a:t>
            </a:r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92100" y="2022475"/>
          <a:ext cx="8851900" cy="4835525"/>
        </p:xfrm>
        <a:graphic>
          <a:graphicData uri="http://schemas.openxmlformats.org/presentationml/2006/ole">
            <p:oleObj spid="_x0000_s36866" name="Wykres" r:id="rId4" imgW="8734349" imgH="4771949" progId="MSGraph.Chart.8">
              <p:embed followColorScheme="full"/>
            </p:oleObj>
          </a:graphicData>
        </a:graphic>
      </p:graphicFrame>
      <p:sp>
        <p:nvSpPr>
          <p:cNvPr id="518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43000"/>
            <a:ext cx="91440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1800" smtClean="0">
                <a:latin typeface="Arial" pitchFamily="34" charset="0"/>
              </a:rPr>
              <a:t>			</a:t>
            </a:r>
            <a:r>
              <a:rPr lang="pl-PL" sz="1800" smtClean="0">
                <a:effectLst/>
                <a:latin typeface="Arial" pitchFamily="34" charset="0"/>
              </a:rPr>
              <a:t>LICZBA OSÓB, KTÓRE PRZYSTĄPIŁY DO EGZAMINU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1800" smtClean="0">
                <a:effectLst/>
                <a:latin typeface="Arial" pitchFamily="34" charset="0"/>
              </a:rPr>
              <a:t>			LICZBA OSÓB, KTÓRE ZDAŁY EGZAMIN</a:t>
            </a:r>
          </a:p>
        </p:txBody>
      </p:sp>
      <p:sp>
        <p:nvSpPr>
          <p:cNvPr id="518154" name="Rectangle 10"/>
          <p:cNvSpPr>
            <a:spLocks noChangeArrowheads="1"/>
          </p:cNvSpPr>
          <p:nvPr/>
        </p:nvSpPr>
        <p:spPr bwMode="auto">
          <a:xfrm>
            <a:off x="990600" y="1219200"/>
            <a:ext cx="6858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8155" name="Rectangle 11"/>
          <p:cNvSpPr>
            <a:spLocks noChangeArrowheads="1"/>
          </p:cNvSpPr>
          <p:nvPr/>
        </p:nvSpPr>
        <p:spPr bwMode="auto">
          <a:xfrm>
            <a:off x="990600" y="1447800"/>
            <a:ext cx="6858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1" name="Rectangle 12"/>
          <p:cNvSpPr>
            <a:spLocks noChangeArrowheads="1"/>
          </p:cNvSpPr>
          <p:nvPr/>
        </p:nvSpPr>
        <p:spPr bwMode="auto">
          <a:xfrm>
            <a:off x="6553200" y="63246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200">
                <a:latin typeface="Arial" charset="0"/>
              </a:rPr>
              <a:t>BRAK DANYCH - 11 OSÓB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1" name="Picture 6" descr="coloring-page-toga-dl13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52600"/>
            <a:ext cx="3225800" cy="4562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ANALIZA PROFILU ZDAJĄCYCH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pl-PL" sz="4800" smtClean="0"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smtClean="0">
                <a:latin typeface="Arial" pitchFamily="34" charset="0"/>
              </a:rPr>
              <a:t>KANDYDACI NA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smtClean="0">
                <a:latin typeface="Arial" pitchFamily="34" charset="0"/>
              </a:rPr>
              <a:t>APLIKANTÓW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smtClean="0">
                <a:latin typeface="Arial" pitchFamily="34" charset="0"/>
              </a:rPr>
              <a:t>RADCOWSKICH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48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ANALIZA PROFILU ZDAJĄCYCH</a:t>
            </a:r>
            <a:br>
              <a:rPr lang="pl-PL" sz="4000" b="1" smtClean="0">
                <a:effectLst/>
              </a:rPr>
            </a:br>
            <a:r>
              <a:rPr lang="pl-PL" sz="4000" b="1" smtClean="0">
                <a:effectLst/>
              </a:rPr>
              <a:t>APLIKACJA RADCOWSKA</a:t>
            </a:r>
          </a:p>
        </p:txBody>
      </p:sp>
      <p:sp>
        <p:nvSpPr>
          <p:cNvPr id="580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pl-PL" smtClean="0">
                <a:effectLst/>
                <a:latin typeface="Arial" charset="0"/>
              </a:rPr>
              <a:t>PRZYSTĄPIŁO </a:t>
            </a:r>
            <a:r>
              <a:rPr lang="pl-PL" b="1" smtClean="0">
                <a:effectLst/>
                <a:latin typeface="Arial" charset="0"/>
                <a:sym typeface="Wingdings" pitchFamily="2" charset="2"/>
              </a:rPr>
              <a:t>4 761 </a:t>
            </a:r>
            <a:r>
              <a:rPr lang="pl-PL" smtClean="0">
                <a:effectLst/>
                <a:latin typeface="Arial" charset="0"/>
                <a:sym typeface="Wingdings" pitchFamily="2" charset="2"/>
              </a:rPr>
              <a:t>OSÓB</a:t>
            </a:r>
            <a:r>
              <a:rPr lang="pl-PL" b="1" smtClean="0">
                <a:effectLst/>
                <a:latin typeface="Arial" charset="0"/>
                <a:sym typeface="Wingdings" pitchFamily="2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pl-PL" smtClean="0">
              <a:effectLst/>
              <a:latin typeface="Arial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pl-PL" smtClean="0">
                <a:effectLst/>
                <a:latin typeface="Arial" charset="0"/>
              </a:rPr>
              <a:t>ZDAŁO </a:t>
            </a:r>
            <a:r>
              <a:rPr lang="pl-PL" b="1" smtClean="0">
                <a:effectLst/>
                <a:latin typeface="Arial" charset="0"/>
              </a:rPr>
              <a:t>2 313 </a:t>
            </a:r>
            <a:r>
              <a:rPr lang="pl-PL" smtClean="0">
                <a:effectLst/>
                <a:latin typeface="Arial" charset="0"/>
              </a:rPr>
              <a:t>OSÓB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	CO STANOWI </a:t>
            </a:r>
            <a:r>
              <a:rPr lang="pl-PL" b="1" smtClean="0">
                <a:effectLst/>
                <a:latin typeface="Arial" charset="0"/>
              </a:rPr>
              <a:t>48,6%</a:t>
            </a:r>
            <a:r>
              <a:rPr lang="pl-PL" smtClean="0">
                <a:effectLst/>
                <a:latin typeface="Arial" charset="0"/>
              </a:rPr>
              <a:t> KANDYDATÓW</a:t>
            </a:r>
          </a:p>
          <a:p>
            <a:pPr eaLnBrk="1" hangingPunct="1">
              <a:buFont typeface="Wingdings" pitchFamily="2" charset="2"/>
              <a:buNone/>
            </a:pPr>
            <a:endParaRPr lang="pl-PL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RADCOWSKA</a:t>
            </a:r>
            <a:r>
              <a:rPr lang="pl-PL" sz="4000" b="1" smtClean="0">
                <a:effectLst/>
              </a:rPr>
              <a:t> </a:t>
            </a:r>
            <a:br>
              <a:rPr lang="pl-PL" sz="4000" b="1" smtClean="0">
                <a:effectLst/>
              </a:rPr>
            </a:br>
            <a:r>
              <a:rPr lang="pl-PL" sz="2000" b="1" smtClean="0">
                <a:effectLst/>
              </a:rPr>
              <a:t>WYNIK POZYTYWNY - 2 313 OSÓB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UDZIAŁ PROCENTOWY WG OCENY ZE STUDIÓW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>
            <p:ph idx="1"/>
          </p:nvPr>
        </p:nvGraphicFramePr>
        <p:xfrm>
          <a:off x="220663" y="1597025"/>
          <a:ext cx="8512175" cy="5122863"/>
        </p:xfrm>
        <a:graphic>
          <a:graphicData uri="http://schemas.openxmlformats.org/presentationml/2006/ole">
            <p:oleObj spid="_x0000_s37890" name="Wykres" r:id="rId4" imgW="8467649" imgH="50959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RADCOWSKA</a:t>
            </a:r>
            <a:r>
              <a:rPr lang="pl-PL" sz="2400" b="1" smtClean="0">
                <a:effectLst/>
              </a:rPr>
              <a:t> </a:t>
            </a:r>
            <a:br>
              <a:rPr lang="pl-PL" sz="2400" b="1" smtClean="0">
                <a:effectLst/>
              </a:rPr>
            </a:br>
            <a:r>
              <a:rPr lang="pl-PL" sz="2000" b="1" smtClean="0">
                <a:effectLst/>
              </a:rPr>
              <a:t>WYNIK POZYTYWNY</a:t>
            </a:r>
            <a:r>
              <a:rPr lang="pl-PL" sz="2400" b="1" smtClean="0">
                <a:effectLst/>
              </a:rPr>
              <a:t> </a:t>
            </a:r>
            <a:r>
              <a:rPr lang="pl-PL" sz="2000" b="1" smtClean="0">
                <a:effectLst/>
              </a:rPr>
              <a:t>- 2 313 OSÓB</a:t>
            </a:r>
            <a:r>
              <a:rPr lang="pl-PL" sz="2400" b="1" smtClean="0">
                <a:effectLst/>
              </a:rPr>
              <a:t/>
            </a:r>
            <a:br>
              <a:rPr lang="pl-PL" sz="2400" b="1" smtClean="0">
                <a:effectLst/>
              </a:rPr>
            </a:br>
            <a:r>
              <a:rPr lang="pl-PL" sz="2000" b="1" smtClean="0">
                <a:effectLst/>
              </a:rPr>
              <a:t>UDZIAŁ PROCENTOWY WG ROKU UKOŃCZENIA STUDIÓW</a:t>
            </a:r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>
            <p:ph idx="1"/>
          </p:nvPr>
        </p:nvGraphicFramePr>
        <p:xfrm>
          <a:off x="379413" y="1292225"/>
          <a:ext cx="8516937" cy="5441950"/>
        </p:xfrm>
        <a:graphic>
          <a:graphicData uri="http://schemas.openxmlformats.org/presentationml/2006/ole">
            <p:oleObj spid="_x0000_s38914" name="Wykres" r:id="rId4" imgW="8467649" imgH="54102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pl-PL" sz="2800" b="1" smtClean="0">
                <a:effectLst/>
              </a:rPr>
              <a:t>APLIKACJA RADCOWSKA</a:t>
            </a:r>
            <a:br>
              <a:rPr lang="pl-PL" sz="2800" b="1" smtClean="0">
                <a:effectLst/>
              </a:rPr>
            </a:br>
            <a:r>
              <a:rPr lang="pl-PL" sz="2000" b="1" smtClean="0">
                <a:effectLst/>
              </a:rPr>
              <a:t>WIELOKROTNOŚĆ PRZYSTĘPOWANIA DO EGZAMINU W 2014 R.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WSZYSTKICH KANDYDATÓW 4 761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76225" y="1438275"/>
          <a:ext cx="8910638" cy="5249863"/>
        </p:xfrm>
        <a:graphic>
          <a:graphicData uri="http://schemas.openxmlformats.org/presentationml/2006/ole">
            <p:oleObj spid="_x0000_s39938" name="Wykres" r:id="rId4" imgW="8858402" imgH="521970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04800" y="987425"/>
          <a:ext cx="8359775" cy="4498975"/>
        </p:xfrm>
        <a:graphic>
          <a:graphicData uri="http://schemas.openxmlformats.org/presentationml/2006/ole">
            <p:oleObj spid="_x0000_s40962" name="Wykres" r:id="rId4" imgW="8153400" imgH="3429000" progId="MSGraph.Chart.8">
              <p:embed followColorScheme="full"/>
            </p:oleObj>
          </a:graphicData>
        </a:graphic>
      </p:graphicFrame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RADCOWSKA</a:t>
            </a:r>
            <a:r>
              <a:rPr lang="pl-PL" sz="2800" b="1" smtClean="0">
                <a:effectLst/>
              </a:rPr>
              <a:t/>
            </a:r>
            <a:br>
              <a:rPr lang="pl-PL" sz="2800" b="1" smtClean="0">
                <a:effectLst/>
              </a:rPr>
            </a:br>
            <a:r>
              <a:rPr lang="pl-PL" sz="2800" b="1" smtClean="0">
                <a:effectLst/>
              </a:rPr>
              <a:t> </a:t>
            </a:r>
            <a:r>
              <a:rPr lang="pl-PL" sz="2000" b="1" smtClean="0">
                <a:effectLst/>
              </a:rPr>
              <a:t>WIELOKROTNOŚĆ PRZYSTĘPOWANIA DO EGZAMINU A ZDAWALNOŚĆ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600">
                <a:latin typeface="Arial" charset="0"/>
              </a:rPr>
              <a:t>ZDAWALNOŚĆ OSÓB PRZYSTĘPUJĄCYCH DO EGZAMINU PO RAZ PIERWSZY </a:t>
            </a:r>
            <a:r>
              <a:rPr lang="pl-PL" sz="1600">
                <a:latin typeface="Arial" charset="0"/>
                <a:sym typeface="Wingdings" pitchFamily="2" charset="2"/>
              </a:rPr>
              <a:t> </a:t>
            </a:r>
            <a:r>
              <a:rPr lang="pl-PL" sz="1600" b="1">
                <a:latin typeface="Arial" charset="0"/>
                <a:sym typeface="Wingdings" pitchFamily="2" charset="2"/>
              </a:rPr>
              <a:t>55,67</a:t>
            </a:r>
            <a:r>
              <a:rPr lang="pl-PL" sz="1600" b="1">
                <a:latin typeface="Arial" charset="0"/>
              </a:rPr>
              <a:t>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pl-PL" sz="1600" b="1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600">
                <a:latin typeface="Arial" charset="0"/>
              </a:rPr>
              <a:t>ZDAWALNOŚĆ OSÓB PRZYSTĘPUJĄCYCH DO EGZAMINU PO RAZ KOLEJNY   </a:t>
            </a:r>
            <a:r>
              <a:rPr lang="pl-PL" sz="1600">
                <a:latin typeface="Arial" charset="0"/>
                <a:sym typeface="Wingdings" pitchFamily="2" charset="2"/>
              </a:rPr>
              <a:t> </a:t>
            </a:r>
            <a:r>
              <a:rPr lang="pl-PL" sz="1600" b="1">
                <a:latin typeface="Arial" charset="0"/>
              </a:rPr>
              <a:t>36,03%	</a:t>
            </a:r>
            <a:r>
              <a:rPr lang="pl-PL" sz="1600">
                <a:latin typeface="Arial" charset="0"/>
              </a:rPr>
              <a:t>	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600">
                <a:latin typeface="Arial" charset="0"/>
              </a:rPr>
              <a:t>BRAK DANYCH – 20 OSÓB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RADCOWSKA</a:t>
            </a:r>
            <a:br>
              <a:rPr lang="pl-PL" sz="3200" b="1" smtClean="0">
                <a:effectLst/>
              </a:rPr>
            </a:br>
            <a:r>
              <a:rPr lang="pl-PL" sz="2000" b="1" smtClean="0">
                <a:effectLst/>
              </a:rPr>
              <a:t>WIELOKROTNOŚĆ PRZYSTĘPOWANIA DO EGZAMINU</a:t>
            </a:r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588" y="1944688"/>
          <a:ext cx="9082087" cy="4949825"/>
        </p:xfrm>
        <a:graphic>
          <a:graphicData uri="http://schemas.openxmlformats.org/presentationml/2006/ole">
            <p:oleObj spid="_x0000_s41986" name="Wykres" r:id="rId4" imgW="8896502" imgH="4848149" progId="MSGraph.Chart.8">
              <p:embed followColorScheme="full"/>
            </p:oleObj>
          </a:graphicData>
        </a:graphic>
      </p:graphicFrame>
      <p:sp>
        <p:nvSpPr>
          <p:cNvPr id="539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43000"/>
            <a:ext cx="91440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1800" smtClean="0">
                <a:latin typeface="Arial" charset="0"/>
              </a:rPr>
              <a:t>			</a:t>
            </a:r>
            <a:r>
              <a:rPr lang="pl-PL" sz="1800" smtClean="0">
                <a:effectLst/>
                <a:latin typeface="Arial" charset="0"/>
              </a:rPr>
              <a:t>LICZBA OSÓB, KTÓRE PRZYSTĄPIŁY DO EGZAMINU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1800" smtClean="0">
                <a:effectLst/>
                <a:latin typeface="Arial" charset="0"/>
              </a:rPr>
              <a:t>			LICZBA OSÓB, KTÓRE ZDAŁY EGZAMIN</a:t>
            </a:r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990600" y="1219200"/>
            <a:ext cx="6858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990600" y="1447800"/>
            <a:ext cx="6858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705600" y="64770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l-PL" sz="1400">
                <a:latin typeface="Arial" charset="0"/>
              </a:rPr>
              <a:t>BRAK DANYCH – 20 OSÓB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0"/>
            <a:ext cx="8496300" cy="11430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 smtClean="0">
                <a:solidFill>
                  <a:schemeClr val="tx2"/>
                </a:solidFill>
                <a:effectLst/>
                <a:latin typeface="Arial" charset="0"/>
              </a:rPr>
              <a:t>	ZDAWALNOŚĆ PRZYSTĘPUJĄCYCH DO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 smtClean="0">
                <a:solidFill>
                  <a:schemeClr val="tx2"/>
                </a:solidFill>
                <a:effectLst/>
                <a:latin typeface="Arial" charset="0"/>
              </a:rPr>
              <a:t>EGZAMINÓW NA APL. ADWOKACKĄ, RADCOWSKĄ,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 smtClean="0">
                <a:solidFill>
                  <a:schemeClr val="tx2"/>
                </a:solidFill>
                <a:effectLst/>
                <a:latin typeface="Arial" charset="0"/>
              </a:rPr>
              <a:t> NOTARIALNĄ I KOMORNICZĄ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0" y="1219200"/>
          <a:ext cx="9144000" cy="5959475"/>
        </p:xfrm>
        <a:graphic>
          <a:graphicData uri="http://schemas.openxmlformats.org/presentationml/2006/ole">
            <p:oleObj spid="_x0000_s4098" name="Wykres" r:id="rId4" imgW="6324600" imgH="40767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ANALIZA PROFILU ZDAJĄCYCH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pl-PL" sz="4800" smtClean="0"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smtClean="0">
                <a:latin typeface="Arial" pitchFamily="34" charset="0"/>
              </a:rPr>
              <a:t>KANDYDACI NA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smtClean="0">
                <a:latin typeface="Arial" pitchFamily="34" charset="0"/>
              </a:rPr>
              <a:t>APLIKANTÓW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smtClean="0">
                <a:latin typeface="Arial" pitchFamily="34" charset="0"/>
              </a:rPr>
              <a:t>NOTARIALNYCH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4800" smtClean="0">
              <a:latin typeface="Bookman Old Style" pitchFamily="18" charset="0"/>
            </a:endParaRPr>
          </a:p>
        </p:txBody>
      </p:sp>
      <p:pic>
        <p:nvPicPr>
          <p:cNvPr id="5969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371600"/>
            <a:ext cx="228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ANALIZA PROFILU ZDAJĄCYCH</a:t>
            </a:r>
            <a:br>
              <a:rPr lang="pl-PL" sz="4000" b="1" smtClean="0">
                <a:effectLst/>
              </a:rPr>
            </a:br>
            <a:r>
              <a:rPr lang="pl-PL" sz="4000" smtClean="0">
                <a:effectLst/>
              </a:rPr>
              <a:t>APLIKACJA NOTARIALNA</a:t>
            </a:r>
          </a:p>
        </p:txBody>
      </p:sp>
      <p:sp>
        <p:nvSpPr>
          <p:cNvPr id="599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997325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pl-PL" smtClean="0">
                <a:effectLst/>
                <a:latin typeface="Arial" charset="0"/>
              </a:rPr>
              <a:t>PRZYSTĄPIŁY </a:t>
            </a:r>
            <a:r>
              <a:rPr lang="pl-PL" b="1" smtClean="0">
                <a:effectLst/>
                <a:latin typeface="Arial" charset="0"/>
                <a:sym typeface="Wingdings" pitchFamily="2" charset="2"/>
              </a:rPr>
              <a:t>794 </a:t>
            </a:r>
            <a:r>
              <a:rPr lang="pl-PL" smtClean="0">
                <a:effectLst/>
                <a:latin typeface="Arial" charset="0"/>
                <a:sym typeface="Wingdings" pitchFamily="2" charset="2"/>
              </a:rPr>
              <a:t>OSOBY</a:t>
            </a:r>
          </a:p>
          <a:p>
            <a:pPr eaLnBrk="1" hangingPunct="1">
              <a:buClr>
                <a:schemeClr val="tx2"/>
              </a:buClr>
            </a:pPr>
            <a:endParaRPr lang="pl-PL" smtClean="0">
              <a:effectLst/>
              <a:latin typeface="Arial" charset="0"/>
              <a:sym typeface="Wingdings" pitchFamily="2" charset="2"/>
            </a:endParaRPr>
          </a:p>
          <a:p>
            <a:pPr eaLnBrk="1" hangingPunct="1">
              <a:buClr>
                <a:schemeClr val="tx2"/>
              </a:buClr>
            </a:pPr>
            <a:r>
              <a:rPr lang="pl-PL" b="1" smtClean="0">
                <a:effectLst/>
                <a:latin typeface="Arial" charset="0"/>
                <a:sym typeface="Wingdings" pitchFamily="2" charset="2"/>
              </a:rPr>
              <a:t> </a:t>
            </a:r>
            <a:r>
              <a:rPr lang="pl-PL" smtClean="0">
                <a:effectLst/>
                <a:latin typeface="Arial" charset="0"/>
              </a:rPr>
              <a:t>ZDAŁO </a:t>
            </a:r>
            <a:r>
              <a:rPr lang="pl-PL" b="1" smtClean="0">
                <a:effectLst/>
                <a:latin typeface="Arial" charset="0"/>
              </a:rPr>
              <a:t>350 </a:t>
            </a:r>
            <a:r>
              <a:rPr lang="pl-PL" smtClean="0">
                <a:effectLst/>
                <a:latin typeface="Arial" charset="0"/>
              </a:rPr>
              <a:t>OSÓB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   CO STANOWI </a:t>
            </a:r>
            <a:r>
              <a:rPr lang="pl-PL" b="1" smtClean="0">
                <a:effectLst/>
                <a:latin typeface="Arial" charset="0"/>
              </a:rPr>
              <a:t>44,1%</a:t>
            </a:r>
            <a:r>
              <a:rPr lang="pl-PL" smtClean="0">
                <a:effectLst/>
                <a:latin typeface="Arial" charset="0"/>
              </a:rPr>
              <a:t> KANDYDATÓW</a:t>
            </a:r>
            <a:endParaRPr lang="pl-PL" sz="360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NOTARIALNA </a:t>
            </a:r>
            <a:br>
              <a:rPr lang="pl-PL" sz="3200" b="1" smtClean="0">
                <a:effectLst/>
              </a:rPr>
            </a:br>
            <a:r>
              <a:rPr lang="pl-PL" sz="2000" smtClean="0">
                <a:effectLst/>
              </a:rPr>
              <a:t>WYNIK POZYTYWNY - 350 OSÓB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UDZIAŁ PROCENTOWY WG OCENY ZE STUDIÓW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ph idx="1"/>
          </p:nvPr>
        </p:nvGraphicFramePr>
        <p:xfrm>
          <a:off x="254000" y="1423988"/>
          <a:ext cx="8597900" cy="5265737"/>
        </p:xfrm>
        <a:graphic>
          <a:graphicData uri="http://schemas.openxmlformats.org/presentationml/2006/ole">
            <p:oleObj spid="_x0000_s43010" name="Wykres" r:id="rId4" imgW="8601151" imgH="526724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NOTARIALNA</a:t>
            </a:r>
            <a:r>
              <a:rPr lang="pl-PL" sz="3200" smtClean="0">
                <a:effectLst/>
              </a:rPr>
              <a:t> </a:t>
            </a:r>
            <a:br>
              <a:rPr lang="pl-PL" sz="3200" smtClean="0">
                <a:effectLst/>
              </a:rPr>
            </a:br>
            <a:r>
              <a:rPr lang="pl-PL" sz="2000" smtClean="0">
                <a:effectLst/>
              </a:rPr>
              <a:t>WYNIK POZYTYWNY - 350 OSÓB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UDZIAŁ PROCENTOWY WG ROKU UKOŃCZENIA STUDIÓW</a:t>
            </a: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>
            <p:ph idx="1"/>
          </p:nvPr>
        </p:nvGraphicFramePr>
        <p:xfrm>
          <a:off x="174625" y="1497013"/>
          <a:ext cx="8794750" cy="5249862"/>
        </p:xfrm>
        <a:graphic>
          <a:graphicData uri="http://schemas.openxmlformats.org/presentationml/2006/ole">
            <p:oleObj spid="_x0000_s44034" name="Wykres" r:id="rId4" imgW="8744102" imgH="52197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NOTARIALNA</a:t>
            </a:r>
            <a:br>
              <a:rPr lang="pl-PL" sz="3200" b="1" smtClean="0">
                <a:effectLst/>
              </a:rPr>
            </a:br>
            <a:r>
              <a:rPr lang="pl-PL" sz="2000" b="1" smtClean="0">
                <a:effectLst/>
              </a:rPr>
              <a:t>WIELOKROTNOŚĆ PRZYSTĘPOWANIA DO EGZAMINU W 2014 R.</a:t>
            </a:r>
            <a:br>
              <a:rPr lang="pl-PL" sz="2000" b="1" smtClean="0">
                <a:effectLst/>
              </a:rPr>
            </a:br>
            <a:r>
              <a:rPr lang="pl-PL" sz="2000" b="1" smtClean="0">
                <a:effectLst/>
              </a:rPr>
              <a:t>WSZYSTKICH KANDYDATÓW 794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73025" y="1306513"/>
          <a:ext cx="9113838" cy="5399087"/>
        </p:xfrm>
        <a:graphic>
          <a:graphicData uri="http://schemas.openxmlformats.org/presentationml/2006/ole">
            <p:oleObj spid="_x0000_s45058" name="Wykres" r:id="rId4" imgW="9067800" imgH="537210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465138" y="987425"/>
          <a:ext cx="8199437" cy="4117975"/>
        </p:xfrm>
        <a:graphic>
          <a:graphicData uri="http://schemas.openxmlformats.org/presentationml/2006/ole">
            <p:oleObj spid="_x0000_s46082" name="Wykres" r:id="rId4" imgW="8153400" imgH="3429000" progId="MSGraph.Chart.8">
              <p:embed followColorScheme="full"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NOTARIALNA</a:t>
            </a:r>
            <a:r>
              <a:rPr lang="pl-PL" sz="2000" smtClean="0">
                <a:effectLst/>
              </a:rPr>
              <a:t/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 WIELOKROTNOŚĆ PRZYSTĘPOWANIA DO EGZAMINU A ZDAWALNOŚĆ</a:t>
            </a:r>
          </a:p>
        </p:txBody>
      </p:sp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0" y="5562600"/>
            <a:ext cx="9144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l-PL" sz="1600">
                <a:latin typeface="Arial" pitchFamily="34" charset="0"/>
              </a:rPr>
              <a:t>ZDAWALNOŚĆ OSÓB PRZYSTĘPUJĄCYCH DO EGZAMINU PO RAZ PIERWSZY </a:t>
            </a:r>
            <a:r>
              <a:rPr lang="pl-PL" sz="1600">
                <a:latin typeface="Arial" pitchFamily="34" charset="0"/>
                <a:sym typeface="Wingdings" pitchFamily="2" charset="2"/>
              </a:rPr>
              <a:t> </a:t>
            </a:r>
            <a:r>
              <a:rPr lang="pl-PL" sz="1600" b="1">
                <a:latin typeface="Arial" pitchFamily="34" charset="0"/>
                <a:sym typeface="Wingdings" pitchFamily="2" charset="2"/>
              </a:rPr>
              <a:t>47,86</a:t>
            </a:r>
            <a:r>
              <a:rPr lang="pl-PL" sz="1600" b="1">
                <a:latin typeface="Arial" pitchFamily="34" charset="0"/>
              </a:rPr>
              <a:t>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pl-PL" sz="1600" b="1">
              <a:latin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l-PL" sz="1600">
                <a:latin typeface="Arial" pitchFamily="34" charset="0"/>
              </a:rPr>
              <a:t>ZDAWALNOŚĆ OSÓB PRZYSTĘPUJĄCYCH DO EGZAMINU PO RAZ KOLEJNY   </a:t>
            </a:r>
            <a:r>
              <a:rPr lang="pl-PL" sz="1600">
                <a:latin typeface="Arial" pitchFamily="34" charset="0"/>
                <a:sym typeface="Wingdings" pitchFamily="2" charset="2"/>
              </a:rPr>
              <a:t> </a:t>
            </a:r>
            <a:r>
              <a:rPr lang="pl-PL" sz="1600" b="1">
                <a:latin typeface="Arial" pitchFamily="34" charset="0"/>
              </a:rPr>
              <a:t>37,14%</a:t>
            </a:r>
            <a:endParaRPr lang="pl-PL" sz="16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NOTARIALNA</a:t>
            </a:r>
            <a:br>
              <a:rPr lang="pl-PL" sz="3200" b="1" smtClean="0">
                <a:effectLst/>
              </a:rPr>
            </a:br>
            <a:r>
              <a:rPr lang="pl-PL" sz="2000" smtClean="0">
                <a:effectLst/>
              </a:rPr>
              <a:t>WIELOKROTNOŚĆ PRZYSTĘPOWANIA DO EGZAMINU</a:t>
            </a:r>
          </a:p>
        </p:txBody>
      </p:sp>
      <p:graphicFrame>
        <p:nvGraphicFramePr>
          <p:cNvPr id="4710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52400" y="1906588"/>
          <a:ext cx="8801100" cy="4835525"/>
        </p:xfrm>
        <a:graphic>
          <a:graphicData uri="http://schemas.openxmlformats.org/presentationml/2006/ole">
            <p:oleObj spid="_x0000_s47106" name="Wykres" r:id="rId4" imgW="8686800" imgH="4771949" progId="MSGraph.Chart.8">
              <p:embed followColorScheme="full"/>
            </p:oleObj>
          </a:graphicData>
        </a:graphic>
      </p:graphicFrame>
      <p:sp>
        <p:nvSpPr>
          <p:cNvPr id="552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43000"/>
            <a:ext cx="91440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1800" smtClean="0">
                <a:latin typeface="Arial" charset="0"/>
              </a:rPr>
              <a:t>			</a:t>
            </a:r>
            <a:r>
              <a:rPr lang="pl-PL" sz="1800" smtClean="0">
                <a:effectLst/>
                <a:latin typeface="Arial" charset="0"/>
              </a:rPr>
              <a:t>LICZBA OSÓB, KTÓRA PRZYSTĄPIŁA DO EGZAMINU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1800" smtClean="0">
                <a:effectLst/>
                <a:latin typeface="Arial" charset="0"/>
              </a:rPr>
              <a:t>			LICZBA OSÓB, KTÓRA ZDAŁA EGZAMIN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990600" y="1219200"/>
            <a:ext cx="685800" cy="2286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990600" y="1447800"/>
            <a:ext cx="6858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ANALIZA PROFILU ZDAJĄCYCH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pl-PL" sz="4800" dirty="0" smtClean="0"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dirty="0" smtClean="0">
                <a:latin typeface="Arial" pitchFamily="34" charset="0"/>
              </a:rPr>
              <a:t>KANDYDACI NA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dirty="0" smtClean="0">
                <a:latin typeface="Arial" pitchFamily="34" charset="0"/>
              </a:rPr>
              <a:t>APLIKANTÓW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800" dirty="0" smtClean="0">
                <a:latin typeface="Arial" pitchFamily="34" charset="0"/>
              </a:rPr>
              <a:t>KOMORNICZYCH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4800" dirty="0" smtClean="0">
              <a:latin typeface="Bookman Old Style" pitchFamily="18" charset="0"/>
            </a:endParaRPr>
          </a:p>
        </p:txBody>
      </p:sp>
      <p:pic>
        <p:nvPicPr>
          <p:cNvPr id="6154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371600"/>
            <a:ext cx="228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7813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pl-PL" sz="4000" b="1" smtClean="0">
                <a:effectLst/>
              </a:rPr>
              <a:t>ANALIZA PROFILU ZDAJĄCYCH</a:t>
            </a:r>
            <a:br>
              <a:rPr lang="pl-PL" sz="4000" b="1" smtClean="0">
                <a:effectLst/>
              </a:rPr>
            </a:br>
            <a:r>
              <a:rPr lang="pl-PL" sz="4000" smtClean="0">
                <a:effectLst/>
              </a:rPr>
              <a:t>APLIKACJA KOMORNICZA</a:t>
            </a:r>
          </a:p>
        </p:txBody>
      </p:sp>
      <p:sp>
        <p:nvSpPr>
          <p:cNvPr id="6174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3997325"/>
          </a:xfrm>
          <a:noFill/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pl-PL" smtClean="0">
                <a:effectLst/>
                <a:latin typeface="Arial" charset="0"/>
              </a:rPr>
              <a:t>PRZYSTĄPIŁO </a:t>
            </a:r>
            <a:r>
              <a:rPr lang="pl-PL" b="1" smtClean="0">
                <a:effectLst/>
                <a:latin typeface="Arial" charset="0"/>
                <a:sym typeface="Wingdings" pitchFamily="2" charset="2"/>
              </a:rPr>
              <a:t>538 </a:t>
            </a:r>
            <a:r>
              <a:rPr lang="pl-PL" smtClean="0">
                <a:effectLst/>
                <a:latin typeface="Arial" charset="0"/>
                <a:sym typeface="Wingdings" pitchFamily="2" charset="2"/>
              </a:rPr>
              <a:t>OSÓB</a:t>
            </a:r>
            <a:r>
              <a:rPr lang="pl-PL" b="1" smtClean="0">
                <a:effectLst/>
                <a:latin typeface="Arial" charset="0"/>
                <a:sym typeface="Wingdings" pitchFamily="2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pl-PL" smtClean="0">
              <a:effectLst/>
              <a:latin typeface="Arial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pl-PL" smtClean="0">
                <a:effectLst/>
                <a:latin typeface="Arial" charset="0"/>
              </a:rPr>
              <a:t>ZDAŁO </a:t>
            </a:r>
            <a:r>
              <a:rPr lang="pl-PL" b="1" smtClean="0">
                <a:effectLst/>
                <a:latin typeface="Arial" charset="0"/>
              </a:rPr>
              <a:t>181 </a:t>
            </a:r>
            <a:r>
              <a:rPr lang="pl-PL" smtClean="0">
                <a:effectLst/>
                <a:latin typeface="Arial" charset="0"/>
              </a:rPr>
              <a:t>OSÓB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mtClean="0">
                <a:effectLst/>
                <a:latin typeface="Arial" charset="0"/>
              </a:rPr>
              <a:t>   CO STANOWI </a:t>
            </a:r>
            <a:r>
              <a:rPr lang="pl-PL" b="1" smtClean="0">
                <a:effectLst/>
                <a:latin typeface="Arial" charset="0"/>
              </a:rPr>
              <a:t>33,6%</a:t>
            </a:r>
            <a:r>
              <a:rPr lang="pl-PL" smtClean="0">
                <a:effectLst/>
                <a:latin typeface="Arial" charset="0"/>
              </a:rPr>
              <a:t> KANDYDATÓW</a:t>
            </a:r>
            <a:endParaRPr lang="pl-PL" sz="360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l-PL" sz="3200" b="1" smtClean="0">
                <a:effectLst/>
              </a:rPr>
              <a:t>APLIKACJA KOMORNICZA </a:t>
            </a:r>
            <a:br>
              <a:rPr lang="pl-PL" sz="3200" b="1" smtClean="0">
                <a:effectLst/>
              </a:rPr>
            </a:br>
            <a:r>
              <a:rPr lang="pl-PL" sz="2000" smtClean="0">
                <a:effectLst/>
              </a:rPr>
              <a:t>WYNIK POZYTYWNY - 181 OSÓB </a:t>
            </a:r>
            <a:br>
              <a:rPr lang="pl-PL" sz="2000" smtClean="0">
                <a:effectLst/>
              </a:rPr>
            </a:br>
            <a:r>
              <a:rPr lang="pl-PL" sz="2000" smtClean="0">
                <a:effectLst/>
              </a:rPr>
              <a:t>UDZIAŁ PROCENTOWY WG OCENY ZE STUDIÓW</a:t>
            </a:r>
          </a:p>
        </p:txBody>
      </p:sp>
      <p:graphicFrame>
        <p:nvGraphicFramePr>
          <p:cNvPr id="4813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54000" y="1423988"/>
          <a:ext cx="8597900" cy="5265737"/>
        </p:xfrm>
        <a:graphic>
          <a:graphicData uri="http://schemas.openxmlformats.org/presentationml/2006/ole">
            <p:oleObj spid="_x0000_s48130" name="Wykres" r:id="rId4" imgW="8601151" imgH="526724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s">
  <a:themeElements>
    <a:clrScheme name="Balans 10">
      <a:dk1>
        <a:srgbClr val="000000"/>
      </a:dk1>
      <a:lt1>
        <a:srgbClr val="FFFFFF"/>
      </a:lt1>
      <a:dk2>
        <a:srgbClr val="006666"/>
      </a:dk2>
      <a:lt2>
        <a:srgbClr val="CBCBCB"/>
      </a:lt2>
      <a:accent1>
        <a:srgbClr val="E5E5FF"/>
      </a:accent1>
      <a:accent2>
        <a:srgbClr val="79CD6B"/>
      </a:accent2>
      <a:accent3>
        <a:srgbClr val="FFFFFF"/>
      </a:accent3>
      <a:accent4>
        <a:srgbClr val="000000"/>
      </a:accent4>
      <a:accent5>
        <a:srgbClr val="F0F0FF"/>
      </a:accent5>
      <a:accent6>
        <a:srgbClr val="6DBA60"/>
      </a:accent6>
      <a:hlink>
        <a:srgbClr val="4477DE"/>
      </a:hlink>
      <a:folHlink>
        <a:srgbClr val="65498F"/>
      </a:folHlink>
    </a:clrScheme>
    <a:fontScheme name="Balans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alans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s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s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s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s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s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s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s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s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s 10">
        <a:dk1>
          <a:srgbClr val="000000"/>
        </a:dk1>
        <a:lt1>
          <a:srgbClr val="FFFFFF"/>
        </a:lt1>
        <a:dk2>
          <a:srgbClr val="006666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s 11">
        <a:dk1>
          <a:srgbClr val="000000"/>
        </a:dk1>
        <a:lt1>
          <a:srgbClr val="FFFFFF"/>
        </a:lt1>
        <a:dk2>
          <a:srgbClr val="006666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009999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s 12">
        <a:dk1>
          <a:srgbClr val="000000"/>
        </a:dk1>
        <a:lt1>
          <a:srgbClr val="FFFFFF"/>
        </a:lt1>
        <a:dk2>
          <a:srgbClr val="660066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009999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s 13">
        <a:dk1>
          <a:srgbClr val="000000"/>
        </a:dk1>
        <a:lt1>
          <a:srgbClr val="FFFFFF"/>
        </a:lt1>
        <a:dk2>
          <a:srgbClr val="660066"/>
        </a:dk2>
        <a:lt2>
          <a:srgbClr val="CBCBCB"/>
        </a:lt2>
        <a:accent1>
          <a:srgbClr val="E5E5FF"/>
        </a:accent1>
        <a:accent2>
          <a:srgbClr val="CC66FF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B95CE7"/>
        </a:accent6>
        <a:hlink>
          <a:srgbClr val="009999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s 14">
        <a:dk1>
          <a:srgbClr val="000000"/>
        </a:dk1>
        <a:lt1>
          <a:srgbClr val="FFFFFF"/>
        </a:lt1>
        <a:dk2>
          <a:srgbClr val="660066"/>
        </a:dk2>
        <a:lt2>
          <a:srgbClr val="CBCBCB"/>
        </a:lt2>
        <a:accent1>
          <a:srgbClr val="E5E5FF"/>
        </a:accent1>
        <a:accent2>
          <a:srgbClr val="CC66FF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B95CE7"/>
        </a:accent6>
        <a:hlink>
          <a:srgbClr val="660066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s 15">
        <a:dk1>
          <a:srgbClr val="000000"/>
        </a:dk1>
        <a:lt1>
          <a:srgbClr val="FFFFFF"/>
        </a:lt1>
        <a:dk2>
          <a:srgbClr val="000066"/>
        </a:dk2>
        <a:lt2>
          <a:srgbClr val="CBCBCB"/>
        </a:lt2>
        <a:accent1>
          <a:srgbClr val="E5E5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5CB9E7"/>
        </a:accent6>
        <a:hlink>
          <a:srgbClr val="3366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s 16">
        <a:dk1>
          <a:srgbClr val="000000"/>
        </a:dk1>
        <a:lt1>
          <a:srgbClr val="FFFFFF"/>
        </a:lt1>
        <a:dk2>
          <a:srgbClr val="003366"/>
        </a:dk2>
        <a:lt2>
          <a:srgbClr val="CBCBCB"/>
        </a:lt2>
        <a:accent1>
          <a:srgbClr val="E5E5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5CB9E7"/>
        </a:accent6>
        <a:hlink>
          <a:srgbClr val="3366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22624</TotalTime>
  <Words>7450</Words>
  <Application>Microsoft Office PowerPoint</Application>
  <PresentationFormat>Pokaz na ekranie (4:3)</PresentationFormat>
  <Paragraphs>3395</Paragraphs>
  <Slides>151</Slides>
  <Notes>143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Szablon projektu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151</vt:i4>
      </vt:variant>
    </vt:vector>
  </HeadingPairs>
  <TitlesOfParts>
    <vt:vector size="161" baseType="lpstr">
      <vt:lpstr>Tahoma</vt:lpstr>
      <vt:lpstr>Arial</vt:lpstr>
      <vt:lpstr>Wingdings</vt:lpstr>
      <vt:lpstr>Bookman Old Style</vt:lpstr>
      <vt:lpstr>Times New Roman</vt:lpstr>
      <vt:lpstr>Wingdings 3</vt:lpstr>
      <vt:lpstr>Arial CE</vt:lpstr>
      <vt:lpstr>Balans</vt:lpstr>
      <vt:lpstr>Balans</vt:lpstr>
      <vt:lpstr>Wykres</vt:lpstr>
      <vt:lpstr>Ministerstwo Sprawiedliwości Departament Zawodów Prawniczych i Dostępu do Pomocy Prawnej</vt:lpstr>
      <vt:lpstr>Slajd 2</vt:lpstr>
      <vt:lpstr>Slajd 3</vt:lpstr>
      <vt:lpstr>Slajd 4</vt:lpstr>
      <vt:lpstr>EGZAMINY WSTĘPNE NA APLIKACJE:  ADWOKACKĄ, RADCOWSKĄ  I NOTARIALNĄ ORAZ EGZAMIN KONKURSOWY  NA APLIKACJĘ KOMORNICZĄ  OGÓLNE DANE LICZBOWE </vt:lpstr>
      <vt:lpstr>ŁĄCZNA LICZBA PRZYSTĘPUJĄCYCH  DO EGZAMINÓW ORGANIZOWANYCH PRZEZ MINISTRA SPRAWIEDLIWOŚCI </vt:lpstr>
      <vt:lpstr>Slajd 7</vt:lpstr>
      <vt:lpstr>ŁĄCZNA LICZBA PRZYSTĘPUJĄCYCH  W LATACH 2006-2014 WG APLIKACJI (ADWOKACKA, RADCOWSKA I NOTARIALNA) ORAZ  W LATACH 2008-2014 DLA APLIKACJI KOMORNICZEJ</vt:lpstr>
      <vt:lpstr>Slajd 9</vt:lpstr>
      <vt:lpstr>ABSOLWENCI  WYDZIAŁÓW PRAWA PRZYSTĘPUJĄCY DO EGZAMINÓW  NA APLIKACJE</vt:lpstr>
      <vt:lpstr>ABSOLWENCI WYDZIAŁÓW PRAWA                                  A PRZYSTĘPUJĄCY DO EGZAMINÓW NA APLIKACJE</vt:lpstr>
      <vt:lpstr>ZAINTERESOWANIE  ABSOLWENTÓW Z ROKU, W KTÓRYM ODBYWAŁ SIĘ EGZAMIN EGZAMINAMI NA APLIKACJE W POSZCZEGÓLNYCH LATACH</vt:lpstr>
      <vt:lpstr>ABSOLWENCI Z 2014 R., KTÓRZY PRZYSTĄPILI DO EGZAMINÓW NA APLIKACJE</vt:lpstr>
      <vt:lpstr>ABSOLWENCI Z 2014 R., KTÓRZY PRZYSTĄPILI DO EGZAMINÓW NA APLIKACJE – C.D.</vt:lpstr>
      <vt:lpstr>ZAINTERESOWANIE ABSOLWENTÓW 2014 APLIKACJAMI</vt:lpstr>
      <vt:lpstr>ZAINTERESOWANIE ABSOLWENTÓW 2014 APLIKACJAMI</vt:lpstr>
      <vt:lpstr>ZAINTERESOWANIE ABSOLWENTÓW 2014 APLIKACJAMI – C.D.</vt:lpstr>
      <vt:lpstr>ZAINTERESOWANIE ABSOLWENTÓW 2014 APLIKACJAMI C.D.</vt:lpstr>
      <vt:lpstr>EGZAMINY NA APLIKACJE:  ADWOKACKĄ, RADCOWSKĄ, NOTARIALNĄ I KOMORNICZĄ  27 WRZEŚNIA 2014 R.</vt:lpstr>
      <vt:lpstr>Slajd 20</vt:lpstr>
      <vt:lpstr>PRZYSTĘPUJĄCY W 2014  WG ROKU UKOŃCZENIA STUDIÓW  9 773 OSOBY </vt:lpstr>
      <vt:lpstr>EGZAMIN W 2014 R.</vt:lpstr>
      <vt:lpstr>PRZYSTĘPUJĄCY DO EGZAMINU                 NA APLIKACJĘ ADWOKACKĄ – ZDAWALNOŚĆ WG SIEDZIBY KOMISJI</vt:lpstr>
      <vt:lpstr>PRZYSTĘPUJĄCY DO EGZAMINU              NA APLIKACJĘ RADCOWSKĄ – ZDAWALNOŚĆ WG SIEDZIBY KOMISJI</vt:lpstr>
      <vt:lpstr>PRZYSTĘPUJĄCY DO EGZAMINU                 NA APLIKACJĘ NOTARIALNĄ – ZDAWALNOŚĆ WG SIEDZIBY KOMISJI</vt:lpstr>
      <vt:lpstr>PRZYSTĘPUJĄCY DO EGZAMINU                 NA APLIKACJĘ KOMORNICZĄ – ZDAWALNOŚĆ WG SIEDZIBY KOMISJI</vt:lpstr>
      <vt:lpstr>STRUKTURA ABSOLWENTÓW POSZCZEGÓLNYCH UCZELNI PRZYSTĘPUJĄCYCH DO EGZAMINÓW W 2014 R. PRZED KOMISJAMI,                  W KTÓRYCH ZDAWALNOŚĆ BYŁA NAJWYŻSZA</vt:lpstr>
      <vt:lpstr>KOMISJA EGZAMINACYJNA DS. APLIKACJI ADWOKACKIEJ Z SIEDZIBĄ W ŁODZI DO EGZAMINU PRZYSTĄPIŁO 106 OSÓB – ZDAWALNOŚĆ 67% </vt:lpstr>
      <vt:lpstr>KOMISJA EGZAMINACYJNA DS. APLIKACJI ADWOKACKIEJ Z SIEDZIBĄ W KRAKOWIE DO EGZAMINU PRZYSTĄPIŁO 279 OSÓB – ZDAWALNOŚĆ 65,6% </vt:lpstr>
      <vt:lpstr>KOMISJA EGZAMINACYJNA DS. APLIKACJI RADCOWSKIEJ Z SIEDZIBĄ W ŁODZI DO EGZAMINU PRZYSTĄPIŁO 200 OSÓB – ZDAWALNOŚĆ 63% </vt:lpstr>
      <vt:lpstr>KOMISJA EGZAMINACYJNA DS. APLIKACJI RADCOWSKIEJ Z SIEDZIBĄ W KRAKOWIE DO EGZAMINU PRZYSTĄPIŁY 504 OSOBY – ZDAWALNOŚĆ 56,9% </vt:lpstr>
      <vt:lpstr>KOMISJA EGZAMINACYJNA DS. APLIKACJI NOTARIALNEJ Z SIEDZIBĄ W KRAKOWIE DO EGZAMINU PRZYSTĄPIŁO 147 OSÓB – ZDAWALNOŚĆ 53,1% </vt:lpstr>
      <vt:lpstr>KOMISJA EGZAMINACYJNA DS. APLIKACJI NOTARIALNEJ Z SIEDZIBĄ W WARSZAWIE DO EGZAMINU PRZYSTĄPIŁY 224 OSOBY – ZDAWALNOŚĆ 43,8% </vt:lpstr>
      <vt:lpstr>KOMISJA EGZAMINACYJNA DS. APLIKACJI KOMORNICZEJ Z SIEDZIBĄ WE WROCŁAWIU DO EGZAMINU PRZYSTĄPIŁY 54 OSOBY – ZDAWALNOŚĆ 46,3% </vt:lpstr>
      <vt:lpstr>STRUKTURA PRZEMIESZCZANIA SIĘ ABSOLWENTÓW                           Z WYBRANYCH UCZELNI</vt:lpstr>
      <vt:lpstr>ABSOLWENCI UNIWERSYTETU WARSZAWSKIEGO WSZYSCY PRZYSTĘPUJĄCY – 1 035 OSÓB</vt:lpstr>
      <vt:lpstr>ABSOLWENCI UNIWERSYTETU WARSZAWSKIEGO WSZYSCY PRZYSTĘPUJĄCY – 1 035 OSÓB</vt:lpstr>
      <vt:lpstr>ABSOLWENCI UNIWERSYTETU WROCŁAWSKIEGO WSZYSCY PRZYSTĘPUJĄCY – 885 OSÓB</vt:lpstr>
      <vt:lpstr>ABSOLWENCI UNIWERSYTETU WROCŁAWSKIEGO WSZYSCY PRZYSTĘPUJĄCY – 885 OSÓB</vt:lpstr>
      <vt:lpstr>ABSOLWENCI UNIWERSYTETU JAGIELLOŃSKIEGO WSZYSCY PRZYSTĘPUJĄCY - 699 OSÓB</vt:lpstr>
      <vt:lpstr>ABSOLWENCI UNIWERSYTETU JAGIELLOŃSKIEGO WSZYSCY PRZYSTĘPUJĄCY - 699 OSÓB</vt:lpstr>
      <vt:lpstr>ZAKRES ANALIZY</vt:lpstr>
      <vt:lpstr>Slajd 43</vt:lpstr>
      <vt:lpstr>ANALIZA PYTAŃ </vt:lpstr>
      <vt:lpstr>ANALIZA PYTAŃ</vt:lpstr>
      <vt:lpstr>TEST NA APLIKACJE: ADWOKACKĄ I RADCOWSKĄ ZAKRES</vt:lpstr>
      <vt:lpstr>KANDYDACI NA APLIKANTÓW ADWOKACKICH I RADCOWSKICH</vt:lpstr>
      <vt:lpstr>Slajd 48</vt:lpstr>
      <vt:lpstr>KANDYDACI NA APLIKANTÓW ADWOKACKICH I RADCOWSKICH PYTANIA SKARŻONE W ODWOŁANIACH</vt:lpstr>
      <vt:lpstr>KANDYDACI NA APLIKANTÓW ADWOKACKICH I RADCOWSKICH NAJCZĘŚCIEJ SKARŻONE PYTANIA</vt:lpstr>
      <vt:lpstr>KANDYDACI NA APLIKANTÓW ADWOKACKICH I RADCOWSKICH % POPRAWNYCH ODPOWIEDZI DLA POSZCZEGÓLNYCH ZAKRESÓW PRAWA</vt:lpstr>
      <vt:lpstr>KANDYDACI NA APLIKANTÓW ADWOKACKICH I RADCOWSKICH </vt:lpstr>
      <vt:lpstr>PORÓWNANIE ODPOWIEDZI Z ZAKRESÓW PRAWA KANDYDACI NA APLIKACJĘ ADWOKACKĄ</vt:lpstr>
      <vt:lpstr>PORÓWNANIE ODPOWIEDZI Z ZAKRESÓW PRAWA KANDYDACI NA APLIKACJĘ RADCOWSKĄ</vt:lpstr>
      <vt:lpstr>ANALIZA PYTAŃ</vt:lpstr>
      <vt:lpstr>TEST NA APLIKACJĘ NOTARIALNĄ - ZAKRES</vt:lpstr>
      <vt:lpstr>TEST NA APLIKACJĘ NOTARIALNĄ </vt:lpstr>
      <vt:lpstr>TEST NA APLIKACJĘ NOTARIALNĄ</vt:lpstr>
      <vt:lpstr>KANDYDACI NA APLIKANTÓW NOTARIALNYCH PYTANIA SKARŻONE W ODWOŁANIACH</vt:lpstr>
      <vt:lpstr>KANDYDACI NA APLIKANTÓW NOTARIALNYCH NAJCZĘŚCIEJ SKARŻONE PYTANIA</vt:lpstr>
      <vt:lpstr>KANDYDACI NA APLIKANTÓW NOTARIALNYCH NAJCZĘŚCIEJ SKARŻONE PYTANIE</vt:lpstr>
      <vt:lpstr>KANDYDACI NA APLIKANTÓW NOTARIALNYCH  % POPRAWNYCH ODPOWIEDZI DLA POSZCZEGÓLNYCH ZAKRESÓW PRAWA</vt:lpstr>
      <vt:lpstr>KANDYDACI NA APLIKANTÓW NOTARIALNYCH PORÓWNANIE ODPOWIEDZI Z ZAKRESÓW PRAWA</vt:lpstr>
      <vt:lpstr>ANALIZA PYTAŃ</vt:lpstr>
      <vt:lpstr>TEST NA APLIKACJĘ KOMORNICZĄ - ZAKRES</vt:lpstr>
      <vt:lpstr>TEST NA APLIKACJĘ KOMORNICZĄ</vt:lpstr>
      <vt:lpstr>TEST NA APLIKACJĘ KOMORNICZĄ</vt:lpstr>
      <vt:lpstr>KANDYDACI NA APLIKANTÓW KOMORNICZYCH PYTANIA SKARŻONE W ODWOŁANIACH</vt:lpstr>
      <vt:lpstr>KANDYDACI NA APLIKANTÓW KOMORNICZYCH NAJCZĘŚCIEJ SKARŻONE PYTANIA</vt:lpstr>
      <vt:lpstr>KANDYDACI NA APLIKANTÓW KOMORNICZYCH NAJCZĘŚCIEJ SKARŻONE PYTANIE</vt:lpstr>
      <vt:lpstr>KANDYDACI NA APLIKANTÓW KOMORNICZYCH  % POPRAWNYCH ODPOWIEDZI DLA POSZCZEGÓLNYCH ZAKRESÓW PRAWA</vt:lpstr>
      <vt:lpstr>KANDYDACI NA APLIKANTÓW KOMORNICZYCH  PORÓWNANIE ODPOWIEDZI Z ZAKRESÓW PRAWA</vt:lpstr>
      <vt:lpstr>ANALIZA PROFILU ZDAJĄCYCH </vt:lpstr>
      <vt:lpstr>ANALIZA PROFILU ZDAJĄCYCH TO ANALIZA KANDYDATÓW NA APLIKANTÓW WG KRYTERIÓW:</vt:lpstr>
      <vt:lpstr>ANALIZA PROFILU ZDAJĄCYCH 2014 R.</vt:lpstr>
      <vt:lpstr>ANALIZA PROFILU ZDAJĄCYCH</vt:lpstr>
      <vt:lpstr>ANALIZA PROFILU ZDAJĄCYCH APLIKACJA ADWOKACKA</vt:lpstr>
      <vt:lpstr>APLIKACJA ADWOKACKA  WYNIK POZYTYWNY – 1 974 OSOBY  UDZIAŁ PROCENTOWY WG OCENY ZE STUDIÓW</vt:lpstr>
      <vt:lpstr>APLIKACJA ADWOKACKA  WYNIK POZYTYWNY – 1 974 OSOBY  UDZIAŁ PROCENTOWY WG ROKU UKOŃCZENIA STUDIÓW</vt:lpstr>
      <vt:lpstr>APLIKACJA ADWOKACKA WIELOKROTNOŚĆ PRZYSTĘPOWANIA DO EGZAMINU W 2014 R. WSZYSTKICH KANDYDATÓW 3 680</vt:lpstr>
      <vt:lpstr>APLIKACJA ADWOKACKA WIELOKROTNOŚĆ PRZYSTĘPOWANIA DO EGZAMINU A ZDAWALNOŚĆ</vt:lpstr>
      <vt:lpstr>APLIKACJA ADWOKACKA WIELOKROTNOŚĆ PRZYSTĘPOWANIA DO EGZAMINU</vt:lpstr>
      <vt:lpstr>ANALIZA PROFILU ZDAJĄCYCH</vt:lpstr>
      <vt:lpstr>ANALIZA PROFILU ZDAJĄCYCH APLIKACJA RADCOWSKA</vt:lpstr>
      <vt:lpstr>APLIKACJA RADCOWSKA  WYNIK POZYTYWNY - 2 313 OSÓB UDZIAŁ PROCENTOWY WG OCENY ZE STUDIÓW</vt:lpstr>
      <vt:lpstr>APLIKACJA RADCOWSKA  WYNIK POZYTYWNY - 2 313 OSÓB UDZIAŁ PROCENTOWY WG ROKU UKOŃCZENIA STUDIÓW</vt:lpstr>
      <vt:lpstr>APLIKACJA RADCOWSKA WIELOKROTNOŚĆ PRZYSTĘPOWANIA DO EGZAMINU W 2014 R. WSZYSTKICH KANDYDATÓW 4 761</vt:lpstr>
      <vt:lpstr>APLIKACJA RADCOWSKA  WIELOKROTNOŚĆ PRZYSTĘPOWANIA DO EGZAMINU A ZDAWALNOŚĆ</vt:lpstr>
      <vt:lpstr>APLIKACJA RADCOWSKA WIELOKROTNOŚĆ PRZYSTĘPOWANIA DO EGZAMINU</vt:lpstr>
      <vt:lpstr>ANALIZA PROFILU ZDAJĄCYCH</vt:lpstr>
      <vt:lpstr>ANALIZA PROFILU ZDAJĄCYCH APLIKACJA NOTARIALNA</vt:lpstr>
      <vt:lpstr>APLIKACJA NOTARIALNA  WYNIK POZYTYWNY - 350 OSÓB  UDZIAŁ PROCENTOWY WG OCENY ZE STUDIÓW</vt:lpstr>
      <vt:lpstr>APLIKACJA NOTARIALNA  WYNIK POZYTYWNY - 350 OSÓB  UDZIAŁ PROCENTOWY WG ROKU UKOŃCZENIA STUDIÓW</vt:lpstr>
      <vt:lpstr>APLIKACJA NOTARIALNA WIELOKROTNOŚĆ PRZYSTĘPOWANIA DO EGZAMINU W 2014 R. WSZYSTKICH KANDYDATÓW 794</vt:lpstr>
      <vt:lpstr>APLIKACJA NOTARIALNA  WIELOKROTNOŚĆ PRZYSTĘPOWANIA DO EGZAMINU A ZDAWALNOŚĆ</vt:lpstr>
      <vt:lpstr>APLIKACJA NOTARIALNA WIELOKROTNOŚĆ PRZYSTĘPOWANIA DO EGZAMINU</vt:lpstr>
      <vt:lpstr>ANALIZA PROFILU ZDAJĄCYCH</vt:lpstr>
      <vt:lpstr>ANALIZA PROFILU ZDAJĄCYCH APLIKACJA KOMORNICZA</vt:lpstr>
      <vt:lpstr>APLIKACJA KOMORNICZA  WYNIK POZYTYWNY - 181 OSÓB  UDZIAŁ PROCENTOWY WG OCENY ZE STUDIÓW</vt:lpstr>
      <vt:lpstr>APLIKACJA KOMORNICZA  WYNIK POZYTYWNY – 181 OSÓB  UDZIAŁ PROCENTOWY WG ROKU UKOŃCZENIA STUDIÓW</vt:lpstr>
      <vt:lpstr>ANALIZA  PROFILU ZDAJĄCYCH</vt:lpstr>
      <vt:lpstr>ZBIORCZA ANALIZA  PROFILU ZDAJĄCYCH</vt:lpstr>
      <vt:lpstr>ODSETEK OSÓB  Z WYNIKIEM  POZYTYWNYM WG UKOŃCZONEJ UCZELNI STRUKTURA APLIKANTÓW Z NABORU 2014  (4 818 OSÓB)</vt:lpstr>
      <vt:lpstr>ANALIZA ZBIORCZA  ODSETEK OSÓB, KTÓRE UZYSKAŁY POZYTYWNY WYNIK  Z EGZAMINU WG OCENY ZE STUDIÓW</vt:lpstr>
      <vt:lpstr>ANALIZA ZBIORCZA  ODSETEK OSÓB, KTÓRE UZYSKAŁY POZYTYWNY WYNIK  Z EGZAMINU WG OCENY ZE STUDIÓW</vt:lpstr>
      <vt:lpstr>ANALIZA ZBIORCZA WYNIK POZYTYWNY  4 818 OSÓB  UDZIAŁ PROCENTOWY WG OCENY ZE STUDIÓW</vt:lpstr>
      <vt:lpstr>ANALIZA ZBIORCZA ODSETEK POZYTYWNYCH WYNIKÓW EGZAMINU   WG ROKU UKOŃCZENIA STUDIÓW</vt:lpstr>
      <vt:lpstr>Slajd 108</vt:lpstr>
      <vt:lpstr>ANALIZA ZBIORCZA  WYNIK POZYTYWNY 4 818 OSÓB  UDZIAŁ PROCENTOWY WG ROKU UKOŃCZENIA STUDIÓW</vt:lpstr>
      <vt:lpstr>ANALIZA ZBIORCZA  OBEJMUJE UCZELNIE, Z KTÓRYCH PRZYSTĄPIŁO  WIĘCEJ NIŻ OK. 3% WSZYSTKICH ZDAJĄCYCH (POWYŻEJ 300 OSÓB)</vt:lpstr>
      <vt:lpstr>ODSETEK OSÓB Z WYNIKIEM POZYTYWNYM Z DANEJ UCZELNI DO LICZBY OSÓB, KTÓRE PRZYSTĄPIŁY Z DANEJ UCZELNI – PORÓWNANIE DO ŚREDNIEGO WYNIKU W KRAJU (OBEJMUJE UCZELNIE, Z KTÓRYCH PRZYSTĄPIŁO  WIĘCEJ NIŻ OK. 3% WSZYSTKICH ZDAJĄCYCH NA APLIKACJĘ) </vt:lpstr>
      <vt:lpstr>ANALIZA ZBIORCZA  OBEJMUJE UCZELNIE, Z KTÓRYCH PRZYSTĄPIŁO  MNIEJ NIŻ OK. 3% WSZYSTKICH ZDAJĄCYCH (PONIŻEJ 300 OSÓB)</vt:lpstr>
      <vt:lpstr>ODSETEK OSÓB Z WYNIKIEM POZYTYWNYM Z DANEJ UCZELNI DO LICZBY OSÓB, KTÓRE PRZYSTĄPIŁY Z DANEJ UCZELNI – PORÓWNANIE DO ŚREDNIEGO WYNIKU W KRAJU (OBEJMUJE UCZELNIE, Z KTÓRYCH PRZYSTĄPIŁO  MNIEJ NIŻ OK. 3% WSZYSTKICH ZDAJĄCYCH NA APLIKACJĘ)</vt:lpstr>
      <vt:lpstr>ANALIZA ZBIORCZA WIELOKROTNOŚĆ PRZYSTĘPOWANIA DO EGZAMINU W 2014 R.  KANDYDACI NA APLIKANTÓW ADWOKACKICH, RADCOWSKICH I NOTARIALNYCH 9 235</vt:lpstr>
      <vt:lpstr>ANALIZA  ZBIORCZA  WIELOKROTNOŚĆ PRZYSTĘPOWANIA DO EGZAMINU A ZDAWALNOŚĆ</vt:lpstr>
      <vt:lpstr>ANALIZA ZBIORCZA WIELOKROTNOŚĆ PRZYSTĘPOWANIA DO EGZAMINU</vt:lpstr>
      <vt:lpstr>ANALIZA ZBIORCZA  WYNIK POZYTYWNY  4 637 OSÓB  UDZIAŁ PROCENTOWY WG WIELOKROTNOŚCI PRZYSTĘPOWANIA</vt:lpstr>
      <vt:lpstr>ANALIZA ZBIORCZA WIELOKROTNOŚĆ PRZYSTĘPOWANIA DO EGZAMINU</vt:lpstr>
      <vt:lpstr>PRZYSTĘPUJĄCY A FORMA UKOŃCZONYCH STUDIÓW</vt:lpstr>
      <vt:lpstr>ZDAWALNOŚĆ A FORMA UKOŃCZONYCH STUDIÓW</vt:lpstr>
      <vt:lpstr>ZDAWALNOŚĆ A FORMA UKOŃCZONYCH STUDIÓW – C.D.</vt:lpstr>
      <vt:lpstr>ZDAWALNOŚĆ A FORMA UKOŃCZONYCH STUDIÓW – C.D.</vt:lpstr>
      <vt:lpstr>ZDAWALNOŚĆ A FORMA UKOŃCZONYCH STUDIÓW OBEJMUJE UCZELNIE, Z KTÓRYCH PRZYSTĄPIŁO  WIĘCEJ NIŻ 105 ZDAJĄCYCH</vt:lpstr>
      <vt:lpstr>ZDAWALNOŚĆ A FORMA UKOŃCZONYCH STUDIÓW OBEJMUJE UCZELNIE, Z KTÓRYCH PRZYSTĄPIŁO  WIĘCEJ NIŻ 105 ZDAJĄCYCH - C.D.</vt:lpstr>
      <vt:lpstr>ZDAWALNOŚĆ A FORMA UKOŃCZONYCH STUDIÓW</vt:lpstr>
      <vt:lpstr>UZYSKANE LICZBY PUNKTÓW OSÓB, KTÓRE ZDAŁY</vt:lpstr>
      <vt:lpstr>UZYSKANE LICZBY PUNKTÓW OSÓB, KTÓRE ZDAŁY</vt:lpstr>
      <vt:lpstr>UZYSKANE LICZBY PUNKTÓW OSÓB, KTÓRE NIE ZDAŁY</vt:lpstr>
      <vt:lpstr>UZYSKANE LICZBY PUNKTÓW OSÓB, KTÓRE NIE ZDAŁY</vt:lpstr>
      <vt:lpstr>OCENA ZE STUDIÓW A LICZBA PUNKTÓW</vt:lpstr>
      <vt:lpstr>OCENA ZE STUDIÓW A LICZBA PUNKTÓW WSZYSCY PRZYSTĘPUJĄCY</vt:lpstr>
      <vt:lpstr>OCENA ZE STUDIÓW A LICZBA PUNKTÓW ABSOLWENCI 2014</vt:lpstr>
      <vt:lpstr>ZDAWALNOŚĆ ABSOLWENTÓW 2014</vt:lpstr>
      <vt:lpstr>ZDAWALNOŚĆ ABSOLWENTÓW 2014</vt:lpstr>
      <vt:lpstr>ZDAWALNOŚĆ ABSOLWENTÓW 2014   C.D.  </vt:lpstr>
      <vt:lpstr>ZDAWALNOŚĆ ABSOLWENTÓW 2014 C.D.   </vt:lpstr>
      <vt:lpstr>OCENY ABSOLWENTÓW 2014</vt:lpstr>
      <vt:lpstr>ZDAWALNOŚĆ ABSOLWENTÓW W LATACH 2012, 2013, 2014</vt:lpstr>
      <vt:lpstr>ZDAWALNOŚĆ PRZY OCENIE ZE STUDIÓW „BARDZO DOBRY” </vt:lpstr>
      <vt:lpstr>ABSOLWENCI 2014 – EGZAMIN 2014  ZDAWALNOŚĆ PRZY OCENIE ZE STUDIÓW „BARDZO DOBRY”</vt:lpstr>
      <vt:lpstr>ABSOLWENCI 2014 – EGZAMIN 2014  ZDAWALNOŚĆ PRZY OCENIE ZE STUDIÓW „BARDZO DOBRY”</vt:lpstr>
      <vt:lpstr>ABSOLWENCI 2014 – EGZAMIN 2014  ZDAWALNOŚĆ PRZY OCENIE ZE STUDIÓW „DOBRY PLUS”</vt:lpstr>
      <vt:lpstr>ABSOLWENCI 2014 – EGZAMIN 2014  ZDAWALNOŚĆ PRZY OCENIE ZE STUDIÓW „DOBRY PLUS”</vt:lpstr>
      <vt:lpstr>ABSOLWENCI 2014 – EGZAMIN 2014 ZDAWALNOŚĆ PRZY OCENIE ZE STUDIÓW „DOBRY”</vt:lpstr>
      <vt:lpstr>ABSOLWENCI 2014 – EGZAMIN 2014 ZDAWALNOŚĆ PRZY OCENIE ZE STUDIÓW „DOBRY”</vt:lpstr>
      <vt:lpstr>ABSOLWENCI 2014 – EGZAMIN 2014  ZDAWALNOŚĆ PRZY OCENIE ZE STUDIÓW „DOSTATECZNY PLUS”</vt:lpstr>
      <vt:lpstr>ABSOLWENCI 2014 – EGZAMIN 2014 ZDAWALNOŚĆ PRZY OCENIE ZE STUDIÓW „DOSTATECZNY PLUS”</vt:lpstr>
      <vt:lpstr>CIEKAWOSTKI</vt:lpstr>
      <vt:lpstr>CIEKAWOSTKI</vt:lpstr>
      <vt:lpstr>CIEKAWOSTKI</vt:lpstr>
      <vt:lpstr>DZIĘKUJĘ  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</dc:creator>
  <cp:lastModifiedBy>MOrlowska</cp:lastModifiedBy>
  <cp:revision>488</cp:revision>
  <cp:lastPrinted>1601-01-01T00:00:00Z</cp:lastPrinted>
  <dcterms:created xsi:type="dcterms:W3CDTF">1601-01-01T00:00:00Z</dcterms:created>
  <dcterms:modified xsi:type="dcterms:W3CDTF">2015-02-10T13:04:36Z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