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 id="282" r:id="rId26"/>
    <p:sldId id="281" r:id="rId27"/>
    <p:sldId id="283" r:id="rId28"/>
    <p:sldId id="284" r:id="rId29"/>
    <p:sldId id="297" r:id="rId30"/>
    <p:sldId id="298" r:id="rId31"/>
    <p:sldId id="304" r:id="rId32"/>
    <p:sldId id="305" r:id="rId33"/>
    <p:sldId id="306" r:id="rId34"/>
    <p:sldId id="307" r:id="rId35"/>
    <p:sldId id="308" r:id="rId36"/>
    <p:sldId id="285" r:id="rId37"/>
    <p:sldId id="286" r:id="rId38"/>
    <p:sldId id="290" r:id="rId39"/>
    <p:sldId id="288" r:id="rId40"/>
    <p:sldId id="295" r:id="rId41"/>
    <p:sldId id="289" r:id="rId42"/>
    <p:sldId id="292" r:id="rId43"/>
    <p:sldId id="291" r:id="rId44"/>
    <p:sldId id="294" r:id="rId45"/>
    <p:sldId id="293" r:id="rId46"/>
    <p:sldId id="296" r:id="rId47"/>
    <p:sldId id="311" r:id="rId48"/>
    <p:sldId id="309" r:id="rId49"/>
    <p:sldId id="300" r:id="rId50"/>
    <p:sldId id="310" r:id="rId51"/>
    <p:sldId id="312" r:id="rId52"/>
    <p:sldId id="316" r:id="rId53"/>
    <p:sldId id="317" r:id="rId54"/>
    <p:sldId id="313" r:id="rId55"/>
    <p:sldId id="314" r:id="rId56"/>
    <p:sldId id="301" r:id="rId57"/>
    <p:sldId id="303" r:id="rId58"/>
    <p:sldId id="315" r:id="rId59"/>
    <p:sldId id="318" r:id="rId60"/>
    <p:sldId id="319" r:id="rId61"/>
    <p:sldId id="320" r:id="rId62"/>
    <p:sldId id="321" r:id="rId63"/>
    <p:sldId id="322" r:id="rId64"/>
    <p:sldId id="323" r:id="rId65"/>
    <p:sldId id="324" r:id="rId66"/>
    <p:sldId id="325" r:id="rId67"/>
    <p:sldId id="326" r:id="rId68"/>
    <p:sldId id="327" r:id="rId69"/>
    <p:sldId id="328" r:id="rId70"/>
    <p:sldId id="329" r:id="rId71"/>
    <p:sldId id="330" r:id="rId72"/>
    <p:sldId id="331" r:id="rId73"/>
    <p:sldId id="335" r:id="rId74"/>
    <p:sldId id="336" r:id="rId75"/>
    <p:sldId id="337" r:id="rId76"/>
    <p:sldId id="338" r:id="rId77"/>
    <p:sldId id="339" r:id="rId78"/>
    <p:sldId id="340" r:id="rId79"/>
    <p:sldId id="341" r:id="rId80"/>
    <p:sldId id="342" r:id="rId81"/>
    <p:sldId id="343" r:id="rId82"/>
    <p:sldId id="344" r:id="rId83"/>
    <p:sldId id="345" r:id="rId84"/>
    <p:sldId id="346" r:id="rId85"/>
    <p:sldId id="347" r:id="rId86"/>
    <p:sldId id="348" r:id="rId87"/>
    <p:sldId id="349" r:id="rId88"/>
    <p:sldId id="350" r:id="rId89"/>
    <p:sldId id="351" r:id="rId90"/>
    <p:sldId id="352" r:id="rId91"/>
    <p:sldId id="353" r:id="rId92"/>
    <p:sldId id="354" r:id="rId93"/>
    <p:sldId id="355" r:id="rId94"/>
    <p:sldId id="356" r:id="rId95"/>
    <p:sldId id="357" r:id="rId96"/>
    <p:sldId id="358" r:id="rId97"/>
    <p:sldId id="360" r:id="rId98"/>
    <p:sldId id="369" r:id="rId99"/>
    <p:sldId id="370" r:id="rId100"/>
    <p:sldId id="371" r:id="rId101"/>
    <p:sldId id="372" r:id="rId102"/>
    <p:sldId id="373" r:id="rId103"/>
    <p:sldId id="374" r:id="rId104"/>
    <p:sldId id="375" r:id="rId105"/>
    <p:sldId id="376" r:id="rId106"/>
    <p:sldId id="377" r:id="rId107"/>
    <p:sldId id="361" r:id="rId108"/>
    <p:sldId id="362" r:id="rId109"/>
    <p:sldId id="378" r:id="rId110"/>
    <p:sldId id="363" r:id="rId111"/>
    <p:sldId id="364" r:id="rId112"/>
    <p:sldId id="365" r:id="rId113"/>
    <p:sldId id="366" r:id="rId114"/>
    <p:sldId id="367" r:id="rId115"/>
    <p:sldId id="368" r:id="rId116"/>
    <p:sldId id="379" r:id="rId117"/>
    <p:sldId id="380" r:id="rId118"/>
    <p:sldId id="381" r:id="rId119"/>
    <p:sldId id="382" r:id="rId120"/>
    <p:sldId id="383" r:id="rId121"/>
    <p:sldId id="384" r:id="rId122"/>
    <p:sldId id="385" r:id="rId123"/>
    <p:sldId id="386" r:id="rId124"/>
    <p:sldId id="387" r:id="rId125"/>
    <p:sldId id="388" r:id="rId126"/>
    <p:sldId id="389" r:id="rId127"/>
    <p:sldId id="390" r:id="rId128"/>
    <p:sldId id="392" r:id="rId129"/>
    <p:sldId id="393" r:id="rId130"/>
    <p:sldId id="391" r:id="rId13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6" d="100"/>
          <a:sy n="86" d="100"/>
        </p:scale>
        <p:origin x="-1354" y="-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EC11ED-D06A-4347-9A34-92A9B0652267}" type="datetimeFigureOut">
              <a:rPr lang="pl-PL" smtClean="0"/>
              <a:pPr/>
              <a:t>21.05.2019</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C4C50B-4886-4DCC-9FE5-01C5E6B74B04}"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EDC4C50B-4886-4DCC-9FE5-01C5E6B74B04}" type="slidenum">
              <a:rPr lang="pl-PL" smtClean="0"/>
              <a:pPr/>
              <a:t>26</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937A7BAD-6635-4E2D-BAF0-3E788F5673F7}" type="datetimeFigureOut">
              <a:rPr lang="pl-PL" smtClean="0"/>
              <a:pPr/>
              <a:t>21.05.2019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2D72E38-75C2-438A-B485-A1FD5E0BF818}"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37A7BAD-6635-4E2D-BAF0-3E788F5673F7}" type="datetimeFigureOut">
              <a:rPr lang="pl-PL" smtClean="0"/>
              <a:pPr/>
              <a:t>21.05.2019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2D72E38-75C2-438A-B485-A1FD5E0BF818}"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37A7BAD-6635-4E2D-BAF0-3E788F5673F7}" type="datetimeFigureOut">
              <a:rPr lang="pl-PL" smtClean="0"/>
              <a:pPr/>
              <a:t>21.05.2019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2D72E38-75C2-438A-B485-A1FD5E0BF818}"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37A7BAD-6635-4E2D-BAF0-3E788F5673F7}" type="datetimeFigureOut">
              <a:rPr lang="pl-PL" smtClean="0"/>
              <a:pPr/>
              <a:t>21.05.2019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2D72E38-75C2-438A-B485-A1FD5E0BF818}"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937A7BAD-6635-4E2D-BAF0-3E788F5673F7}" type="datetimeFigureOut">
              <a:rPr lang="pl-PL" smtClean="0"/>
              <a:pPr/>
              <a:t>21.05.2019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2D72E38-75C2-438A-B485-A1FD5E0BF818}"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937A7BAD-6635-4E2D-BAF0-3E788F5673F7}" type="datetimeFigureOut">
              <a:rPr lang="pl-PL" smtClean="0"/>
              <a:pPr/>
              <a:t>21.05.2019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2D72E38-75C2-438A-B485-A1FD5E0BF818}"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937A7BAD-6635-4E2D-BAF0-3E788F5673F7}" type="datetimeFigureOut">
              <a:rPr lang="pl-PL" smtClean="0"/>
              <a:pPr/>
              <a:t>21.05.2019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12D72E38-75C2-438A-B485-A1FD5E0BF818}"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937A7BAD-6635-4E2D-BAF0-3E788F5673F7}" type="datetimeFigureOut">
              <a:rPr lang="pl-PL" smtClean="0"/>
              <a:pPr/>
              <a:t>21.05.2019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12D72E38-75C2-438A-B485-A1FD5E0BF818}"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937A7BAD-6635-4E2D-BAF0-3E788F5673F7}" type="datetimeFigureOut">
              <a:rPr lang="pl-PL" smtClean="0"/>
              <a:pPr/>
              <a:t>21.05.2019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12D72E38-75C2-438A-B485-A1FD5E0BF818}"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937A7BAD-6635-4E2D-BAF0-3E788F5673F7}" type="datetimeFigureOut">
              <a:rPr lang="pl-PL" smtClean="0"/>
              <a:pPr/>
              <a:t>21.05.2019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2D72E38-75C2-438A-B485-A1FD5E0BF818}"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937A7BAD-6635-4E2D-BAF0-3E788F5673F7}" type="datetimeFigureOut">
              <a:rPr lang="pl-PL" smtClean="0"/>
              <a:pPr/>
              <a:t>21.05.2019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2D72E38-75C2-438A-B485-A1FD5E0BF818}"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7A7BAD-6635-4E2D-BAF0-3E788F5673F7}" type="datetimeFigureOut">
              <a:rPr lang="pl-PL" smtClean="0"/>
              <a:pPr/>
              <a:t>21.05.2019</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D72E38-75C2-438A-B485-A1FD5E0BF818}"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0.xml.rels><?xml version="1.0" encoding="UTF-8" standalone="yes"?>
<Relationships xmlns="http://schemas.openxmlformats.org/package/2006/relationships"><Relationship Id="rId2" Type="http://schemas.openxmlformats.org/officeDocument/2006/relationships/hyperlink" Target="https://lex.online.wolterskluwer.pl/WKPLOnline/index.rpc"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lex.online.wolterskluwer.pl/WKPLOnline/index.rpc"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lex.online.wolterskluwer.pl/WKPLOnline/index.rpc"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lex.online.wolterskluwer.pl/WKPLOnline/index.rpc"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lex.online.wolterskluwer.pl/WKPLOnline/index.rpc"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lex.online.wolterskluwer.pl/WKPLOnline/index.rpc"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lex.online.wolterskluwer.pl/WKPLOnline/index.rpc"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lex.online.wolterskluwer.pl/WKPLOnline/index.rp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lex.online.wolterskluwer.pl/WKPLOnline/index.rpc" TargetMode="External"/><Relationship Id="rId2" Type="http://schemas.openxmlformats.org/officeDocument/2006/relationships/hyperlink" Target="https://sip.legalis.pl/urlSearch.seam?HitlistCaption=Odes%C5%82ania&amp;pap_group=25009344&amp;sortField=document-date&amp;filterByUniqueVersionBaseId=true" TargetMode="External"/><Relationship Id="rId1" Type="http://schemas.openxmlformats.org/officeDocument/2006/relationships/slideLayout" Target="../slideLayouts/slideLayout4.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sip.legalis.pl/document-view.seam?documentId=mfrxilrtg4ytemjrg43tqltqmfyc4nbsgi3tcnbygu"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sip.legalis.pl/document-view.seam?documentId=mfrxilrtg4ytemjrg43tqltqmfyc4nbsgi3tcnbygu"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sip.legalis.pl/urlSearch.seam?HitlistCaption=Odes%C5%82ania&amp;pap_group=25008112&amp;sortField=document-date&amp;filterByUniqueVersionBaseId=true"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hyperlink" Target="https://sip.legalis.pl/urlSearch.seam?HitlistCaption=Odes%C5%82ania&amp;pap_group=25008122&amp;sortField=document-date&amp;filterByUniqueVersionBaseId=true" TargetMode="External"/><Relationship Id="rId2" Type="http://schemas.openxmlformats.org/officeDocument/2006/relationships/hyperlink" Target="https://sip.legalis.pl/document-full.seam?documentId=mfrxilrtg4ytembsha2daltqmfyc4nbrhe3tambrhaxhmzlsfyytonztge" TargetMode="External"/><Relationship Id="rId1" Type="http://schemas.openxmlformats.org/officeDocument/2006/relationships/slideLayout" Target="../slideLayouts/slideLayout2.xml"/><Relationship Id="rId4" Type="http://schemas.openxmlformats.org/officeDocument/2006/relationships/hyperlink" Target="https://sip.legalis.pl/urlSearch.seam?HitlistCaption=Odes%C5%82ania&amp;pap_group=25008129&amp;sortField=document-date&amp;filterByUniqueVersionBaseId=true" TargetMode="Externa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lex.online.wolterskluwer.pl/WKPLOnline/index.rpc"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hyperlink" Target="https://lex.online.wolterskluwer.pl/WKPLOnline/index.rpc" TargetMode="Externa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hyperlink" Target="https://lex.online.wolterskluwer.pl/WKPLOnline/index.rp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sip.legalis.pl/document-view.seam?documentId=mfrxilrtg4ytenrrgmztqltqmfyc4nbthe4tqobygq" TargetMode="External"/><Relationship Id="rId3" Type="http://schemas.openxmlformats.org/officeDocument/2006/relationships/hyperlink" Target="https://sip.legalis.pl/document-view.seam?documentId=mfrxilrtg4ytenrrgmztqltqmfyc4nbthe4tqnrwhe" TargetMode="External"/><Relationship Id="rId7" Type="http://schemas.openxmlformats.org/officeDocument/2006/relationships/hyperlink" Target="https://sip.legalis.pl/document-view.seam?documentId=mfrxilrtg4ytenrrgmztqltqmfyc4nbthe4tqnzygm" TargetMode="External"/><Relationship Id="rId12" Type="http://schemas.openxmlformats.org/officeDocument/2006/relationships/hyperlink" Target="https://sip.legalis.pl/urlSearch.seam?HitlistCaption=Odes%C5%82ania&amp;pap_group=25009387&amp;sortField=document-date&amp;filterByUniqueVersionBaseId=true" TargetMode="External"/><Relationship Id="rId2" Type="http://schemas.openxmlformats.org/officeDocument/2006/relationships/hyperlink" Target="https://sip.legalis.pl/document-view.seam?documentId=mfrxilrtg4ytenrrgmztqltqmfyc4nbthe4tqnrsge" TargetMode="External"/><Relationship Id="rId1" Type="http://schemas.openxmlformats.org/officeDocument/2006/relationships/slideLayout" Target="../slideLayouts/slideLayout4.xml"/><Relationship Id="rId6" Type="http://schemas.openxmlformats.org/officeDocument/2006/relationships/hyperlink" Target="https://sip.legalis.pl/document-view.seam?documentId=mfrxilrtg4ytenrrgmztqltqmfyc4nbthe4tqnzwgm" TargetMode="External"/><Relationship Id="rId11" Type="http://schemas.openxmlformats.org/officeDocument/2006/relationships/hyperlink" Target="https://sip.legalis.pl/document-view.seam?documentId=mfrxilrtg4ytenrrgmztqltqmfyc4nbthe4tsmrvgi" TargetMode="External"/><Relationship Id="rId5" Type="http://schemas.openxmlformats.org/officeDocument/2006/relationships/hyperlink" Target="https://sip.legalis.pl/document-view.seam?documentId=mfrxilrtg4ytenrrgmztqltqmfyc4nbthe4tqnztgm" TargetMode="External"/><Relationship Id="rId10" Type="http://schemas.openxmlformats.org/officeDocument/2006/relationships/hyperlink" Target="https://sip.legalis.pl/document-view.seam?documentId=mfrxilrtg4ytenrrgmztqltqmfyc4nbthe4tsmjsgm" TargetMode="External"/><Relationship Id="rId4" Type="http://schemas.openxmlformats.org/officeDocument/2006/relationships/hyperlink" Target="https://sip.legalis.pl/document-view.seam?documentId=mfrxilrtg4ytenrrgmztqltqmfyc4nbthe4tqnrzgy" TargetMode="External"/><Relationship Id="rId9" Type="http://schemas.openxmlformats.org/officeDocument/2006/relationships/hyperlink" Target="https://sip.legalis.pl/document-view.seam?documentId=mfrxilrtg4ytenrrgmztqltqmfyc4nbthe4tqojzgi"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lex.online.wolterskluwer.pl/WKPLOnline/index.rpc"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s://lex.online.wolterskluwer.pl/WKPLOnline/index.rpc" TargetMode="External"/><Relationship Id="rId2" Type="http://schemas.openxmlformats.org/officeDocument/2006/relationships/hyperlink" Target="https://sip.legalis.pl/urlSearch.seam?HitlistCaption=Odes%C5%82ania&amp;pap_group=25009387&amp;sortField=document-date&amp;filterByUniqueVersionBaseId=true"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sip.legalis.pl/urlSearch.seam?HitlistCaption=Odes%C5%82ania&amp;pap_group=25009401&amp;sortField=document-date&amp;filterByUniqueVersionBaseId=true" TargetMode="External"/><Relationship Id="rId2" Type="http://schemas.openxmlformats.org/officeDocument/2006/relationships/hyperlink" Target="https://sip.legalis.pl/urlSearch.seam?HitlistCaption=Odes%C5%82ania&amp;pap_group=25009387&amp;sortField=document-date&amp;filterByUniqueVersionBaseId=true"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sip.legalis.pl/urlSearch.seam?HitlistCaption=Odes%C5%82ania&amp;pap_group=25009401&amp;sortField=document-date&amp;filterByUniqueVersionBaseId=true" TargetMode="External"/><Relationship Id="rId2" Type="http://schemas.openxmlformats.org/officeDocument/2006/relationships/hyperlink" Target="https://sip.legalis.pl/urlSearch.seam?HitlistCaption=Odes%C5%82ania&amp;pap_group=25009387&amp;sortField=document-date&amp;filterByUniqueVersionBaseId=true" TargetMode="Externa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hyperlink" Target="https://sip.legalis.pl/urlSearch.seam?HitlistCaption=Odes%C5%82ania&amp;pap_group=25009393&amp;sortField=document-date&amp;filterByUniqueVersionBaseId=true" TargetMode="Externa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hyperlink" Target="https://sip.legalis.pl/urlSearch.seam?HitlistCaption=Odes%C5%82ania&amp;pap_group=25009387&amp;sortField=document-date&amp;filterByUniqueVersionBaseId=true"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sip.legalis.pl/urlSearch.seam?HitlistCaption=Odes%C5%82ania&amp;pap_group=25009339&amp;sortField=document-date&amp;filterByUniqueVersionBaseId=true" TargetMode="External"/><Relationship Id="rId2" Type="http://schemas.openxmlformats.org/officeDocument/2006/relationships/hyperlink" Target="https://sip.legalis.pl/urlSearch.seam?HitlistCaption=Odes%C5%82ania&amp;pap_group=25009395&amp;sortField=document-date&amp;filterByUniqueVersionBaseId=true" TargetMode="Externa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lex.online.wolterskluwer.pl/WKPLOnline/index.rpc"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lex.online.wolterskluwer.pl/WKPLOnline/index.rpc"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lex.online.wolterskluwer.pl/WKPLOnline/index.rpc"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sip.legalis.pl/document-full.seam?documentId=mjxw62zogi3damrrgu3dema" TargetMode="External"/><Relationship Id="rId2" Type="http://schemas.openxmlformats.org/officeDocument/2006/relationships/hyperlink" Target="https://sip.legalis.pl/document-view.seam?documentId=mfrxilrtg4ytemjrg43tqltqmfyc4nbsgi3tcmzvge" TargetMode="External"/><Relationship Id="rId1" Type="http://schemas.openxmlformats.org/officeDocument/2006/relationships/slideLayout" Target="../slideLayouts/slideLayout2.xml"/><Relationship Id="rId5" Type="http://schemas.openxmlformats.org/officeDocument/2006/relationships/hyperlink" Target="https://sip.legalis.pl/document-view.seam?documentId=mfrxilrtg4ytembsha2daltqmfyc4nbrhe3tamjvg4" TargetMode="External"/><Relationship Id="rId4" Type="http://schemas.openxmlformats.org/officeDocument/2006/relationships/hyperlink" Target="https://sip.legalis.pl/document-view.seam?documentId=mfrxilrtg4ytembsha2daltqmfyc4nbrhe3tambqgy"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hyperlink" Target="https://sip.legalis.pl/document-view.seam?documentId=mfrxilrtg4ytemjrg43tqltqmfyc4nbsgi3tcmzvge"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lex.online.wolterskluwer.pl/WKPLOnline/index.rpc"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lex.online.wolterskluwer.pl/WKPLOnline/index.rpc"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lex.online.wolterskluwer.pl/WKPLOnline/index.rpc"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sip.legalis.pl/document-view.seam?documentId=mfrxilrtg4ytembsha2daltqmfyc4nbrhe3tamjtha"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sip.legalis.pl/document-view.seam?documentId=mfrxilrtg4ytemjrg43tqltqmfyc4nbsgi3tcnbxg4"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lex.online.wolterskluwer.pl/WKPLOnline/index.rp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ip.legalis.pl/urlSearch.seam?HitlistCaption=Odes%C5%82ania&amp;pap_group=25009395&amp;sortField=document-date&amp;filterByUniqueVersionBaseId=true" TargetMode="External"/><Relationship Id="rId2" Type="http://schemas.openxmlformats.org/officeDocument/2006/relationships/hyperlink" Target="https://sip.legalis.pl/urlSearch.seam?HitlistCaption=Odes%C5%82ania&amp;pap_group=25009396&amp;sortField=document-date&amp;filterByUniqueVersionBaseId=true" TargetMode="External"/><Relationship Id="rId1" Type="http://schemas.openxmlformats.org/officeDocument/2006/relationships/slideLayout" Target="../slideLayouts/slideLayout4.xml"/><Relationship Id="rId4" Type="http://schemas.openxmlformats.org/officeDocument/2006/relationships/hyperlink" Target="https://sip.legalis.pl/urlSearch.seam?HitlistCaption=Odes%C5%82ania&amp;pap_group=25009359&amp;sortField=document-date&amp;filterByUniqueVersionBaseId=true"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lex.online.wolterskluwer.pl/WKPLOnline/index.rpc"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lex.online.wolterskluwer.pl/WKPLOnline/index.rpc"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sip.legalis.pl/document-view.seam?documentId=mfrxilrtg4ytemjrg43tqltqmfyc4nbsgi3tcmzvgq" TargetMode="External"/><Relationship Id="rId2" Type="http://schemas.openxmlformats.org/officeDocument/2006/relationships/hyperlink" Target="https://sip.legalis.pl/document-view.seam?documentId=mfrxilrtg4ytemjrg43tqltqmfyc4nbsgi3tcmzvgm"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sip.legalis.pl/document-view.seam?documentId=mfrxilrtg4ytemjrg43tqltqmfyc4nbsgi3tcmzvgi"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sip.legalis.pl/document-view.seam?documentId=mrswglrrgyydeobxgy4to"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lex.online.wolterskluwer.pl/WKPLOnline/index.rpc"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lex.online.wolterskluwer.pl/WKPLOnline/index.rpc"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ip.legalis.pl/urlSearch.seam?HitlistCaption=Odes%C5%82ania&amp;pap_group=25009443&amp;sortField=document-date&amp;filterByUniqueVersionBaseId=true" TargetMode="External"/><Relationship Id="rId2" Type="http://schemas.openxmlformats.org/officeDocument/2006/relationships/hyperlink" Target="https://sip.legalis.pl/urlSearch.seam?HitlistCaption=Odes%C5%82ania&amp;pap_group=25009437&amp;sortField=document-date&amp;filterByUniqueVersionBaseId=true" TargetMode="External"/><Relationship Id="rId1" Type="http://schemas.openxmlformats.org/officeDocument/2006/relationships/slideLayout" Target="../slideLayouts/slideLayout4.xml"/><Relationship Id="rId4" Type="http://schemas.openxmlformats.org/officeDocument/2006/relationships/hyperlink" Target="https://sip.legalis.pl/urlSearch.seam?HitlistCaption=Odes%C5%82ania&amp;pap_group=25009340&amp;sortField=document-date&amp;filterByUniqueVersionBaseId=true"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lex.online.wolterskluwer.pl/WKPLOnline/index.rpc" TargetMode="External"/><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lex.online.wolterskluwer.pl/WKPLOnline/index.rpc"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lex.online.wolterskluwer.pl/WKPLOnline/index.rpc"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sip.legalis.pl/urlSearch.seam?HitlistCaption=Odes%C5%82ania&amp;pap_group=25010466&amp;sortField=document-date&amp;filterByUniqueVersionBaseId=tru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0.xml.rels><?xml version="1.0" encoding="UTF-8" standalone="yes"?>
<Relationships xmlns="http://schemas.openxmlformats.org/package/2006/relationships"><Relationship Id="rId3" Type="http://schemas.openxmlformats.org/officeDocument/2006/relationships/hyperlink" Target="https://sip.legalis.pl/document-view.seam?documentId=mfrxilrtg4ytenjxge2tqltqmfyc4nbtha2dgnjugm" TargetMode="External"/><Relationship Id="rId2" Type="http://schemas.openxmlformats.org/officeDocument/2006/relationships/hyperlink" Target="https://sip.legalis.pl/document-view.seam?documentId=mfrxilrtg4ytenjxge2tqltqmfyc4nbtha2dgnjsgi" TargetMode="External"/><Relationship Id="rId1" Type="http://schemas.openxmlformats.org/officeDocument/2006/relationships/slideLayout" Target="../slideLayouts/slideLayout2.xml"/><Relationship Id="rId5" Type="http://schemas.openxmlformats.org/officeDocument/2006/relationships/hyperlink" Target="https://sip.legalis.pl/document-view.seam?documentId=mfrxilrtg4ytenztg4ydqltqmfyc4nbugq3tanrsg4" TargetMode="External"/><Relationship Id="rId4" Type="http://schemas.openxmlformats.org/officeDocument/2006/relationships/hyperlink" Target="https://sip.legalis.pl/document-view.seam?documentId=mfrxilrtg4ytenjxge2tqltqmfyc4nbtha2dgnjqgi" TargetMode="External"/></Relationships>
</file>

<file path=ppt/slides/_rels/slide91.xml.rels><?xml version="1.0" encoding="UTF-8" standalone="yes"?>
<Relationships xmlns="http://schemas.openxmlformats.org/package/2006/relationships"><Relationship Id="rId3" Type="http://schemas.openxmlformats.org/officeDocument/2006/relationships/hyperlink" Target="https://sip.legalis.pl/document-view.seam?documentId=mfrxilrtg4ytemjrg43tqltqmfyc4nbsgi3tcnbygi" TargetMode="External"/><Relationship Id="rId2" Type="http://schemas.openxmlformats.org/officeDocument/2006/relationships/hyperlink" Target="https://sip.legalis.pl/document-view.seam?documentId=mfrxilrtg4ytemjrg43tqltqmfyc4nbsgi3tcnbqga" TargetMode="External"/><Relationship Id="rId1" Type="http://schemas.openxmlformats.org/officeDocument/2006/relationships/slideLayout" Target="../slideLayouts/slideLayout2.xml"/><Relationship Id="rId5" Type="http://schemas.openxmlformats.org/officeDocument/2006/relationships/hyperlink" Target="https://sip.legalis.pl/document-view.seam?documentId=mfrxilrtg4yteobqgq2daltqmfyc4nbuha2donjugq" TargetMode="External"/><Relationship Id="rId4" Type="http://schemas.openxmlformats.org/officeDocument/2006/relationships/hyperlink" Target="https://sip.legalis.pl/document-view.seam?documentId=mfrxilrtg4ytemjrg43tqltqmfyc4nbsgi3tcnbygu" TargetMode="External"/></Relationships>
</file>

<file path=ppt/slides/_rels/slide92.xml.rels><?xml version="1.0" encoding="UTF-8" standalone="yes"?>
<Relationships xmlns="http://schemas.openxmlformats.org/package/2006/relationships"><Relationship Id="rId2" Type="http://schemas.openxmlformats.org/officeDocument/2006/relationships/hyperlink" Target="https://sip.legalis.pl/urlSearch.seam?HitlistCaption=Odes%C5%82ania&amp;pap_group=25010466&amp;sortField=document-date&amp;filterByUniqueVersionBaseId=true"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sip.legalis.pl/urlSearch.seam?HitlistCaption=Odes%C5%82ania&amp;pap_group=25010478&amp;sortField=document-date&amp;filterByUniqueVersionBaseId=true"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lex.online.wolterskluwer.pl/WKPLOnline/index.rpc"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lex.online.wolterskluwer.pl/WKPLOnline/index.rpc"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lex.online.wolterskluwer.pl/WKPLOnline/index.rpc"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PRAWO WYKROCZEŃ</a:t>
            </a:r>
            <a:endParaRPr lang="pl-PL" dirty="0"/>
          </a:p>
        </p:txBody>
      </p:sp>
      <p:sp>
        <p:nvSpPr>
          <p:cNvPr id="3" name="Podtytuł 2"/>
          <p:cNvSpPr>
            <a:spLocks noGrp="1"/>
          </p:cNvSpPr>
          <p:nvPr>
            <p:ph type="subTitle" idx="1"/>
          </p:nvPr>
        </p:nvSpPr>
        <p:spPr/>
        <p:txBody>
          <a:bodyPr/>
          <a:lstStyle/>
          <a:p>
            <a:endParaRPr lang="pl-PL"/>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PODZIAŁY</a:t>
            </a:r>
            <a:endParaRPr lang="pl-PL" dirty="0"/>
          </a:p>
        </p:txBody>
      </p:sp>
      <p:sp>
        <p:nvSpPr>
          <p:cNvPr id="3" name="Symbol zastępczy zawartości 2"/>
          <p:cNvSpPr>
            <a:spLocks noGrp="1"/>
          </p:cNvSpPr>
          <p:nvPr>
            <p:ph sz="half" idx="1"/>
          </p:nvPr>
        </p:nvSpPr>
        <p:spPr/>
        <p:txBody>
          <a:bodyPr>
            <a:normAutofit fontScale="70000" lnSpcReduction="20000"/>
          </a:bodyPr>
          <a:lstStyle/>
          <a:p>
            <a:r>
              <a:rPr lang="pl-PL" dirty="0" smtClean="0"/>
              <a:t>KK</a:t>
            </a:r>
          </a:p>
          <a:p>
            <a:r>
              <a:rPr lang="pl-PL" b="1" dirty="0"/>
              <a:t/>
            </a:r>
            <a:br>
              <a:rPr lang="pl-PL" b="1" dirty="0"/>
            </a:br>
            <a:r>
              <a:rPr lang="pl-PL" b="1" dirty="0"/>
              <a:t>Art. 7 [Zbrodnia i występek]</a:t>
            </a:r>
            <a:endParaRPr lang="pl-PL" dirty="0"/>
          </a:p>
          <a:p>
            <a:r>
              <a:rPr lang="pl-PL" dirty="0"/>
              <a:t>§ 1. Przestępstwo jest zbrodnią albo występkiem.</a:t>
            </a:r>
          </a:p>
          <a:p>
            <a:r>
              <a:rPr lang="pl-PL" dirty="0"/>
              <a:t>§ 2. Zbrodnią jest czyn zabroniony zagrożony karą pozbawienia wolności na czas nie krótszy od lat 3 albo karą surowszą.</a:t>
            </a:r>
          </a:p>
          <a:p>
            <a:r>
              <a:rPr lang="pl-PL" dirty="0"/>
              <a:t>§ 3. Występkiem jest czyn zabroniony zagrożony grzywną powyżej 30 stawek dziennych albo powyżej 5000 złotych, karą ograniczenia wolności przekraczającą miesiąc albo karą pozbawienia wolności przekraczającą miesiąc.</a:t>
            </a:r>
          </a:p>
          <a:p>
            <a:endParaRPr lang="pl-PL" dirty="0"/>
          </a:p>
        </p:txBody>
      </p:sp>
      <p:sp>
        <p:nvSpPr>
          <p:cNvPr id="4" name="Symbol zastępczy zawartości 3"/>
          <p:cNvSpPr>
            <a:spLocks noGrp="1"/>
          </p:cNvSpPr>
          <p:nvPr>
            <p:ph sz="half" idx="2"/>
          </p:nvPr>
        </p:nvSpPr>
        <p:spPr/>
        <p:txBody>
          <a:bodyPr>
            <a:normAutofit fontScale="70000" lnSpcReduction="20000"/>
          </a:bodyPr>
          <a:lstStyle/>
          <a:p>
            <a:r>
              <a:rPr lang="pl-PL" dirty="0" smtClean="0"/>
              <a:t>KW</a:t>
            </a:r>
          </a:p>
          <a:p>
            <a:r>
              <a:rPr lang="pl-PL" b="1" dirty="0" smtClean="0"/>
              <a:t>Art</a:t>
            </a:r>
            <a:r>
              <a:rPr lang="pl-PL" b="1" dirty="0"/>
              <a:t>. 1.</a:t>
            </a:r>
            <a:r>
              <a:rPr lang="pl-PL" dirty="0"/>
              <a:t> § 1. Odpowiedzialności za wykroczenie podlega ten tylko, kto popełnia czyn społecznie szkodliwy, zabroniony przez ustawę obowiązującą w czasie jego popełnienia pod groźbą kary aresztu, ograniczenia wolności, grzywny do 5000 złotych lub nagany.</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Nawiązka </a:t>
            </a:r>
            <a:endParaRPr lang="pl-PL" dirty="0"/>
          </a:p>
        </p:txBody>
      </p:sp>
      <p:sp>
        <p:nvSpPr>
          <p:cNvPr id="3" name="Symbol zastępczy zawartości 2"/>
          <p:cNvSpPr>
            <a:spLocks noGrp="1"/>
          </p:cNvSpPr>
          <p:nvPr>
            <p:ph idx="1"/>
          </p:nvPr>
        </p:nvSpPr>
        <p:spPr/>
        <p:txBody>
          <a:bodyPr>
            <a:normAutofit fontScale="77500" lnSpcReduction="20000"/>
          </a:bodyPr>
          <a:lstStyle/>
          <a:p>
            <a:r>
              <a:rPr lang="pl-PL" b="1" dirty="0" smtClean="0"/>
              <a:t>Nawiązka jest</a:t>
            </a:r>
            <a:r>
              <a:rPr lang="pl-PL" dirty="0" smtClean="0"/>
              <a:t>, podobnie jak obowiązek naprawienia szkody, </a:t>
            </a:r>
            <a:r>
              <a:rPr lang="pl-PL" b="1" dirty="0" smtClean="0"/>
              <a:t>związana z zaistnieniem szkody jako efektu czynu zabronionego</a:t>
            </a:r>
            <a:r>
              <a:rPr lang="pl-PL" dirty="0" smtClean="0"/>
              <a:t>. O ile jednak wskazany obowiązek służy jedynie naprawieniu faktycznej szkody, a więc pełni funkcję kompensacyjną, to </a:t>
            </a:r>
            <a:r>
              <a:rPr lang="pl-PL" b="1" dirty="0" smtClean="0"/>
              <a:t>nawiązka ma jednak funkcje represyjno-kompensacyjne</a:t>
            </a:r>
            <a:r>
              <a:rPr lang="pl-PL" dirty="0" smtClean="0"/>
              <a:t>. Może ona zatem naprawiać szkodę, ale nie musi, nie musi też być powiązana ściśle z jej rozmiarem. Ma być bowiem niezależną od kar dodatkową represją prawną o charakterze finansowym. </a:t>
            </a:r>
          </a:p>
          <a:p>
            <a:r>
              <a:rPr lang="pl-PL" dirty="0" smtClean="0"/>
              <a:t>Wyraźnie kompensacyjny charakter nawiązki widać np. w </a:t>
            </a:r>
            <a:r>
              <a:rPr lang="pl-PL" u="sng" dirty="0" smtClean="0">
                <a:hlinkClick r:id="rId2"/>
              </a:rPr>
              <a:t>art. 162 § 3</a:t>
            </a:r>
            <a:r>
              <a:rPr lang="pl-PL" dirty="0" smtClean="0"/>
              <a:t>, gdzie za zanieczyszczenie lasu przewidziano ją "do wysokości równej kosztom" rekultywacji gleby, oczyszczenia wody lub wydobycia, wykopania, usunięcia z lasu i zniszczenia lub neutralizacji odpadów.</a:t>
            </a:r>
          </a:p>
          <a:p>
            <a:endParaRPr lang="pl-PL"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Nawiązka</a:t>
            </a:r>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smtClean="0"/>
              <a:t>Brak konieczności ścisłego powiązania z wielkością szkody pozwala jednak stosować ją tam, gdzie:</a:t>
            </a:r>
          </a:p>
          <a:p>
            <a:r>
              <a:rPr lang="pl-PL" dirty="0" smtClean="0"/>
              <a:t>1) sama szkoda jest nikła i zbędne jest jej dokładne badanie, co z uwagi na błahość wykroczeń ma istotne znaczenie także dla szybkiego i sprawnego orzekania np. nawiązka z 123 </a:t>
            </a:r>
            <a:r>
              <a:rPr lang="pl-PL" u="sng" dirty="0" smtClean="0">
                <a:hlinkClick r:id="rId2"/>
              </a:rPr>
              <a:t>§ 3</a:t>
            </a:r>
            <a:r>
              <a:rPr lang="pl-PL" dirty="0" smtClean="0"/>
              <a:t> </a:t>
            </a:r>
          </a:p>
          <a:p>
            <a:r>
              <a:rPr lang="pl-PL" dirty="0" smtClean="0"/>
              <a:t>2) odszkodowanie jest trudne bądź niemożliwe do wyliczenia albo naprawienie szkody jest nierealne np. nawiązka przewidziana w </a:t>
            </a:r>
            <a:r>
              <a:rPr lang="pl-PL" u="sng" dirty="0" smtClean="0">
                <a:hlinkClick r:id="rId2"/>
              </a:rPr>
              <a:t>art. 63a § 2</a:t>
            </a:r>
            <a:r>
              <a:rPr lang="pl-PL" dirty="0" smtClean="0"/>
              <a:t> za bezprawne, bez zgody zarządcy danym miejscem, rozlepianie plakatów czy afiszy, gdzie przewidziano obowiązek przywrócenia do staniu poprzedniego "lub" nawiązkę do 1500 zł</a:t>
            </a:r>
            <a:endParaRPr lang="pl-PL"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Nawiązka</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Represyjność nawiązki dostrzegalna jest zwłaszcza tam, gdzie funkcjonuje ona obok obowiązku naprawienia szkody i razem z nim lub gdy jej wysokość może znacznie przewyższać szkodę. Przykładem zastosowania obu tych ujęć może być </a:t>
            </a:r>
            <a:r>
              <a:rPr lang="pl-PL" u="sng" dirty="0" smtClean="0">
                <a:hlinkClick r:id="rId2"/>
              </a:rPr>
              <a:t>art. 120 § 3</a:t>
            </a:r>
            <a:r>
              <a:rPr lang="pl-PL" dirty="0" smtClean="0"/>
              <a:t>, zakładający za kradzież, wyrąb i przywłaszczenie drzewa z cudzego lasu nawiązkę w wysokości "do podwójnej wartości" skradzionego, przywłaszczonego lub wyrąbanego drzewa, a gdy drzewo to nie zostało odebrane, ponadto jeszcze obowiązek zapłaty jego równowartości</a:t>
            </a:r>
            <a:endParaRPr lang="pl-PL"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Nawiązka</a:t>
            </a:r>
            <a:endParaRPr lang="pl-PL" dirty="0"/>
          </a:p>
        </p:txBody>
      </p:sp>
      <p:sp>
        <p:nvSpPr>
          <p:cNvPr id="3" name="Symbol zastępczy zawartości 2"/>
          <p:cNvSpPr>
            <a:spLocks noGrp="1"/>
          </p:cNvSpPr>
          <p:nvPr>
            <p:ph idx="1"/>
          </p:nvPr>
        </p:nvSpPr>
        <p:spPr/>
        <p:txBody>
          <a:bodyPr/>
          <a:lstStyle/>
          <a:p>
            <a:r>
              <a:rPr lang="pl-PL" dirty="0" smtClean="0"/>
              <a:t>W świetle </a:t>
            </a:r>
            <a:r>
              <a:rPr lang="pl-PL" u="sng" dirty="0" smtClean="0">
                <a:hlinkClick r:id="rId2"/>
              </a:rPr>
              <a:t>art. 32</a:t>
            </a:r>
            <a:r>
              <a:rPr lang="pl-PL" dirty="0" smtClean="0"/>
              <a:t> </a:t>
            </a:r>
            <a:r>
              <a:rPr lang="pl-PL" dirty="0" err="1" smtClean="0"/>
              <a:t>k.w</a:t>
            </a:r>
            <a:r>
              <a:rPr lang="pl-PL" dirty="0" smtClean="0"/>
              <a:t>. "nawiązka" ma być zasądzona "na rzecz" pokrzywdzonego; w </a:t>
            </a:r>
            <a:r>
              <a:rPr lang="pl-PL" u="sng" dirty="0" smtClean="0">
                <a:hlinkClick r:id="rId2"/>
              </a:rPr>
              <a:t>art. 37</a:t>
            </a:r>
            <a:r>
              <a:rPr lang="pl-PL" dirty="0" smtClean="0"/>
              <a:t> oraz w ustawach szczególnych dopuszcza się jej zasądzanie także "na rzecz" innych jeszcze podmiotów. Jest ona zasądzana od sprawcy, przeto </a:t>
            </a:r>
            <a:r>
              <a:rPr lang="pl-PL" b="1" dirty="0" smtClean="0"/>
              <a:t>przy wielości współuczestników zdarzenia będącego wykroczeniem naturalne jest zasądzanie nawiązki od każdego z nich</a:t>
            </a:r>
            <a:r>
              <a:rPr lang="pl-PL" dirty="0" smtClean="0"/>
              <a:t>.</a:t>
            </a:r>
            <a:endParaRPr lang="pl-PL"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Nawiązka</a:t>
            </a:r>
            <a:endParaRPr lang="pl-PL" dirty="0"/>
          </a:p>
        </p:txBody>
      </p:sp>
      <p:sp>
        <p:nvSpPr>
          <p:cNvPr id="3" name="Symbol zastępczy zawartości 2"/>
          <p:cNvSpPr>
            <a:spLocks noGrp="1"/>
          </p:cNvSpPr>
          <p:nvPr>
            <p:ph idx="1"/>
          </p:nvPr>
        </p:nvSpPr>
        <p:spPr/>
        <p:txBody>
          <a:bodyPr>
            <a:normAutofit fontScale="62500" lnSpcReduction="20000"/>
          </a:bodyPr>
          <a:lstStyle/>
          <a:p>
            <a:r>
              <a:rPr lang="pl-PL" b="1" dirty="0" smtClean="0"/>
              <a:t>Orzekając nawiązkę, sąd powinien:</a:t>
            </a:r>
          </a:p>
          <a:p>
            <a:r>
              <a:rPr lang="pl-PL" b="1" dirty="0" smtClean="0"/>
              <a:t> wskazać jej podstawę prawną</a:t>
            </a:r>
            <a:r>
              <a:rPr lang="pl-PL" dirty="0" smtClean="0"/>
              <a:t>, a więc przepis, na którym się opiera (jest nim nie </a:t>
            </a:r>
            <a:r>
              <a:rPr lang="pl-PL" u="sng" dirty="0" smtClean="0">
                <a:hlinkClick r:id="rId2"/>
              </a:rPr>
              <a:t>art. 32</a:t>
            </a:r>
            <a:r>
              <a:rPr lang="pl-PL" dirty="0" smtClean="0"/>
              <a:t>, lecz przepis szczególny, z którego wynika możliwość lub nakaz orzeczenia nawiązki), </a:t>
            </a:r>
          </a:p>
          <a:p>
            <a:r>
              <a:rPr lang="pl-PL" dirty="0" smtClean="0"/>
              <a:t>określić </a:t>
            </a:r>
            <a:r>
              <a:rPr lang="pl-PL" b="1" dirty="0" smtClean="0"/>
              <a:t>jej beneficjenta</a:t>
            </a:r>
            <a:r>
              <a:rPr lang="pl-PL" dirty="0" smtClean="0"/>
              <a:t>, a więc konkretny podmiot, na którego rzecz ją orzeka (pokrzywdzonego lub inny wynikający z danego przepisu podmiot, który jednak należy skonkretyzować przez wskazanie np. instytucji społecznej lub oddziału z jej lub jego siedzibą itd.), </a:t>
            </a:r>
          </a:p>
          <a:p>
            <a:r>
              <a:rPr lang="pl-PL" dirty="0" smtClean="0"/>
              <a:t>podać </a:t>
            </a:r>
            <a:r>
              <a:rPr lang="pl-PL" b="1" dirty="0" smtClean="0"/>
              <a:t>kwotę nawiązki</a:t>
            </a:r>
            <a:r>
              <a:rPr lang="pl-PL" dirty="0" smtClean="0"/>
              <a:t>. Jeżeli orzeczona nawiązka nie pokrywa szkody pokrzywdzonego, to może on jej pełnego pokrycia dochodzić w postępowaniu cywilnym. Podobnie, gdyby nawiązkę przepis przewidywał nie dla pokrzywdzonego, który odniósł szkodę wyrządzoną danym wykroczeniem, lecz na rzecz innego podmiotu, pokrzywdzonemu pozostaje droga cywilna do dochodzenia jej naprawienia.</a:t>
            </a:r>
            <a:endParaRPr lang="pl-PL"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Obowiązek naprawienia szkody</a:t>
            </a:r>
            <a:endParaRPr lang="pl-PL" dirty="0"/>
          </a:p>
        </p:txBody>
      </p:sp>
      <p:sp>
        <p:nvSpPr>
          <p:cNvPr id="3" name="Symbol zastępczy zawartości 2"/>
          <p:cNvSpPr>
            <a:spLocks noGrp="1"/>
          </p:cNvSpPr>
          <p:nvPr>
            <p:ph idx="1"/>
          </p:nvPr>
        </p:nvSpPr>
        <p:spPr/>
        <p:txBody>
          <a:bodyPr/>
          <a:lstStyle/>
          <a:p>
            <a:r>
              <a:rPr lang="pl-PL" dirty="0" smtClean="0"/>
              <a:t>Art. 28 § 4. Obowiązek naprawienia szkody orzeka się w sposób określony w przepisie szczególnym.</a:t>
            </a:r>
            <a:endParaRPr lang="pl-PL"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11156"/>
          </a:xfrm>
        </p:spPr>
        <p:txBody>
          <a:bodyPr>
            <a:normAutofit fontScale="90000"/>
          </a:bodyPr>
          <a:lstStyle/>
          <a:p>
            <a:r>
              <a:rPr lang="pl-PL" dirty="0" smtClean="0"/>
              <a:t>Obowiązek naprawienia szkody</a:t>
            </a:r>
            <a:endParaRPr lang="pl-PL" dirty="0"/>
          </a:p>
        </p:txBody>
      </p:sp>
      <p:sp>
        <p:nvSpPr>
          <p:cNvPr id="3" name="Symbol zastępczy zawartości 2"/>
          <p:cNvSpPr>
            <a:spLocks noGrp="1"/>
          </p:cNvSpPr>
          <p:nvPr>
            <p:ph idx="1"/>
          </p:nvPr>
        </p:nvSpPr>
        <p:spPr>
          <a:xfrm>
            <a:off x="142844" y="928670"/>
            <a:ext cx="8858312" cy="5715040"/>
          </a:xfrm>
        </p:spPr>
        <p:txBody>
          <a:bodyPr>
            <a:normAutofit fontScale="62500" lnSpcReduction="20000"/>
          </a:bodyPr>
          <a:lstStyle/>
          <a:p>
            <a:r>
              <a:rPr lang="pl-PL" b="1" dirty="0" smtClean="0"/>
              <a:t>Nie ma</a:t>
            </a:r>
            <a:r>
              <a:rPr lang="pl-PL" dirty="0" smtClean="0"/>
              <a:t> bowiem </a:t>
            </a:r>
            <a:r>
              <a:rPr lang="pl-PL" b="1" dirty="0" smtClean="0"/>
              <a:t>w prawie wykroczeń jednolitej postaci naprawiania szkody</a:t>
            </a:r>
            <a:r>
              <a:rPr lang="pl-PL" dirty="0" smtClean="0"/>
              <a:t>. Obowiązek ten można przewidywać jedynie wtedy, gdy określonym wykroczeniem można wyrządzić lub z jego natury wynika, że wyrządza się szkodę, a więc powoduje uszczerbek w cudzych dobrach majątkowych.</a:t>
            </a:r>
          </a:p>
          <a:p>
            <a:r>
              <a:rPr lang="pl-PL" b="1" dirty="0" smtClean="0"/>
              <a:t>Obowiązek naprawienia szkody w kodeksie wykroczeń przewiduje się obecnie</a:t>
            </a:r>
            <a:r>
              <a:rPr lang="pl-PL" dirty="0" smtClean="0"/>
              <a:t> w 11 przypadkach, a to w: </a:t>
            </a:r>
            <a:r>
              <a:rPr lang="pl-PL" u="sng" dirty="0" smtClean="0">
                <a:hlinkClick r:id="rId2"/>
              </a:rPr>
              <a:t>art. 63a § 2</a:t>
            </a:r>
            <a:r>
              <a:rPr lang="pl-PL" dirty="0" smtClean="0"/>
              <a:t>, </a:t>
            </a:r>
            <a:r>
              <a:rPr lang="pl-PL" u="sng" dirty="0" smtClean="0">
                <a:hlinkClick r:id="rId2"/>
              </a:rPr>
              <a:t>art. 74 § 2</a:t>
            </a:r>
            <a:r>
              <a:rPr lang="pl-PL" dirty="0" smtClean="0"/>
              <a:t>, </a:t>
            </a:r>
            <a:r>
              <a:rPr lang="pl-PL" u="sng" dirty="0" smtClean="0">
                <a:hlinkClick r:id="rId2"/>
              </a:rPr>
              <a:t>art. 80 § 3</a:t>
            </a:r>
            <a:r>
              <a:rPr lang="pl-PL" dirty="0" smtClean="0"/>
              <a:t>, </a:t>
            </a:r>
            <a:r>
              <a:rPr lang="pl-PL" u="sng" dirty="0" smtClean="0">
                <a:hlinkClick r:id="rId2"/>
              </a:rPr>
              <a:t>art. 85 § 3</a:t>
            </a:r>
            <a:r>
              <a:rPr lang="pl-PL" dirty="0" smtClean="0"/>
              <a:t>, </a:t>
            </a:r>
            <a:r>
              <a:rPr lang="pl-PL" u="sng" dirty="0" smtClean="0">
                <a:hlinkClick r:id="rId2"/>
              </a:rPr>
              <a:t>art. 119 § 4</a:t>
            </a:r>
            <a:r>
              <a:rPr lang="pl-PL" dirty="0" smtClean="0"/>
              <a:t>, </a:t>
            </a:r>
            <a:r>
              <a:rPr lang="pl-PL" u="sng" dirty="0" smtClean="0">
                <a:hlinkClick r:id="rId2"/>
              </a:rPr>
              <a:t>art. 120 § 3</a:t>
            </a:r>
            <a:r>
              <a:rPr lang="pl-PL" dirty="0" smtClean="0"/>
              <a:t>, </a:t>
            </a:r>
            <a:r>
              <a:rPr lang="pl-PL" u="sng" dirty="0" smtClean="0">
                <a:hlinkClick r:id="rId2"/>
              </a:rPr>
              <a:t>art. 121 § 3</a:t>
            </a:r>
            <a:r>
              <a:rPr lang="pl-PL" dirty="0" smtClean="0"/>
              <a:t>, </a:t>
            </a:r>
            <a:r>
              <a:rPr lang="pl-PL" u="sng" dirty="0" smtClean="0">
                <a:hlinkClick r:id="rId2"/>
              </a:rPr>
              <a:t>art. 124 § 4</a:t>
            </a:r>
            <a:r>
              <a:rPr lang="pl-PL" dirty="0" smtClean="0"/>
              <a:t>, </a:t>
            </a:r>
            <a:r>
              <a:rPr lang="pl-PL" u="sng" dirty="0" smtClean="0">
                <a:hlinkClick r:id="rId2"/>
              </a:rPr>
              <a:t>art. 143 § 2</a:t>
            </a:r>
            <a:r>
              <a:rPr lang="pl-PL" dirty="0" smtClean="0"/>
              <a:t>, </a:t>
            </a:r>
            <a:r>
              <a:rPr lang="pl-PL" u="sng" dirty="0" smtClean="0">
                <a:hlinkClick r:id="rId2"/>
              </a:rPr>
              <a:t>art. 155 § 2</a:t>
            </a:r>
            <a:r>
              <a:rPr lang="pl-PL" dirty="0" smtClean="0"/>
              <a:t> i </a:t>
            </a:r>
            <a:r>
              <a:rPr lang="pl-PL" u="sng" dirty="0" smtClean="0">
                <a:hlinkClick r:id="rId2"/>
              </a:rPr>
              <a:t>art. 160 § 2</a:t>
            </a:r>
            <a:r>
              <a:rPr lang="pl-PL" dirty="0" smtClean="0"/>
              <a:t>. Tylko w </a:t>
            </a:r>
            <a:r>
              <a:rPr lang="pl-PL" u="sng" dirty="0" smtClean="0">
                <a:hlinkClick r:id="rId2"/>
              </a:rPr>
              <a:t>art. 80 § 3</a:t>
            </a:r>
            <a:r>
              <a:rPr lang="pl-PL" dirty="0" smtClean="0"/>
              <a:t> (uszkodzenie wału przeciwpowodziowego) i </a:t>
            </a:r>
            <a:r>
              <a:rPr lang="pl-PL" u="sng" dirty="0" smtClean="0">
                <a:hlinkClick r:id="rId2"/>
              </a:rPr>
              <a:t>art. 160 § 2</a:t>
            </a:r>
            <a:r>
              <a:rPr lang="pl-PL" dirty="0" smtClean="0"/>
              <a:t> (bezprawna zmiana gruntu leśnego na rolny) przewiduje się obowiązek naprawienia szkody </a:t>
            </a:r>
            <a:r>
              <a:rPr lang="pl-PL" b="1" dirty="0" smtClean="0"/>
              <a:t>jedynie w formie restytucji</a:t>
            </a:r>
            <a:r>
              <a:rPr lang="pl-PL" dirty="0" smtClean="0"/>
              <a:t>, czyli przywrócenia do stanu poprzedniego, a w </a:t>
            </a:r>
            <a:r>
              <a:rPr lang="pl-PL" u="sng" dirty="0" smtClean="0">
                <a:hlinkClick r:id="rId2"/>
              </a:rPr>
              <a:t>art. 119 § 4</a:t>
            </a:r>
            <a:r>
              <a:rPr lang="pl-PL" dirty="0" smtClean="0"/>
              <a:t>, </a:t>
            </a:r>
            <a:r>
              <a:rPr lang="pl-PL" u="sng" dirty="0" smtClean="0">
                <a:hlinkClick r:id="rId2"/>
              </a:rPr>
              <a:t>art. 120 § 3</a:t>
            </a:r>
            <a:r>
              <a:rPr lang="pl-PL" dirty="0" smtClean="0"/>
              <a:t> i </a:t>
            </a:r>
            <a:r>
              <a:rPr lang="pl-PL" u="sng" dirty="0" smtClean="0">
                <a:hlinkClick r:id="rId2"/>
              </a:rPr>
              <a:t>art. 121 § 3</a:t>
            </a:r>
            <a:r>
              <a:rPr lang="pl-PL" dirty="0" smtClean="0"/>
              <a:t> (kradzież, przywłaszczenie i szalbierstwo) - tylko </a:t>
            </a:r>
            <a:r>
              <a:rPr lang="pl-PL" b="1" dirty="0" smtClean="0"/>
              <a:t>w formie "zapłaty równowartości"</a:t>
            </a:r>
            <a:r>
              <a:rPr lang="pl-PL" dirty="0" smtClean="0"/>
              <a:t> odpowiednio skradzionego lub przywłaszczonego mienia (drzewa z lasu), lub wyłudzonego świadczenia. Natomiast w </a:t>
            </a:r>
            <a:r>
              <a:rPr lang="pl-PL" u="sng" dirty="0" smtClean="0">
                <a:hlinkClick r:id="rId2"/>
              </a:rPr>
              <a:t>art. 74 § 2</a:t>
            </a:r>
            <a:r>
              <a:rPr lang="pl-PL" dirty="0" smtClean="0"/>
              <a:t>, </a:t>
            </a:r>
            <a:r>
              <a:rPr lang="pl-PL" u="sng" dirty="0" smtClean="0">
                <a:hlinkClick r:id="rId2"/>
              </a:rPr>
              <a:t>art. 85 § 3</a:t>
            </a:r>
            <a:r>
              <a:rPr lang="pl-PL" dirty="0" smtClean="0"/>
              <a:t>, </a:t>
            </a:r>
            <a:r>
              <a:rPr lang="pl-PL" u="sng" dirty="0" smtClean="0">
                <a:hlinkClick r:id="rId2"/>
              </a:rPr>
              <a:t>art. 124 § 4</a:t>
            </a:r>
            <a:r>
              <a:rPr lang="pl-PL" dirty="0" smtClean="0"/>
              <a:t>, </a:t>
            </a:r>
            <a:r>
              <a:rPr lang="pl-PL" u="sng" dirty="0" smtClean="0">
                <a:hlinkClick r:id="rId2"/>
              </a:rPr>
              <a:t>art. 143 § 2</a:t>
            </a:r>
            <a:r>
              <a:rPr lang="pl-PL" dirty="0" smtClean="0"/>
              <a:t> i </a:t>
            </a:r>
            <a:r>
              <a:rPr lang="pl-PL" u="sng" dirty="0" smtClean="0">
                <a:hlinkClick r:id="rId2"/>
              </a:rPr>
              <a:t>art. 155 § 2</a:t>
            </a:r>
            <a:r>
              <a:rPr lang="pl-PL" dirty="0" smtClean="0"/>
              <a:t> (uszkodzenia lub zniszczenia znaków, urządzeń ostrzegawczych cudzej rzeczy, urządzeń użytku publicznego lub urządzeń melioracyjnych) zakłada się już </a:t>
            </a:r>
            <a:r>
              <a:rPr lang="pl-PL" b="1" dirty="0" smtClean="0"/>
              <a:t>"zapłatę równowartości"</a:t>
            </a:r>
            <a:r>
              <a:rPr lang="pl-PL" dirty="0" smtClean="0"/>
              <a:t> - odpowiednio zniszczonego lub uszkodzonego przedmiotu lub wyrządzonej szkody - </a:t>
            </a:r>
            <a:r>
              <a:rPr lang="pl-PL" b="1" dirty="0" smtClean="0"/>
              <a:t>albo "przywrócenie do stanu poprzedniego"</a:t>
            </a:r>
            <a:r>
              <a:rPr lang="pl-PL" dirty="0" smtClean="0"/>
              <a:t>. Z kolei w </a:t>
            </a:r>
            <a:r>
              <a:rPr lang="pl-PL" u="sng" dirty="0" smtClean="0">
                <a:hlinkClick r:id="rId2"/>
              </a:rPr>
              <a:t>art. 63a § 2</a:t>
            </a:r>
            <a:r>
              <a:rPr lang="pl-PL" dirty="0" smtClean="0"/>
              <a:t> zakłada się </a:t>
            </a:r>
            <a:r>
              <a:rPr lang="pl-PL" b="1" dirty="0" smtClean="0"/>
              <a:t>restytucję albo nawiązkę</a:t>
            </a:r>
            <a:r>
              <a:rPr lang="pl-PL" dirty="0" smtClean="0"/>
              <a:t> do 1500 zł, a więc daje wybór między różnymi środkami karnymi, ale sam obowiązek naprawienia szkody ujmuje znów tylko jednopostaciowo, jak w </a:t>
            </a:r>
            <a:r>
              <a:rPr lang="pl-PL" u="sng" dirty="0" smtClean="0">
                <a:hlinkClick r:id="rId2"/>
              </a:rPr>
              <a:t>art. 80 § 3</a:t>
            </a:r>
            <a:r>
              <a:rPr lang="pl-PL" dirty="0" smtClean="0"/>
              <a:t> i </a:t>
            </a:r>
            <a:r>
              <a:rPr lang="pl-PL" u="sng" dirty="0" smtClean="0">
                <a:hlinkClick r:id="rId2"/>
              </a:rPr>
              <a:t>art. 160 § 2</a:t>
            </a:r>
            <a:r>
              <a:rPr lang="pl-PL" dirty="0" smtClean="0"/>
              <a:t>.</a:t>
            </a:r>
          </a:p>
          <a:p>
            <a:endParaRPr lang="pl-PL"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Podanie orzeczenia o ukaraniu </a:t>
            </a:r>
            <a:endParaRPr lang="pl-PL" dirty="0"/>
          </a:p>
        </p:txBody>
      </p:sp>
      <p:sp>
        <p:nvSpPr>
          <p:cNvPr id="3" name="Symbol zastępczy zawartości 2"/>
          <p:cNvSpPr>
            <a:spLocks noGrp="1"/>
          </p:cNvSpPr>
          <p:nvPr>
            <p:ph idx="1"/>
          </p:nvPr>
        </p:nvSpPr>
        <p:spPr/>
        <p:txBody>
          <a:bodyPr>
            <a:normAutofit fontScale="92500"/>
          </a:bodyPr>
          <a:lstStyle/>
          <a:p>
            <a:r>
              <a:rPr lang="pl-PL" b="1" dirty="0" smtClean="0"/>
              <a:t>Art. 31. </a:t>
            </a:r>
            <a:r>
              <a:rPr lang="pl-PL" dirty="0" smtClean="0"/>
              <a:t>§ 1. Podanie orzeczenia o ukaraniu do publicznej wiadomości w szczególny sposób orzeka się wtedy, gdy może to mieć znaczenie wychowawcze.</a:t>
            </a:r>
          </a:p>
          <a:p>
            <a:r>
              <a:rPr lang="pl-PL" dirty="0" smtClean="0"/>
              <a:t>§ 2. Kara określona w § 1 polega na ogłoszeniu orzeczenia w zakładzie pracy, w uczelni, w miejscu zamieszkania ukaranego, w innym właściwym miejscu lub w inny stosowny sposób. Ogłoszenie może nastąpić na koszt ukaranego.</a:t>
            </a:r>
          </a:p>
          <a:p>
            <a:endParaRPr lang="pl-PL"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Podanie orzeczenia o ukaraniu do publicznej wiadomości </a:t>
            </a:r>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smtClean="0"/>
              <a:t>Środek, o jakim mowa w </a:t>
            </a:r>
            <a:r>
              <a:rPr lang="pl-PL" u="sng" dirty="0" smtClean="0">
                <a:hlinkClick r:id="rId2"/>
              </a:rPr>
              <a:t>art. 31</a:t>
            </a:r>
            <a:r>
              <a:rPr lang="pl-PL" dirty="0" smtClean="0"/>
              <a:t>, </a:t>
            </a:r>
            <a:r>
              <a:rPr lang="pl-PL" b="1" dirty="0" smtClean="0"/>
              <a:t>przewidziany jest w kodeksie wykroczeń jedynie za trzy wykroczenia: w</a:t>
            </a:r>
            <a:r>
              <a:rPr lang="pl-PL" dirty="0" smtClean="0"/>
              <a:t> </a:t>
            </a:r>
            <a:r>
              <a:rPr lang="pl-PL" b="1" u="sng" dirty="0" smtClean="0">
                <a:hlinkClick r:id="rId2"/>
              </a:rPr>
              <a:t>art. 70 § 3</a:t>
            </a:r>
            <a:r>
              <a:rPr lang="pl-PL" dirty="0" smtClean="0"/>
              <a:t>, </a:t>
            </a:r>
            <a:r>
              <a:rPr lang="pl-PL" b="1" dirty="0" smtClean="0"/>
              <a:t>za czyny z jego</a:t>
            </a:r>
            <a:r>
              <a:rPr lang="pl-PL" dirty="0" smtClean="0"/>
              <a:t> </a:t>
            </a:r>
            <a:r>
              <a:rPr lang="pl-PL" b="1" u="sng" dirty="0" smtClean="0">
                <a:hlinkClick r:id="rId2"/>
              </a:rPr>
              <a:t>§ 1</a:t>
            </a:r>
            <a:r>
              <a:rPr lang="pl-PL" b="1" dirty="0" smtClean="0"/>
              <a:t> i</a:t>
            </a:r>
            <a:r>
              <a:rPr lang="pl-PL" dirty="0" smtClean="0"/>
              <a:t> </a:t>
            </a:r>
            <a:r>
              <a:rPr lang="pl-PL" b="1" u="sng" dirty="0" smtClean="0">
                <a:hlinkClick r:id="rId2"/>
              </a:rPr>
              <a:t>2</a:t>
            </a:r>
            <a:r>
              <a:rPr lang="pl-PL" dirty="0" smtClean="0"/>
              <a:t> (tzn. podjęcie czynności, której nieumiejętne wykonanie może wywołać zagrożenie dla życia lub zdrowia człowieka, przez osobę niezdolną do jej wykonania lub powierzenie jej takiej osobie oraz podejmowanie czynności zawodowych przez osobę znajdującą się w stanie po użyciu alkoholu lub podobnie działającego środka</a:t>
            </a:r>
            <a:r>
              <a:rPr lang="pl-PL" b="1" dirty="0" smtClean="0"/>
              <a:t>) i w</a:t>
            </a:r>
            <a:r>
              <a:rPr lang="pl-PL" dirty="0" smtClean="0"/>
              <a:t> </a:t>
            </a:r>
            <a:r>
              <a:rPr lang="pl-PL" b="1" u="sng" dirty="0" smtClean="0">
                <a:hlinkClick r:id="rId2"/>
              </a:rPr>
              <a:t>art. 74 § 2</a:t>
            </a:r>
            <a:r>
              <a:rPr lang="pl-PL" dirty="0" smtClean="0"/>
              <a:t> za czyn z jego </a:t>
            </a:r>
            <a:r>
              <a:rPr lang="pl-PL" u="sng" dirty="0" smtClean="0">
                <a:hlinkClick r:id="rId2"/>
              </a:rPr>
              <a:t>§ 1</a:t>
            </a:r>
            <a:r>
              <a:rPr lang="pl-PL" dirty="0" smtClean="0"/>
              <a:t> (tj. niszczenie, uszkadzanie, usuwanie lub czynienie nieczytelnymi znaków lub napisów ostrzegających przed niebezpieczeństwem, lub ogrodzeń i innych urządzeń zapobiegających takiemu niebezpieczeństwu).</a:t>
            </a:r>
            <a:endParaRPr lang="pl-PL"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Środki karne a tryb mandatowy </a:t>
            </a:r>
            <a:endParaRPr lang="pl-PL" dirty="0"/>
          </a:p>
        </p:txBody>
      </p:sp>
      <p:sp>
        <p:nvSpPr>
          <p:cNvPr id="3" name="Symbol zastępczy zawartości 2"/>
          <p:cNvSpPr>
            <a:spLocks noGrp="1"/>
          </p:cNvSpPr>
          <p:nvPr>
            <p:ph idx="1"/>
          </p:nvPr>
        </p:nvSpPr>
        <p:spPr/>
        <p:txBody>
          <a:bodyPr>
            <a:normAutofit fontScale="92500" lnSpcReduction="10000"/>
          </a:bodyPr>
          <a:lstStyle/>
          <a:p>
            <a:r>
              <a:rPr lang="pl-PL" dirty="0" smtClean="0"/>
              <a:t>Art. 96§</a:t>
            </a:r>
            <a:r>
              <a:rPr lang="pl-PL" smtClean="0"/>
              <a:t> 2 KPW </a:t>
            </a:r>
          </a:p>
          <a:p>
            <a:r>
              <a:rPr lang="pl-PL" dirty="0" smtClean="0"/>
              <a:t> W drodze mandatu karnego nie nakłada się grzywny za wykroczenia, za które należałoby orzec środek karny, a także w wypadku określonym w </a:t>
            </a:r>
            <a:r>
              <a:rPr lang="pl-PL" u="sng" dirty="0" smtClean="0">
                <a:hlinkClick r:id="rId2"/>
              </a:rPr>
              <a:t>art. 10 § 1</a:t>
            </a:r>
            <a:r>
              <a:rPr lang="pl-PL" dirty="0" smtClean="0"/>
              <a:t> Kodeksu wykroczeń. W sytuacji określonej w </a:t>
            </a:r>
            <a:r>
              <a:rPr lang="pl-PL" u="sng" dirty="0" smtClean="0">
                <a:hlinkClick r:id="rId2"/>
              </a:rPr>
              <a:t>art. 9 § 1</a:t>
            </a:r>
            <a:r>
              <a:rPr lang="pl-PL" dirty="0" smtClean="0"/>
              <a:t> Kodeksu wykroczeń nałożenie grzywny w drodze mandatu karnego jest możliwe jedynie, gdy w zakresie wszystkich naruszonych przepisów postępowanie mandatowe jest dopuszczalne.</a:t>
            </a:r>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STRONA PODMIOTOWA</a:t>
            </a:r>
            <a:endParaRPr lang="pl-PL" dirty="0"/>
          </a:p>
        </p:txBody>
      </p:sp>
      <p:sp>
        <p:nvSpPr>
          <p:cNvPr id="3" name="Symbol zastępczy zawartości 2"/>
          <p:cNvSpPr>
            <a:spLocks noGrp="1"/>
          </p:cNvSpPr>
          <p:nvPr>
            <p:ph sz="half" idx="1"/>
          </p:nvPr>
        </p:nvSpPr>
        <p:spPr/>
        <p:txBody>
          <a:bodyPr/>
          <a:lstStyle/>
          <a:p>
            <a:r>
              <a:rPr lang="pl-PL" b="1" dirty="0" smtClean="0"/>
              <a:t>KK</a:t>
            </a:r>
          </a:p>
          <a:p>
            <a:r>
              <a:rPr lang="pl-PL" b="1" dirty="0" smtClean="0"/>
              <a:t>Art</a:t>
            </a:r>
            <a:r>
              <a:rPr lang="pl-PL" b="1" dirty="0"/>
              <a:t>. 8 [Umyślność i nieumyślność] </a:t>
            </a:r>
            <a:r>
              <a:rPr lang="pl-PL" dirty="0"/>
              <a:t>Zbrodnię można popełnić tylko umyślnie; występek można popełnić także nieumyślnie, jeżeli </a:t>
            </a:r>
            <a:r>
              <a:rPr lang="pl-PL" dirty="0">
                <a:hlinkClick r:id="rId2"/>
              </a:rPr>
              <a:t>ustawa</a:t>
            </a:r>
            <a:r>
              <a:rPr lang="pl-PL" dirty="0"/>
              <a:t> tak stanowi</a:t>
            </a:r>
          </a:p>
        </p:txBody>
      </p:sp>
      <p:sp>
        <p:nvSpPr>
          <p:cNvPr id="4" name="Symbol zastępczy zawartości 3"/>
          <p:cNvSpPr>
            <a:spLocks noGrp="1"/>
          </p:cNvSpPr>
          <p:nvPr>
            <p:ph sz="half" idx="2"/>
          </p:nvPr>
        </p:nvSpPr>
        <p:spPr/>
        <p:txBody>
          <a:bodyPr/>
          <a:lstStyle/>
          <a:p>
            <a:r>
              <a:rPr lang="pl-PL" b="1" dirty="0" smtClean="0"/>
              <a:t>KW</a:t>
            </a:r>
          </a:p>
          <a:p>
            <a:r>
              <a:rPr lang="pl-PL" b="1" dirty="0" smtClean="0"/>
              <a:t>Art</a:t>
            </a:r>
            <a:r>
              <a:rPr lang="pl-PL" b="1" dirty="0"/>
              <a:t>. 5. </a:t>
            </a:r>
            <a:r>
              <a:rPr lang="pl-PL" dirty="0"/>
              <a:t>Wykroczenie można popełnić zarówno umyślnie, jak i nieumyślnie, chyba że </a:t>
            </a:r>
            <a:r>
              <a:rPr lang="pl-PL" dirty="0">
                <a:hlinkClick r:id="rId3"/>
              </a:rPr>
              <a:t>ustawa</a:t>
            </a:r>
            <a:r>
              <a:rPr lang="pl-PL" dirty="0"/>
              <a:t> przewiduje odpowiedzialność tylko za wykroczenie umyślne.</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Środki oddziaływania społecznego i wychowawczego </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Art. 39 § 4. W razie odstąpienia od wymierzenia kary można zastosować do sprawcy </a:t>
            </a:r>
            <a:r>
              <a:rPr lang="pl-PL" b="1" u="sng" dirty="0" smtClean="0"/>
              <a:t>środek oddziaływania społecznego</a:t>
            </a:r>
            <a:r>
              <a:rPr lang="pl-PL" dirty="0" smtClean="0"/>
              <a:t>, mający na celu przywrócenie naruszonego porządku prawnego lub naprawienie wyrządzonej krzywdy, polegający zwłaszcza na przeproszeniu pokrzywdzonego, uroczystym zapewnieniu niepopełniania więcej takiego czynu albo zobowiązania sprawcy do przywrócenia stanu poprzedniego.</a:t>
            </a:r>
          </a:p>
          <a:p>
            <a:r>
              <a:rPr lang="pl-PL" dirty="0" smtClean="0"/>
              <a:t>Czy ich występowanie jest celowe (brak przymusu państwowego) </a:t>
            </a:r>
            <a:endParaRPr lang="pl-PL"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92500"/>
          </a:bodyPr>
          <a:lstStyle/>
          <a:p>
            <a:r>
              <a:rPr lang="pl-PL" dirty="0" smtClean="0"/>
              <a:t>Wyrażany jest pogląd, że z całokształtu przepisów prawa wykroczeń, a w szczególności z </a:t>
            </a:r>
            <a:r>
              <a:rPr lang="pl-PL" dirty="0" smtClean="0">
                <a:hlinkClick r:id="rId2"/>
              </a:rPr>
              <a:t>art. 41</a:t>
            </a:r>
            <a:r>
              <a:rPr lang="pl-PL" dirty="0" smtClean="0"/>
              <a:t> KW (odnoszącego się właśnie do instytucji środków oddziaływania wychowawczego), wynika zasada preferencji środków </a:t>
            </a:r>
            <a:r>
              <a:rPr lang="pl-PL" dirty="0" err="1" smtClean="0"/>
              <a:t>pozakarnych</a:t>
            </a:r>
            <a:r>
              <a:rPr lang="pl-PL" dirty="0" smtClean="0"/>
              <a:t>.</a:t>
            </a:r>
          </a:p>
          <a:p>
            <a:r>
              <a:rPr lang="pl-PL" dirty="0" smtClean="0"/>
              <a:t>Wykroczenia powinny spotkać się z reakcją, ale nie musi ona mieć charakteru penalnego.</a:t>
            </a:r>
          </a:p>
          <a:p>
            <a:r>
              <a:rPr lang="pl-PL" dirty="0" smtClean="0"/>
              <a:t>Potrzeba zróżnicowania </a:t>
            </a:r>
            <a:r>
              <a:rPr lang="pl-PL" dirty="0" err="1" smtClean="0"/>
              <a:t>śr</a:t>
            </a:r>
            <a:r>
              <a:rPr lang="pl-PL" dirty="0" smtClean="0"/>
              <a:t>. reakcji na wykroczenie</a:t>
            </a:r>
            <a:endParaRPr lang="pl-PL"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b="1" dirty="0" smtClean="0"/>
              <a:t>Art. 41. </a:t>
            </a:r>
            <a:r>
              <a:rPr lang="pl-PL" dirty="0" smtClean="0"/>
              <a:t>W stosunku do sprawcy czynu można poprzestać na zastosowaniu pouczenia, zwróceniu uwagi, ostrzeżeniu lub na zastosowaniu innych środków oddziaływania wychowawczego </a:t>
            </a:r>
          </a:p>
          <a:p>
            <a:r>
              <a:rPr lang="pl-PL" dirty="0" smtClean="0"/>
              <a:t>(brak ograniczeń podmiotowych i przedmiotowych). </a:t>
            </a:r>
          </a:p>
          <a:p>
            <a:r>
              <a:rPr lang="pl-PL" dirty="0" smtClean="0"/>
              <a:t>Nie jest to katalog zamknięty </a:t>
            </a:r>
            <a:endParaRPr lang="pl-PL"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92500" lnSpcReduction="10000"/>
          </a:bodyPr>
          <a:lstStyle/>
          <a:p>
            <a:r>
              <a:rPr lang="pl-PL" dirty="0" smtClean="0"/>
              <a:t>W aktualnej wersji </a:t>
            </a:r>
            <a:r>
              <a:rPr lang="pl-PL" dirty="0" smtClean="0">
                <a:hlinkClick r:id="rId2"/>
              </a:rPr>
              <a:t>art. 41</a:t>
            </a:r>
            <a:r>
              <a:rPr lang="pl-PL" dirty="0" smtClean="0"/>
              <a:t> KW zostało użyte sformułowanie „inne”, bez żadnego określenia, jakiego rodzaju reakcja może tu wchodzić w grę.</a:t>
            </a:r>
          </a:p>
          <a:p>
            <a:r>
              <a:rPr lang="pl-PL" dirty="0" smtClean="0"/>
              <a:t>Zdaniem niektórych autorów, są to środki przewidziane w przepisach porządkowych i </a:t>
            </a:r>
            <a:r>
              <a:rPr lang="pl-PL" dirty="0" smtClean="0"/>
              <a:t>dyscyplinarnych, </a:t>
            </a:r>
            <a:r>
              <a:rPr lang="pl-PL" dirty="0" smtClean="0"/>
              <a:t>zdaniem innych, środkami takimi może być zawiadomienie zakładu pracy lub organizacji społecznej, której członkiem jest sprawca, bądź poinformowanie o wykroczeniu szkoły lub uczelni sprawcy.</a:t>
            </a:r>
            <a:endParaRPr lang="pl-PL"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47500" lnSpcReduction="20000"/>
          </a:bodyPr>
          <a:lstStyle/>
          <a:p>
            <a:r>
              <a:rPr lang="pl-PL" b="1" dirty="0" smtClean="0"/>
              <a:t/>
            </a:r>
            <a:br>
              <a:rPr lang="pl-PL" b="1" dirty="0" smtClean="0"/>
            </a:br>
            <a:r>
              <a:rPr lang="pl-PL" b="1" dirty="0" smtClean="0"/>
              <a:t>Art. 61 [Odmowa wszczęcia]</a:t>
            </a:r>
            <a:endParaRPr lang="pl-PL" dirty="0" smtClean="0"/>
          </a:p>
          <a:p>
            <a:r>
              <a:rPr lang="pl-PL" dirty="0" smtClean="0"/>
              <a:t>§ 1. Można odmówić wszczęcia postępowania, a wszczęte umorzyć, także wtedy, jeżeli:</a:t>
            </a:r>
          </a:p>
          <a:p>
            <a:r>
              <a:rPr lang="pl-PL" b="1" dirty="0" smtClean="0"/>
              <a:t>1)</a:t>
            </a:r>
          </a:p>
          <a:p>
            <a:r>
              <a:rPr lang="pl-PL" dirty="0" smtClean="0"/>
              <a:t> w sprawie o ten sam czyn, jako mający jednocześnie znamiona przestępstwa i wykroczenia, postępowanie karne zostało już prawomocnie zakończone orzeczeniem skazującym lub toczy się postępowanie karne z oskarżenia publicznego;</a:t>
            </a:r>
          </a:p>
          <a:p>
            <a:r>
              <a:rPr lang="pl-PL" b="1" dirty="0" smtClean="0"/>
              <a:t>2)</a:t>
            </a:r>
          </a:p>
          <a:p>
            <a:r>
              <a:rPr lang="pl-PL" dirty="0" smtClean="0"/>
              <a:t> wobec sprawcy zastosowano środek oddziaływania w postaci pouczenia, zwrócenia uwagi lub ostrzeżenia albo środek przewidziany w przepisach o odpowiedzialności dyscyplinarnej lub porządkowej, a środek ten jest wystarczającą reakcją na wykroczenie.</a:t>
            </a:r>
          </a:p>
          <a:p>
            <a:r>
              <a:rPr lang="pl-PL" dirty="0" smtClean="0"/>
              <a:t>§ 2. Na postanowienie o umorzeniu postępowania z przyczyn wskazanych w § 1 przysługuje </a:t>
            </a:r>
            <a:r>
              <a:rPr lang="pl-PL" dirty="0" smtClean="0">
                <a:hlinkClick r:id="rId2"/>
              </a:rPr>
              <a:t>zażalenie</a:t>
            </a:r>
            <a:r>
              <a:rPr lang="pl-PL" dirty="0" smtClean="0"/>
              <a:t>.</a:t>
            </a:r>
          </a:p>
          <a:p>
            <a:r>
              <a:rPr lang="pl-PL" dirty="0" smtClean="0"/>
              <a:t>§ 3. W sprawie o wykroczenie, w której odmówiono wszczęcia postępowania lub je umorzono, można podjąć postępowanie w terminie 3 miesięcy od uprawomocnienia się orzeczenia w sprawie o przestępstwo, jeżeli orzeczeniem tym uniewinniono oskarżonego lub umorzono postępowanie, a nie ustała jeszcze karalność wykroczenia.</a:t>
            </a:r>
          </a:p>
          <a:p>
            <a:endParaRPr lang="pl-PL" dirty="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ŚOW a możliwość wszczęcia i prowadzenia postępowania karnego </a:t>
            </a:r>
            <a:endParaRPr lang="pl-PL" dirty="0"/>
          </a:p>
        </p:txBody>
      </p:sp>
      <p:sp>
        <p:nvSpPr>
          <p:cNvPr id="3" name="Symbol zastępczy zawartości 2"/>
          <p:cNvSpPr>
            <a:spLocks noGrp="1"/>
          </p:cNvSpPr>
          <p:nvPr>
            <p:ph idx="1"/>
          </p:nvPr>
        </p:nvSpPr>
        <p:spPr/>
        <p:txBody>
          <a:bodyPr>
            <a:noAutofit/>
          </a:bodyPr>
          <a:lstStyle/>
          <a:p>
            <a:r>
              <a:rPr lang="pl-PL" sz="1200" b="1" dirty="0" smtClean="0"/>
              <a:t/>
            </a:r>
            <a:br>
              <a:rPr lang="pl-PL" sz="1200" b="1" dirty="0" smtClean="0"/>
            </a:br>
            <a:r>
              <a:rPr lang="pl-PL" sz="1200" b="1" dirty="0" smtClean="0"/>
              <a:t>Art. 5 [Przesłanki]</a:t>
            </a:r>
            <a:endParaRPr lang="pl-PL" sz="1200" dirty="0" smtClean="0"/>
          </a:p>
          <a:p>
            <a:r>
              <a:rPr lang="pl-PL" sz="1200" dirty="0" smtClean="0"/>
              <a:t>§ 1.</a:t>
            </a:r>
            <a:r>
              <a:rPr lang="pl-PL" sz="1200" baseline="30000" dirty="0" smtClean="0">
                <a:hlinkClick r:id="rId2"/>
              </a:rPr>
              <a:t>1)</a:t>
            </a:r>
            <a:r>
              <a:rPr lang="pl-PL" sz="1200" dirty="0" smtClean="0"/>
              <a:t> </a:t>
            </a:r>
            <a:r>
              <a:rPr lang="pl-PL" sz="1200" i="1" dirty="0" smtClean="0"/>
              <a:t>Nie wszczyna się postępowania, a wszczęte umarza, gdy:</a:t>
            </a:r>
            <a:endParaRPr lang="pl-PL" sz="1200" dirty="0" smtClean="0"/>
          </a:p>
          <a:p>
            <a:r>
              <a:rPr lang="pl-PL" sz="1200" b="1" dirty="0" smtClean="0"/>
              <a:t>1)</a:t>
            </a:r>
            <a:r>
              <a:rPr lang="pl-PL" sz="1200" dirty="0" smtClean="0"/>
              <a:t> </a:t>
            </a:r>
            <a:r>
              <a:rPr lang="pl-PL" sz="1200" i="1" dirty="0" smtClean="0"/>
              <a:t>czynu nie popełniono albo brak jest danych dostatecznie uzasadniających podejrzenie jego popełnienia;</a:t>
            </a:r>
            <a:endParaRPr lang="pl-PL" sz="1200" dirty="0" smtClean="0"/>
          </a:p>
          <a:p>
            <a:r>
              <a:rPr lang="pl-PL" sz="1200" b="1" dirty="0" smtClean="0"/>
              <a:t>2)</a:t>
            </a:r>
            <a:r>
              <a:rPr lang="pl-PL" sz="1200" i="1" dirty="0" smtClean="0"/>
              <a:t>czyn nie zawiera znamion wykroczenia albo ustawa stanowi, że sprawca nie popełnia wykroczenia;</a:t>
            </a:r>
            <a:endParaRPr lang="pl-PL" sz="1200" dirty="0" smtClean="0"/>
          </a:p>
          <a:p>
            <a:r>
              <a:rPr lang="pl-PL" sz="1200" b="1" dirty="0" smtClean="0"/>
              <a:t>3)</a:t>
            </a:r>
            <a:r>
              <a:rPr lang="pl-PL" sz="1200" dirty="0" smtClean="0"/>
              <a:t> </a:t>
            </a:r>
            <a:r>
              <a:rPr lang="pl-PL" sz="1200" i="1" dirty="0" smtClean="0"/>
              <a:t>ustawa stanowi, że sprawca nie podlega karze;</a:t>
            </a:r>
            <a:endParaRPr lang="pl-PL" sz="1200" dirty="0" smtClean="0"/>
          </a:p>
          <a:p>
            <a:r>
              <a:rPr lang="pl-PL" sz="1200" b="1" dirty="0" smtClean="0"/>
              <a:t>4)</a:t>
            </a:r>
            <a:r>
              <a:rPr lang="pl-PL" sz="1200" dirty="0" smtClean="0"/>
              <a:t> </a:t>
            </a:r>
            <a:r>
              <a:rPr lang="pl-PL" sz="1200" i="1" dirty="0" smtClean="0"/>
              <a:t>nastąpiło przedawnienie orzekania;</a:t>
            </a:r>
            <a:endParaRPr lang="pl-PL" sz="1200" dirty="0" smtClean="0"/>
          </a:p>
          <a:p>
            <a:r>
              <a:rPr lang="pl-PL" sz="1200" b="1" dirty="0" smtClean="0"/>
              <a:t>5)</a:t>
            </a:r>
            <a:r>
              <a:rPr lang="pl-PL" sz="1200" dirty="0" smtClean="0"/>
              <a:t> </a:t>
            </a:r>
            <a:r>
              <a:rPr lang="pl-PL" sz="1200" i="1" dirty="0" smtClean="0"/>
              <a:t>obwiniony zmarł;</a:t>
            </a:r>
            <a:endParaRPr lang="pl-PL" sz="1200" dirty="0" smtClean="0"/>
          </a:p>
          <a:p>
            <a:r>
              <a:rPr lang="pl-PL" sz="1200" b="1" dirty="0" smtClean="0"/>
              <a:t>6)</a:t>
            </a:r>
            <a:r>
              <a:rPr lang="pl-PL" sz="1200" i="1" dirty="0" smtClean="0"/>
              <a:t>obwiniony jest:</a:t>
            </a:r>
          </a:p>
          <a:p>
            <a:r>
              <a:rPr lang="pl-PL" sz="1200" b="1" dirty="0" smtClean="0"/>
              <a:t>a) </a:t>
            </a:r>
            <a:r>
              <a:rPr lang="pl-PL" sz="1200" dirty="0" smtClean="0"/>
              <a:t> </a:t>
            </a:r>
            <a:r>
              <a:rPr lang="pl-PL" sz="1200" i="1" dirty="0" smtClean="0"/>
              <a:t>uwierzytelnionym w Rzeczypospolitej Polskiej, szefem przedstawicielstwa dyplomatycznego państwa obcego,</a:t>
            </a:r>
            <a:endParaRPr lang="pl-PL" sz="1200" dirty="0" smtClean="0"/>
          </a:p>
          <a:p>
            <a:r>
              <a:rPr lang="pl-PL" sz="1200" b="1" dirty="0" smtClean="0"/>
              <a:t>b)</a:t>
            </a:r>
            <a:r>
              <a:rPr lang="pl-PL" sz="1200" dirty="0" smtClean="0"/>
              <a:t> </a:t>
            </a:r>
            <a:r>
              <a:rPr lang="pl-PL" sz="1200" i="1" dirty="0" smtClean="0"/>
              <a:t>osobą należącą do personelu dyplomatycznego tego przedstawicielstwa,</a:t>
            </a:r>
            <a:endParaRPr lang="pl-PL" sz="1200" dirty="0" smtClean="0"/>
          </a:p>
          <a:p>
            <a:r>
              <a:rPr lang="pl-PL" sz="1200" b="1" dirty="0" smtClean="0"/>
              <a:t>c)</a:t>
            </a:r>
            <a:r>
              <a:rPr lang="pl-PL" sz="1200" dirty="0" smtClean="0"/>
              <a:t> </a:t>
            </a:r>
            <a:r>
              <a:rPr lang="pl-PL" sz="1200" i="1" dirty="0" smtClean="0"/>
              <a:t>osobą należącą do personelu administracyjnego lub technicznego tego przedstawicielstwa,</a:t>
            </a:r>
            <a:endParaRPr lang="pl-PL" sz="1200" dirty="0" smtClean="0"/>
          </a:p>
          <a:p>
            <a:r>
              <a:rPr lang="pl-PL" sz="1200" b="1" dirty="0" smtClean="0"/>
              <a:t>d)</a:t>
            </a:r>
            <a:r>
              <a:rPr lang="pl-PL" sz="1200" dirty="0" smtClean="0"/>
              <a:t> </a:t>
            </a:r>
            <a:r>
              <a:rPr lang="pl-PL" sz="1200" i="1" dirty="0" smtClean="0"/>
              <a:t>członkiem rodziny osób wymienionych w lit. a-c i pozostaje z nimi we wspólnocie domowej,</a:t>
            </a:r>
            <a:endParaRPr lang="pl-PL" sz="1200" dirty="0" smtClean="0"/>
          </a:p>
          <a:p>
            <a:r>
              <a:rPr lang="pl-PL" sz="1200" b="1" dirty="0" smtClean="0"/>
              <a:t>e)</a:t>
            </a:r>
            <a:r>
              <a:rPr lang="pl-PL" sz="1200" dirty="0" smtClean="0"/>
              <a:t> i</a:t>
            </a:r>
            <a:r>
              <a:rPr lang="pl-PL" sz="1200" i="1" dirty="0" smtClean="0"/>
              <a:t>nną osobą korzystającą z immunitetu dyplomatycznego, na podstawie </a:t>
            </a:r>
            <a:r>
              <a:rPr lang="pl-PL" sz="1200" i="1" dirty="0" smtClean="0">
                <a:hlinkClick r:id="rId3"/>
              </a:rPr>
              <a:t>ustaw</a:t>
            </a:r>
            <a:r>
              <a:rPr lang="pl-PL" sz="1200" i="1" dirty="0" smtClean="0"/>
              <a:t>, umów lub powszechnie uznanych zwyczajów międzynarodowych,</a:t>
            </a:r>
            <a:endParaRPr lang="pl-PL" sz="1200" dirty="0" smtClean="0"/>
          </a:p>
          <a:p>
            <a:r>
              <a:rPr lang="pl-PL" sz="1200" b="1" dirty="0" smtClean="0"/>
              <a:t>f)</a:t>
            </a:r>
            <a:r>
              <a:rPr lang="pl-PL" sz="1200" dirty="0" smtClean="0"/>
              <a:t> </a:t>
            </a:r>
            <a:r>
              <a:rPr lang="pl-PL" sz="1200" i="1" dirty="0" smtClean="0"/>
              <a:t>kierownikiem urzędu konsularnego lub innym urzędnikiem konsularnym państwa obcego albo inną osobą zrównaną z nimi na podstawie ustaw, umów lub powszechnie uznanych zwyczajów międzynarodowych;</a:t>
            </a:r>
            <a:endParaRPr lang="pl-PL" sz="1200" dirty="0" smtClean="0"/>
          </a:p>
          <a:p>
            <a:r>
              <a:rPr lang="pl-PL" sz="1200" b="1" dirty="0" smtClean="0"/>
              <a:t>7)</a:t>
            </a:r>
            <a:r>
              <a:rPr lang="pl-PL" sz="1200" dirty="0" smtClean="0"/>
              <a:t> </a:t>
            </a:r>
            <a:r>
              <a:rPr lang="pl-PL" sz="1200" i="1" dirty="0" smtClean="0"/>
              <a:t>obwiniony z mocy </a:t>
            </a:r>
            <a:r>
              <a:rPr lang="pl-PL" sz="1200" i="1" dirty="0" smtClean="0">
                <a:hlinkClick r:id="rId4"/>
              </a:rPr>
              <a:t>przepisów</a:t>
            </a:r>
            <a:r>
              <a:rPr lang="pl-PL" sz="1200" i="1" dirty="0" smtClean="0"/>
              <a:t> szczególnych nie podlega orzecznictwu na podstawie niniejszego kodeksu;</a:t>
            </a:r>
            <a:endParaRPr lang="pl-PL" sz="1200" dirty="0" smtClean="0"/>
          </a:p>
          <a:p>
            <a:r>
              <a:rPr lang="pl-PL" sz="1200" b="1" dirty="0" smtClean="0"/>
              <a:t>8)</a:t>
            </a:r>
            <a:r>
              <a:rPr lang="pl-PL" sz="1200" dirty="0" smtClean="0"/>
              <a:t> </a:t>
            </a:r>
            <a:r>
              <a:rPr lang="pl-PL" sz="1200" i="1" dirty="0" smtClean="0"/>
              <a:t>postępowanie co do tego samego czynu obwinionego zostało prawomocnie zakończone lub wcześniej wszczęte, toczy się;</a:t>
            </a:r>
            <a:endParaRPr lang="pl-PL" sz="1200" dirty="0" smtClean="0"/>
          </a:p>
          <a:p>
            <a:r>
              <a:rPr lang="pl-PL" sz="1200" b="1" dirty="0" smtClean="0"/>
              <a:t>9)</a:t>
            </a:r>
            <a:r>
              <a:rPr lang="pl-PL" sz="1200" dirty="0" smtClean="0"/>
              <a:t> </a:t>
            </a:r>
            <a:r>
              <a:rPr lang="pl-PL" sz="1200" i="1" dirty="0" smtClean="0"/>
              <a:t>brak jest skargi uprawnionego oskarżyciela albo żądania ścigania pochodzącego od osoby uprawnionej lub zezwolenia na ściganie, gdy ustawa tego wymaga;</a:t>
            </a:r>
            <a:endParaRPr lang="pl-PL" sz="1200" dirty="0" smtClean="0"/>
          </a:p>
          <a:p>
            <a:r>
              <a:rPr lang="pl-PL" sz="1200" b="1" dirty="0" smtClean="0"/>
              <a:t>10)</a:t>
            </a:r>
            <a:r>
              <a:rPr lang="pl-PL" sz="1200" dirty="0" smtClean="0"/>
              <a:t> </a:t>
            </a:r>
            <a:r>
              <a:rPr lang="pl-PL" sz="1200" i="1" dirty="0" smtClean="0"/>
              <a:t>zachodzi inna okoliczność wyłączająca z mocy ustawy orzekanie w postępowaniu na podstawie niniejszego kodeksu.</a:t>
            </a:r>
            <a:endParaRPr lang="pl-PL" sz="1200" dirty="0" smtClean="0"/>
          </a:p>
          <a:p>
            <a:endParaRPr lang="pl-PL" sz="1200" dirty="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Środki probacyjne </a:t>
            </a:r>
            <a:endParaRPr lang="pl-PL" dirty="0"/>
          </a:p>
        </p:txBody>
      </p:sp>
      <p:sp>
        <p:nvSpPr>
          <p:cNvPr id="3" name="Symbol zastępczy zawartości 2"/>
          <p:cNvSpPr>
            <a:spLocks noGrp="1"/>
          </p:cNvSpPr>
          <p:nvPr>
            <p:ph idx="1"/>
          </p:nvPr>
        </p:nvSpPr>
        <p:spPr/>
        <p:txBody>
          <a:bodyPr/>
          <a:lstStyle/>
          <a:p>
            <a:r>
              <a:rPr lang="pl-PL" dirty="0" smtClean="0"/>
              <a:t>Polskie prawo karne przewiduje trzy rodzaje środków o charakterze probacyjnym: warunkowe umorzenie postępowania, warunkowe zawieszenie wykonania kary i warunkowe przedterminowe zwolnienie</a:t>
            </a:r>
            <a:endParaRPr lang="pl-PL"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Przesłanki środka probacyjnego</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1</a:t>
            </a:r>
            <a:r>
              <a:rPr lang="pl-PL" dirty="0" smtClean="0"/>
              <a:t>) musi być przewidzianą przez ustawę formą reakcji na popełnione przestępstwo, opartą na stwierdzeniu winy jego sprawcy; </a:t>
            </a:r>
            <a:endParaRPr lang="pl-PL" dirty="0" smtClean="0"/>
          </a:p>
          <a:p>
            <a:r>
              <a:rPr lang="pl-PL" dirty="0" smtClean="0"/>
              <a:t>2</a:t>
            </a:r>
            <a:r>
              <a:rPr lang="pl-PL" dirty="0" smtClean="0"/>
              <a:t>) przesłanką jego orzeczenia musi być pozytywna prognoza kryminologiczna, pozwalająca na odstąpienie od orzekania lub wykonania kary; </a:t>
            </a:r>
            <a:endParaRPr lang="pl-PL" dirty="0" smtClean="0"/>
          </a:p>
          <a:p>
            <a:r>
              <a:rPr lang="pl-PL" dirty="0" smtClean="0"/>
              <a:t>3</a:t>
            </a:r>
            <a:r>
              <a:rPr lang="pl-PL" dirty="0" smtClean="0"/>
              <a:t>) środek ten musi przewidywać okres próby i uzależniać skutki prawne od przebiegu próby, tj. mieć charakter warunkowy; </a:t>
            </a:r>
            <a:endParaRPr lang="pl-PL" dirty="0" smtClean="0"/>
          </a:p>
          <a:p>
            <a:r>
              <a:rPr lang="pl-PL" dirty="0" smtClean="0"/>
              <a:t>4</a:t>
            </a:r>
            <a:r>
              <a:rPr lang="pl-PL" dirty="0" smtClean="0"/>
              <a:t>) okres próby musi być związany z nałożeniem na sprawcę określonych obowiązków, ewentualnie stosowaniem innych środków karnych; </a:t>
            </a:r>
            <a:endParaRPr lang="pl-PL" dirty="0" smtClean="0"/>
          </a:p>
          <a:p>
            <a:r>
              <a:rPr lang="pl-PL" dirty="0" smtClean="0"/>
              <a:t>5</a:t>
            </a:r>
            <a:r>
              <a:rPr lang="pl-PL" dirty="0" smtClean="0"/>
              <a:t>) istotnym jego elementem jest dozór kuratora nad poddanym próbie albo przynajmniej możliwość orzeczenia takiego dozoru w zależności od oceny przez sąd konieczności jego zastosowania.</a:t>
            </a:r>
            <a:endParaRPr lang="pl-PL"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Środek probacyjny w pr. wykroczeń</a:t>
            </a:r>
            <a:endParaRPr lang="pl-PL" dirty="0"/>
          </a:p>
        </p:txBody>
      </p:sp>
      <p:sp>
        <p:nvSpPr>
          <p:cNvPr id="3" name="Symbol zastępczy zawartości 2"/>
          <p:cNvSpPr>
            <a:spLocks noGrp="1"/>
          </p:cNvSpPr>
          <p:nvPr>
            <p:ph idx="1"/>
          </p:nvPr>
        </p:nvSpPr>
        <p:spPr/>
        <p:txBody>
          <a:bodyPr>
            <a:normAutofit fontScale="92500"/>
          </a:bodyPr>
          <a:lstStyle/>
          <a:p>
            <a:r>
              <a:rPr lang="pl-PL" dirty="0" smtClean="0"/>
              <a:t>Warunkowe zawieszenie wykonania kary aresztu </a:t>
            </a:r>
          </a:p>
          <a:p>
            <a:r>
              <a:rPr lang="pl-PL" dirty="0" smtClean="0"/>
              <a:t>Warunkowe zawieszenie wykonania kary polega na poddaniu sprawcy próbie w warunkach wolności kontrolowanej, innymi słowy uznaniu przez sąd, że pomimo skazania (ukarania) sprawcy i wymierzenia mu kary, wystarczającą reakcją jest wstrzymanie wykonania kary, jeśli zostają spełnione formalne przesłanki stosowania tej instytucji</a:t>
            </a:r>
            <a:endParaRPr lang="pl-PL"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WARUNKOWE ZAWIESZENIE WYKONANIA KARY ARESZTU </a:t>
            </a:r>
            <a:endParaRPr lang="pl-PL" dirty="0"/>
          </a:p>
        </p:txBody>
      </p:sp>
      <p:sp>
        <p:nvSpPr>
          <p:cNvPr id="3" name="Symbol zastępczy zawartości 2"/>
          <p:cNvSpPr>
            <a:spLocks noGrp="1"/>
          </p:cNvSpPr>
          <p:nvPr>
            <p:ph sz="half" idx="1"/>
          </p:nvPr>
        </p:nvSpPr>
        <p:spPr/>
        <p:txBody>
          <a:bodyPr>
            <a:noAutofit/>
          </a:bodyPr>
          <a:lstStyle/>
          <a:p>
            <a:r>
              <a:rPr lang="pl-PL" sz="2400" b="1" dirty="0" smtClean="0"/>
              <a:t>Art. 35. </a:t>
            </a:r>
            <a:r>
              <a:rPr lang="pl-PL" sz="2400" dirty="0" smtClean="0"/>
              <a:t>Jeżeli </a:t>
            </a:r>
            <a:r>
              <a:rPr lang="pl-PL" sz="2400" dirty="0" smtClean="0">
                <a:hlinkClick r:id="rId2"/>
              </a:rPr>
              <a:t>ustawa</a:t>
            </a:r>
            <a:r>
              <a:rPr lang="pl-PL" sz="2400" dirty="0" smtClean="0"/>
              <a:t> daje możność wyboru między aresztem a inną karą, areszt można orzec tylko wtedy, gdy czyn popełniono umyślnie, a zarazem za orzeczeniem kary aresztu przemawia waga czynu lub okoliczności sprawy świadczą o demoralizacji sprawcy albo sposób jego działania zasługuje na szczególne potępienie</a:t>
            </a:r>
            <a:endParaRPr lang="pl-PL" sz="2400" dirty="0"/>
          </a:p>
        </p:txBody>
      </p:sp>
      <p:sp>
        <p:nvSpPr>
          <p:cNvPr id="4" name="Symbol zastępczy zawartości 3"/>
          <p:cNvSpPr>
            <a:spLocks noGrp="1"/>
          </p:cNvSpPr>
          <p:nvPr>
            <p:ph sz="half" idx="2"/>
          </p:nvPr>
        </p:nvSpPr>
        <p:spPr/>
        <p:txBody>
          <a:bodyPr>
            <a:noAutofit/>
          </a:bodyPr>
          <a:lstStyle/>
          <a:p>
            <a:r>
              <a:rPr lang="pl-PL" sz="1600" b="1" dirty="0" smtClean="0"/>
              <a:t>Art. 42. </a:t>
            </a:r>
            <a:r>
              <a:rPr lang="pl-PL" sz="1600" dirty="0" smtClean="0"/>
              <a:t>§ 1. Wykonanie kary aresztu można warunkowo zawiesić, jeżeli ze względu na okoliczności popełnienia wykroczenia, właściwości i warunki osobiste sprawcy oraz jego zachowanie się po popełnieniu wykroczenia należy przypuszczać, że pomimo niewykonania kary nie popełni on nowego podobnego przestępstwa lub wykroczenia.</a:t>
            </a:r>
          </a:p>
          <a:p>
            <a:r>
              <a:rPr lang="pl-PL" sz="1600" dirty="0" smtClean="0"/>
              <a:t>§ 2. Warunkowe zawieszenie wykonania kary następuje na okres próby, który nie może być krótszy niż 6 miesięcy i nie może przekroczyć roku. Okres próby biegnie od uprawomocnienia się orzeczenia.</a:t>
            </a:r>
          </a:p>
          <a:p>
            <a:r>
              <a:rPr lang="pl-PL" sz="1600" dirty="0" smtClean="0"/>
              <a:t>§ 3. Jeżeli wykroczeniem została wyrządzona szkoda w mieniu, warunkowe zawieszenie wykonania kary może być orzeczone tylko wtedy, gdy szkoda została w całości </a:t>
            </a:r>
          </a:p>
          <a:p>
            <a:endParaRPr lang="pl-PL"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sz="half" idx="1"/>
          </p:nvPr>
        </p:nvSpPr>
        <p:spPr>
          <a:xfrm>
            <a:off x="457200" y="1600200"/>
            <a:ext cx="4038600" cy="5114948"/>
          </a:xfrm>
        </p:spPr>
        <p:txBody>
          <a:bodyPr>
            <a:normAutofit fontScale="62500" lnSpcReduction="20000"/>
          </a:bodyPr>
          <a:lstStyle/>
          <a:p>
            <a:r>
              <a:rPr lang="pl-PL" b="1" dirty="0"/>
              <a:t>Art. 9 [Rozwinięcie]</a:t>
            </a:r>
            <a:endParaRPr lang="pl-PL" dirty="0"/>
          </a:p>
          <a:p>
            <a:r>
              <a:rPr lang="pl-PL" dirty="0"/>
              <a:t>§ 1. Czyn zabroniony popełniony jest umyślnie, jeżeli sprawca ma zamiar jego popełnienia, to jest chce go popełnić albo przewidując możliwość jego popełnienia, na to się godzi.</a:t>
            </a:r>
          </a:p>
          <a:p>
            <a:r>
              <a:rPr lang="pl-PL" dirty="0"/>
              <a:t>§ 2. Czyn zabroniony popełniony jest nieumyślnie, jeżeli sprawca nie mając zamiaru jego popełnienia, popełnia go jednak na skutek niezachowania ostrożności wymaganej w danych okolicznościach, mimo że możliwość popełnienia tego czynu przewidywał albo mógł przewidzieć.</a:t>
            </a:r>
          </a:p>
          <a:p>
            <a:r>
              <a:rPr lang="pl-PL" dirty="0"/>
              <a:t>§ 3. Sprawca ponosi surowszą odpowiedzialność, którą ustawa uzależnia od określonego następstwa czynu zabronionego, jeżeli następstwo to przewidywał albo mógł przewidzieć.</a:t>
            </a:r>
          </a:p>
          <a:p>
            <a:endParaRPr lang="pl-PL" dirty="0"/>
          </a:p>
        </p:txBody>
      </p:sp>
      <p:sp>
        <p:nvSpPr>
          <p:cNvPr id="4" name="Symbol zastępczy zawartości 3"/>
          <p:cNvSpPr>
            <a:spLocks noGrp="1"/>
          </p:cNvSpPr>
          <p:nvPr>
            <p:ph sz="half" idx="2"/>
          </p:nvPr>
        </p:nvSpPr>
        <p:spPr>
          <a:xfrm>
            <a:off x="4648200" y="1600200"/>
            <a:ext cx="4038600" cy="4972072"/>
          </a:xfrm>
        </p:spPr>
        <p:txBody>
          <a:bodyPr>
            <a:normAutofit fontScale="62500" lnSpcReduction="20000"/>
          </a:bodyPr>
          <a:lstStyle/>
          <a:p>
            <a:r>
              <a:rPr lang="pl-PL" b="1" dirty="0"/>
              <a:t>Art. 6. </a:t>
            </a:r>
            <a:r>
              <a:rPr lang="pl-PL" dirty="0"/>
              <a:t>§ 1. Wykroczenie umyślne zachodzi wtedy, gdy sprawca ma zamiar popełnienia czynu zabronionego, to jest chce go popełnić albo przewidując możliwość jego popełnienia na to się godzi.</a:t>
            </a:r>
          </a:p>
          <a:p>
            <a:r>
              <a:rPr lang="pl-PL" dirty="0"/>
              <a:t>§ 2. Wykroczenie nieumyślne zachodzi, jeżeli sprawca nie mając zamiaru jego popełnienia, popełnia je jednak na skutek niezachowania ostrożności wymaganej w danych okolicznościach, mimo że możliwość popełnienia tego czynu przewidywał albo mógł przewidzieć.</a:t>
            </a:r>
          </a:p>
          <a:p>
            <a:endParaRPr lang="pl-PL"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WYŁĄCZENIA </a:t>
            </a:r>
            <a:endParaRPr lang="pl-PL" dirty="0"/>
          </a:p>
        </p:txBody>
      </p:sp>
      <p:sp>
        <p:nvSpPr>
          <p:cNvPr id="3" name="Symbol zastępczy zawartości 2"/>
          <p:cNvSpPr>
            <a:spLocks noGrp="1"/>
          </p:cNvSpPr>
          <p:nvPr>
            <p:ph idx="1"/>
          </p:nvPr>
        </p:nvSpPr>
        <p:spPr/>
        <p:txBody>
          <a:bodyPr>
            <a:normAutofit fontScale="92500" lnSpcReduction="10000"/>
          </a:bodyPr>
          <a:lstStyle/>
          <a:p>
            <a:r>
              <a:rPr lang="pl-PL" b="1" dirty="0" smtClean="0"/>
              <a:t>Art. 43. </a:t>
            </a:r>
            <a:r>
              <a:rPr lang="pl-PL" dirty="0" smtClean="0"/>
              <a:t>Warunkowego zawieszenia wykonania kary nie stosuje się do sprawcy, który:</a:t>
            </a:r>
          </a:p>
          <a:p>
            <a:r>
              <a:rPr lang="pl-PL" dirty="0" smtClean="0"/>
              <a:t>1)   w ciągu 2 lat przed popełnieniem wykroczenia był już karany za podobne przestępstwo lub wykroczenie albo</a:t>
            </a:r>
          </a:p>
          <a:p>
            <a:r>
              <a:rPr lang="pl-PL" dirty="0" smtClean="0"/>
              <a:t>2)   popełnił wykroczenie o charakterze chuligańskim</a:t>
            </a:r>
          </a:p>
          <a:p>
            <a:pPr>
              <a:buNone/>
            </a:pPr>
            <a:r>
              <a:rPr lang="pl-PL" dirty="0" smtClean="0"/>
              <a:t>- chyba że ze względu na wyjątkowe okoliczności organ orzekający uzna zawieszenie wykonania kary za celowe.</a:t>
            </a:r>
          </a:p>
          <a:p>
            <a:endParaRPr lang="pl-PL" dirty="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77500" lnSpcReduction="20000"/>
          </a:bodyPr>
          <a:lstStyle/>
          <a:p>
            <a:r>
              <a:rPr lang="pl-PL" b="1" dirty="0" smtClean="0"/>
              <a:t>Art. 44. </a:t>
            </a:r>
            <a:r>
              <a:rPr lang="pl-PL" dirty="0" smtClean="0"/>
              <a:t>§ 1. Sąd, który orzekł karę aresztu zarządza wykonanie kary, jeżeli ukarany w okresie próby popełnił podobne do poprzedniego przestępstwo lub wykroczenie.</a:t>
            </a:r>
          </a:p>
          <a:p>
            <a:r>
              <a:rPr lang="pl-PL" dirty="0" smtClean="0"/>
              <a:t>§ 2. Sąd, który orzekł karę aresztu może zarządzić wykonanie kary, jeżeli ukarany w okresie próby popełnił inne przestępstwo lub wykroczenie niż wymienione w § 1.</a:t>
            </a:r>
          </a:p>
          <a:p>
            <a:r>
              <a:rPr lang="pl-PL" dirty="0" smtClean="0"/>
              <a:t>§ 3. Jeżeli w okresie próby i w ciągu dalszych 2 miesięcy nie zarządzono wykonania kary, ukaranie uważa się za niebyłe.</a:t>
            </a:r>
          </a:p>
          <a:p>
            <a:r>
              <a:rPr lang="pl-PL" dirty="0" smtClean="0"/>
              <a:t>§ 4. Na postanowienie w przedmiocie zarządzenia wykonania kary aresztu przysługuje zażalenie.</a:t>
            </a:r>
          </a:p>
          <a:p>
            <a:endParaRPr lang="pl-PL" dirty="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Statystyki </a:t>
            </a:r>
            <a:endParaRPr lang="pl-PL" dirty="0"/>
          </a:p>
        </p:txBody>
      </p:sp>
      <p:sp>
        <p:nvSpPr>
          <p:cNvPr id="3" name="Symbol zastępczy zawartości 2"/>
          <p:cNvSpPr>
            <a:spLocks noGrp="1"/>
          </p:cNvSpPr>
          <p:nvPr>
            <p:ph idx="1"/>
          </p:nvPr>
        </p:nvSpPr>
        <p:spPr/>
        <p:txBody>
          <a:bodyPr/>
          <a:lstStyle/>
          <a:p>
            <a:r>
              <a:rPr lang="pl-PL" dirty="0" smtClean="0"/>
              <a:t>W ostatnich 4 latach (lata 2014–2017) warunkowe zawieszenie wykonania kary aresztu orzeczono odpowiednio wobec 317, 150, 94 i 88 sprawców. </a:t>
            </a:r>
            <a:endParaRPr lang="pl-PL" dirty="0" smtClean="0"/>
          </a:p>
          <a:p>
            <a:r>
              <a:rPr lang="pl-PL" dirty="0" smtClean="0"/>
              <a:t>Wśród </a:t>
            </a:r>
            <a:r>
              <a:rPr lang="pl-PL" dirty="0" smtClean="0"/>
              <a:t>wymierzonych globalnie kar aresztu, odsetek warunkowych zawieszeń wahał się w tym okresie w granicach 3,5–4,0%.</a:t>
            </a:r>
            <a:endParaRPr lang="pl-PL" dirty="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296842"/>
          </a:xfrm>
        </p:spPr>
        <p:txBody>
          <a:bodyPr>
            <a:normAutofit fontScale="90000"/>
          </a:bodyPr>
          <a:lstStyle/>
          <a:p>
            <a:r>
              <a:rPr lang="pl-PL" dirty="0" smtClean="0"/>
              <a:t>Zasady i dyrektywy wymiaru kary</a:t>
            </a:r>
            <a:endParaRPr lang="pl-PL" dirty="0"/>
          </a:p>
        </p:txBody>
      </p:sp>
      <p:sp>
        <p:nvSpPr>
          <p:cNvPr id="3" name="Symbol zastępczy zawartości 2"/>
          <p:cNvSpPr>
            <a:spLocks noGrp="1"/>
          </p:cNvSpPr>
          <p:nvPr>
            <p:ph idx="1"/>
          </p:nvPr>
        </p:nvSpPr>
        <p:spPr>
          <a:xfrm>
            <a:off x="142844" y="714356"/>
            <a:ext cx="8858312" cy="6000792"/>
          </a:xfrm>
        </p:spPr>
        <p:txBody>
          <a:bodyPr>
            <a:noAutofit/>
          </a:bodyPr>
          <a:lstStyle/>
          <a:p>
            <a:endParaRPr lang="pl-PL" sz="2400" b="1" dirty="0" smtClean="0"/>
          </a:p>
          <a:p>
            <a:endParaRPr lang="pl-PL" sz="2400" b="1" dirty="0" smtClean="0"/>
          </a:p>
          <a:p>
            <a:r>
              <a:rPr lang="pl-PL" sz="2400" b="1" dirty="0" smtClean="0"/>
              <a:t>Art</a:t>
            </a:r>
            <a:r>
              <a:rPr lang="pl-PL" sz="2400" b="1" dirty="0" smtClean="0"/>
              <a:t>. 33. </a:t>
            </a:r>
            <a:r>
              <a:rPr lang="pl-PL" sz="2400" dirty="0" smtClean="0"/>
              <a:t>§ 1. Organ orzekający wymierza karę według swojego uznania, w granicach przewidzianych przez ustawę za dane wykroczenie, oceniając stopień społecznej szkodliwości czynu i biorąc pod uwagę cele kary w zakresie społecznego oddziaływania oraz cele zapobiegawcze i wychowawcze, które ma ona osiągnąć w stosunku do ukaranego.</a:t>
            </a:r>
          </a:p>
          <a:p>
            <a:r>
              <a:rPr lang="pl-PL" sz="2400" dirty="0" smtClean="0"/>
              <a:t>§ 2. Wymierzając karę, organ orzekający bierze pod uwagę w szczególności rodzaj i rozmiar szkody wyrządzonej wykroczeniem, stopień winy, pobudki, sposób działania, stosunek do pokrzywdzonego, jak również właściwości, warunki osobiste i majątkowe sprawcy, jego stosunki rodzinne, sposób życia przed popełnieniem i zachowanie się po popełnieniu wykroczenia.</a:t>
            </a:r>
          </a:p>
          <a:p>
            <a:r>
              <a:rPr lang="pl-PL" sz="2400" dirty="0" smtClean="0"/>
              <a:t>§</a:t>
            </a:r>
            <a:r>
              <a:rPr lang="pl-PL" sz="2400" dirty="0" smtClean="0"/>
              <a:t> 5. Przepisy § 1-4 stosuje się odpowiednio do środków karnych.</a:t>
            </a:r>
          </a:p>
          <a:p>
            <a:endParaRPr lang="pl-PL" sz="2400" dirty="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 3. Jako okoliczności łagodzące uwzględnia się w szczególności:</a:t>
            </a:r>
          </a:p>
          <a:p>
            <a:r>
              <a:rPr lang="pl-PL" dirty="0" smtClean="0"/>
              <a:t>1)   działanie sprawcy wykroczenia pod wpływem ciężkich warunków rodzinnych lub osobistych;</a:t>
            </a:r>
          </a:p>
          <a:p>
            <a:r>
              <a:rPr lang="pl-PL" dirty="0" smtClean="0"/>
              <a:t>2)   działanie sprawcy wykroczenia pod wpływem silnego wzburzenia wywołanego krzywdzącym stosunkiem do niego lub do innych osób;</a:t>
            </a:r>
          </a:p>
          <a:p>
            <a:r>
              <a:rPr lang="pl-PL" dirty="0" smtClean="0"/>
              <a:t>3)   działanie z pobudek zasługujących na uwzględnienie;</a:t>
            </a:r>
          </a:p>
          <a:p>
            <a:r>
              <a:rPr lang="pl-PL" dirty="0" smtClean="0"/>
              <a:t>4)   prowadzenie przez sprawcę nienagannego życia przed popełnieniem wykroczenia i wyróżnianie się spełnianiem obowiązków, zwłaszcza w zakresie pracy;</a:t>
            </a:r>
          </a:p>
          <a:p>
            <a:r>
              <a:rPr lang="pl-PL" dirty="0" smtClean="0"/>
              <a:t>5)   przyczynienie się lub staranie się sprawcy o przyczynienie się do usunięcia szkodliwych następstw swego czynu.</a:t>
            </a:r>
          </a:p>
          <a:p>
            <a:endParaRPr lang="pl-PL" dirty="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70000" lnSpcReduction="20000"/>
          </a:bodyPr>
          <a:lstStyle/>
          <a:p>
            <a:r>
              <a:rPr lang="pl-PL" dirty="0" smtClean="0"/>
              <a:t>§ 4. Jako okoliczności obciążające uwzględnia się w szczególności:</a:t>
            </a:r>
          </a:p>
          <a:p>
            <a:r>
              <a:rPr lang="pl-PL" dirty="0" smtClean="0"/>
              <a:t>2)   działanie sprawcy w celu osiągnięcia bezprawnej korzyści majątkowej;</a:t>
            </a:r>
          </a:p>
          <a:p>
            <a:r>
              <a:rPr lang="pl-PL" dirty="0" smtClean="0"/>
              <a:t>3)   działanie w sposób zasługujący na szczególne potępienie;</a:t>
            </a:r>
          </a:p>
          <a:p>
            <a:r>
              <a:rPr lang="pl-PL" dirty="0" smtClean="0"/>
              <a:t>4)   (uchylony),</a:t>
            </a:r>
          </a:p>
          <a:p>
            <a:r>
              <a:rPr lang="pl-PL" dirty="0" smtClean="0"/>
              <a:t>5)   uprzednie ukaranie sprawcy za podobne przestępstwo lub wykroczenie;</a:t>
            </a:r>
          </a:p>
          <a:p>
            <a:r>
              <a:rPr lang="pl-PL" dirty="0" smtClean="0"/>
              <a:t>6)   chuligański charakter wykroczenia;</a:t>
            </a:r>
          </a:p>
          <a:p>
            <a:r>
              <a:rPr lang="pl-PL" dirty="0" smtClean="0"/>
              <a:t>7)   działanie pod wpływem alkoholu, środka odurzającego lub innej podobnie działającej substancji lub środka;</a:t>
            </a:r>
          </a:p>
          <a:p>
            <a:r>
              <a:rPr lang="pl-PL" dirty="0" smtClean="0"/>
              <a:t>8)   popełnienie wykroczenia na szkodę osoby bezradnej lub osoby, której sprawca powinien okazać szczególne względy;</a:t>
            </a:r>
          </a:p>
          <a:p>
            <a:r>
              <a:rPr lang="pl-PL" dirty="0" smtClean="0"/>
              <a:t>9)   popełnienie wykroczenia we współdziałaniu z małoletnim.</a:t>
            </a:r>
          </a:p>
          <a:p>
            <a:endParaRPr lang="pl-PL" dirty="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a:bodyPr>
          <a:lstStyle/>
          <a:p>
            <a:r>
              <a:rPr lang="pl-PL" sz="4400" b="1" dirty="0" smtClean="0"/>
              <a:t>Art. 34. </a:t>
            </a:r>
            <a:r>
              <a:rPr lang="pl-PL" sz="4400" dirty="0" smtClean="0"/>
              <a:t>Okoliczności wpływające na wymiar kary i środka karnego uwzględnia się tylko co do osoby, której dotyczą.</a:t>
            </a:r>
            <a:endParaRPr lang="pl-PL" sz="4400" dirty="0"/>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77500" lnSpcReduction="20000"/>
          </a:bodyPr>
          <a:lstStyle/>
          <a:p>
            <a:r>
              <a:rPr lang="pl-PL" b="1" dirty="0" smtClean="0"/>
              <a:t>Art</a:t>
            </a:r>
            <a:r>
              <a:rPr lang="pl-PL" b="1" dirty="0" smtClean="0"/>
              <a:t>. 45. </a:t>
            </a:r>
            <a:r>
              <a:rPr lang="pl-PL" dirty="0" smtClean="0"/>
              <a:t>§ 1. Karalność wykroczenia ustaje, jeżeli od czasu jego popełnienia upłynął rok; jeżeli w tym okresie wszczęto postępowanie, karalność wykroczenia ustaje z upływem 2 lat od zakończenia tego okresu.</a:t>
            </a:r>
          </a:p>
          <a:p>
            <a:r>
              <a:rPr lang="pl-PL" dirty="0" smtClean="0"/>
              <a:t>§ 2. W razie uchylenia prawomocnego rozstrzygnięcia, przedawnienie biegnie od daty uchylenia rozstrzygnięcia.</a:t>
            </a:r>
          </a:p>
          <a:p>
            <a:r>
              <a:rPr lang="pl-PL" dirty="0" smtClean="0"/>
              <a:t>§ 2a. W wypadku wszczęcia postępowania mediacyjnego czasu jego trwania nie wlicza się do okresu przedawnienia.</a:t>
            </a:r>
          </a:p>
          <a:p>
            <a:r>
              <a:rPr lang="pl-PL" dirty="0" smtClean="0"/>
              <a:t>§ 3. Orzeczona kara lub środek karny nie podlega wykonaniu, jeżeli od daty uprawomocnienia się rozstrzygnięcia upłynęły 3 lata.</a:t>
            </a:r>
          </a:p>
          <a:p>
            <a:endParaRPr lang="pl-PL" dirty="0"/>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smtClean="0"/>
              <a:t> </a:t>
            </a:r>
            <a:r>
              <a:rPr lang="pl-PL" b="1" dirty="0" smtClean="0"/>
              <a:t>Postępowanie w sprawie o wykroczenie zostaje wszczęte co do zasady dopiero zarządzeniem</a:t>
            </a:r>
            <a:r>
              <a:rPr lang="pl-PL" dirty="0" smtClean="0"/>
              <a:t> (</a:t>
            </a:r>
            <a:r>
              <a:rPr lang="pl-PL" u="sng" dirty="0" smtClean="0">
                <a:hlinkClick r:id="rId2"/>
              </a:rPr>
              <a:t>art. 59 § 2</a:t>
            </a:r>
            <a:r>
              <a:rPr lang="pl-PL" dirty="0" smtClean="0"/>
              <a:t> </a:t>
            </a:r>
            <a:r>
              <a:rPr lang="pl-PL" dirty="0" err="1" smtClean="0"/>
              <a:t>k.p.w</a:t>
            </a:r>
            <a:r>
              <a:rPr lang="pl-PL" dirty="0" smtClean="0"/>
              <a:t>.) </a:t>
            </a:r>
            <a:r>
              <a:rPr lang="pl-PL" b="1" dirty="0" smtClean="0"/>
              <a:t>prezesa sądu</a:t>
            </a:r>
            <a:r>
              <a:rPr lang="pl-PL" dirty="0" smtClean="0"/>
              <a:t> (przewodniczącego wydziału, upoważnionego sędziego - </a:t>
            </a:r>
            <a:r>
              <a:rPr lang="pl-PL" u="sng" dirty="0" smtClean="0">
                <a:hlinkClick r:id="rId2"/>
              </a:rPr>
              <a:t>art. 32 § 3</a:t>
            </a:r>
            <a:r>
              <a:rPr lang="pl-PL" dirty="0" smtClean="0"/>
              <a:t> </a:t>
            </a:r>
            <a:r>
              <a:rPr lang="pl-PL" dirty="0" err="1" smtClean="0"/>
              <a:t>k.p.w</a:t>
            </a:r>
            <a:r>
              <a:rPr lang="pl-PL" dirty="0" smtClean="0"/>
              <a:t>.), które jest wydawane po wpłynięciu wniosku o ukaranie, gdy wniosek ten nie zawiera braków formalnych, a nie ma też powodów do odmowy wszczęcia postępowania.</a:t>
            </a:r>
            <a:endParaRPr lang="pl-PL" dirty="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b="1" dirty="0" smtClean="0"/>
              <a:t>Przepis</a:t>
            </a:r>
            <a:r>
              <a:rPr lang="pl-PL" dirty="0" smtClean="0"/>
              <a:t> </a:t>
            </a:r>
            <a:r>
              <a:rPr lang="pl-PL" b="1" u="sng" dirty="0" smtClean="0">
                <a:hlinkClick r:id="rId2"/>
              </a:rPr>
              <a:t>§ 2</a:t>
            </a:r>
            <a:r>
              <a:rPr lang="pl-PL" b="1" dirty="0" smtClean="0"/>
              <a:t> przewiduje, że w razie uchylenia prawomocnego orzeczenia przedawnienie biegnie od daty uchylenia rozstrzygnięcia</a:t>
            </a:r>
            <a:r>
              <a:rPr lang="pl-PL" dirty="0" smtClean="0"/>
              <a:t>. Uchylenie może tu nastąpić w trybie wznowienia procesu (</a:t>
            </a:r>
            <a:r>
              <a:rPr lang="pl-PL" u="sng" dirty="0" smtClean="0">
                <a:hlinkClick r:id="rId2"/>
              </a:rPr>
              <a:t>art. 113</a:t>
            </a:r>
            <a:r>
              <a:rPr lang="pl-PL" dirty="0" smtClean="0"/>
              <a:t> </a:t>
            </a:r>
            <a:r>
              <a:rPr lang="pl-PL" dirty="0" err="1" smtClean="0"/>
              <a:t>k.p.w</a:t>
            </a:r>
            <a:r>
              <a:rPr lang="pl-PL" dirty="0" smtClean="0"/>
              <a:t>.) lub w trybie kasacji (</a:t>
            </a:r>
            <a:r>
              <a:rPr lang="pl-PL" u="sng" dirty="0" smtClean="0">
                <a:hlinkClick r:id="rId2"/>
              </a:rPr>
              <a:t>art. 110</a:t>
            </a:r>
            <a:r>
              <a:rPr lang="pl-PL" dirty="0" smtClean="0"/>
              <a:t> </a:t>
            </a:r>
            <a:r>
              <a:rPr lang="pl-PL" dirty="0" err="1" smtClean="0"/>
              <a:t>k.p.w</a:t>
            </a:r>
            <a:r>
              <a:rPr lang="pl-PL" dirty="0" smtClean="0"/>
              <a:t>.).</a:t>
            </a:r>
            <a:endParaRPr lang="pl-P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WIEK ODPOWIEDZIALNOŚCI </a:t>
            </a:r>
            <a:endParaRPr lang="pl-PL" dirty="0"/>
          </a:p>
        </p:txBody>
      </p:sp>
      <p:sp>
        <p:nvSpPr>
          <p:cNvPr id="3" name="Symbol zastępczy zawartości 2"/>
          <p:cNvSpPr>
            <a:spLocks noGrp="1"/>
          </p:cNvSpPr>
          <p:nvPr>
            <p:ph sz="half" idx="1"/>
          </p:nvPr>
        </p:nvSpPr>
        <p:spPr>
          <a:xfrm>
            <a:off x="214282" y="1285860"/>
            <a:ext cx="4281518" cy="5286412"/>
          </a:xfrm>
        </p:spPr>
        <p:txBody>
          <a:bodyPr>
            <a:normAutofit fontScale="47500" lnSpcReduction="20000"/>
          </a:bodyPr>
          <a:lstStyle/>
          <a:p>
            <a:pPr>
              <a:buNone/>
            </a:pPr>
            <a:endParaRPr lang="pl-PL" dirty="0" smtClean="0"/>
          </a:p>
          <a:p>
            <a:r>
              <a:rPr lang="pl-PL" b="1" dirty="0"/>
              <a:t/>
            </a:r>
            <a:br>
              <a:rPr lang="pl-PL" b="1" dirty="0"/>
            </a:br>
            <a:r>
              <a:rPr lang="pl-PL" b="1" dirty="0"/>
              <a:t>Art. 10 [Wiek]</a:t>
            </a:r>
            <a:endParaRPr lang="pl-PL" dirty="0"/>
          </a:p>
          <a:p>
            <a:r>
              <a:rPr lang="pl-PL" dirty="0"/>
              <a:t>§ 1. Na zasadach określonych w tym kodeksie odpowiada ten, kto popełnia czyn zabroniony po ukończeniu 17 lat.</a:t>
            </a:r>
          </a:p>
          <a:p>
            <a:r>
              <a:rPr lang="pl-PL" dirty="0"/>
              <a:t>§ 2. Nieletni, który po ukończeniu 15 lat dopuszcza się czynu zabronionego określonego w </a:t>
            </a:r>
            <a:r>
              <a:rPr lang="pl-PL" dirty="0">
                <a:hlinkClick r:id="rId2"/>
              </a:rPr>
              <a:t>art. 134</a:t>
            </a:r>
            <a:r>
              <a:rPr lang="pl-PL" dirty="0"/>
              <a:t>, </a:t>
            </a:r>
            <a:r>
              <a:rPr lang="pl-PL" dirty="0">
                <a:hlinkClick r:id="rId3"/>
              </a:rPr>
              <a:t>art. 148 § 1, 2 lub 3</a:t>
            </a:r>
            <a:r>
              <a:rPr lang="pl-PL" dirty="0"/>
              <a:t>, </a:t>
            </a:r>
            <a:r>
              <a:rPr lang="pl-PL" dirty="0">
                <a:hlinkClick r:id="rId4"/>
              </a:rPr>
              <a:t>art. 156 § 1 lub 3</a:t>
            </a:r>
            <a:r>
              <a:rPr lang="pl-PL" dirty="0"/>
              <a:t>, </a:t>
            </a:r>
            <a:r>
              <a:rPr lang="pl-PL" dirty="0">
                <a:hlinkClick r:id="rId5"/>
              </a:rPr>
              <a:t>art. 163 § 1 lub 3</a:t>
            </a:r>
            <a:r>
              <a:rPr lang="pl-PL" dirty="0"/>
              <a:t>, </a:t>
            </a:r>
            <a:r>
              <a:rPr lang="pl-PL" dirty="0">
                <a:hlinkClick r:id="rId6"/>
              </a:rPr>
              <a:t>art. 166</a:t>
            </a:r>
            <a:r>
              <a:rPr lang="pl-PL" dirty="0"/>
              <a:t>, </a:t>
            </a:r>
            <a:r>
              <a:rPr lang="pl-PL" dirty="0">
                <a:hlinkClick r:id="rId7"/>
              </a:rPr>
              <a:t>art. 173 § 1 lub 3</a:t>
            </a:r>
            <a:r>
              <a:rPr lang="pl-PL" dirty="0"/>
              <a:t>, </a:t>
            </a:r>
            <a:r>
              <a:rPr lang="pl-PL" dirty="0">
                <a:hlinkClick r:id="rId8"/>
              </a:rPr>
              <a:t>art. 197 § 3 lub 4</a:t>
            </a:r>
            <a:r>
              <a:rPr lang="pl-PL" dirty="0"/>
              <a:t>, </a:t>
            </a:r>
            <a:r>
              <a:rPr lang="pl-PL" dirty="0">
                <a:hlinkClick r:id="rId9"/>
              </a:rPr>
              <a:t>art. 223 § 2</a:t>
            </a:r>
            <a:r>
              <a:rPr lang="pl-PL" dirty="0"/>
              <a:t>, </a:t>
            </a:r>
            <a:r>
              <a:rPr lang="pl-PL" dirty="0">
                <a:hlinkClick r:id="rId10"/>
              </a:rPr>
              <a:t>art. 252 § 1 lub 2</a:t>
            </a:r>
            <a:r>
              <a:rPr lang="pl-PL" dirty="0"/>
              <a:t> oraz w </a:t>
            </a:r>
            <a:r>
              <a:rPr lang="pl-PL" dirty="0">
                <a:hlinkClick r:id="rId11"/>
              </a:rPr>
              <a:t>art. 280</a:t>
            </a:r>
            <a:r>
              <a:rPr lang="pl-PL" dirty="0"/>
              <a:t>, może odpowiadać na zasadach określonych w tym kodeksie, jeżeli okoliczności sprawy oraz stopień rozwoju sprawcy, jego właściwości i warunki osobiste za tym przemawiają, a w szczególności, jeżeli poprzednio stosowane środki wychowawcze lub poprawcze okazały się bezskuteczne.</a:t>
            </a:r>
          </a:p>
          <a:p>
            <a:r>
              <a:rPr lang="pl-PL" dirty="0"/>
              <a:t>§ 3. W wypadku określonym w § 2 orzeczona kara nie może przekroczyć dwóch trzecich górnej granicy ustawowego zagrożenia przewidzianego za przypisane sprawcy przestępstwo; sąd może zastosować także </a:t>
            </a:r>
            <a:r>
              <a:rPr lang="pl-PL" dirty="0">
                <a:hlinkClick r:id="rId12"/>
              </a:rPr>
              <a:t>nadzwyczajne złagodzenie kary</a:t>
            </a:r>
            <a:r>
              <a:rPr lang="pl-PL" dirty="0"/>
              <a:t>.</a:t>
            </a:r>
          </a:p>
          <a:p>
            <a:r>
              <a:rPr lang="pl-PL" dirty="0"/>
              <a:t>§ 4. W stosunku do sprawcy, który popełnił występek po ukończeniu lat 17, lecz przed ukończeniem lat 18, sąd zamiast kary stosuje środki wychowawcze, lecznicze albo poprawcze przewidziane dla nieletnich, jeżeli okoliczności sprawy oraz stopień rozwoju sprawcy, jego właściwości i warunki osobiste za tym przemawiają.</a:t>
            </a:r>
          </a:p>
          <a:p>
            <a:endParaRPr lang="pl-PL" dirty="0"/>
          </a:p>
        </p:txBody>
      </p:sp>
      <p:sp>
        <p:nvSpPr>
          <p:cNvPr id="4" name="Symbol zastępczy zawartości 3"/>
          <p:cNvSpPr>
            <a:spLocks noGrp="1"/>
          </p:cNvSpPr>
          <p:nvPr>
            <p:ph sz="half" idx="2"/>
          </p:nvPr>
        </p:nvSpPr>
        <p:spPr/>
        <p:txBody>
          <a:bodyPr>
            <a:noAutofit/>
          </a:bodyPr>
          <a:lstStyle/>
          <a:p>
            <a:r>
              <a:rPr lang="pl-PL" sz="3200" dirty="0" smtClean="0"/>
              <a:t>KW</a:t>
            </a:r>
            <a:endParaRPr lang="pl-PL" sz="3200" dirty="0"/>
          </a:p>
          <a:p>
            <a:r>
              <a:rPr lang="pl-PL" sz="3200" b="1" dirty="0"/>
              <a:t>Art. 8. </a:t>
            </a:r>
            <a:r>
              <a:rPr lang="pl-PL" sz="3200" dirty="0"/>
              <a:t>Na zasadach określonych w niniejszej ustawie odpowiada ten, kto popełnia czyn zabroniony po ukończeniu lat 17.</a:t>
            </a: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77500" lnSpcReduction="20000"/>
          </a:bodyPr>
          <a:lstStyle/>
          <a:p>
            <a:r>
              <a:rPr lang="pl-PL" b="1" dirty="0" smtClean="0"/>
              <a:t>Art. 46. </a:t>
            </a:r>
            <a:r>
              <a:rPr lang="pl-PL" dirty="0" smtClean="0"/>
              <a:t>§ 1. Ukaranie uważa się za niebyłe po upływie 2 lat od wykonania, darowania lub przedawnienia wykonania kary.</a:t>
            </a:r>
          </a:p>
          <a:p>
            <a:r>
              <a:rPr lang="pl-PL" dirty="0" smtClean="0"/>
              <a:t>§ 2. Jeżeli ukarany przed upływem okresu przewidzianego w § 1 popełnił nowe wykroczenie, za które wymierzono mu karę aresztu, ograniczenia wolności lub grzywny, ukaranie za oba wykroczenia uważa się za niebyłe po upływie 2 lat od wykonania, darowania albo od przedawnienia wykonania kary za nowe wykroczenie.</a:t>
            </a:r>
          </a:p>
          <a:p>
            <a:r>
              <a:rPr lang="pl-PL" dirty="0" smtClean="0"/>
              <a:t>§ 3. Jeżeli orzeczono środek karny, uznanie ukarania za niebyłe nie może nastąpić przed jego wykonaniem, darowaniem albo przedawnieniem wykonania.</a:t>
            </a:r>
          </a:p>
          <a:p>
            <a:endParaRPr lang="pl-P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82594"/>
          </a:xfrm>
        </p:spPr>
        <p:txBody>
          <a:bodyPr>
            <a:normAutofit fontScale="90000"/>
          </a:bodyPr>
          <a:lstStyle/>
          <a:p>
            <a:r>
              <a:rPr lang="pl-PL" dirty="0" smtClean="0"/>
              <a:t>Formy stadialne</a:t>
            </a:r>
            <a:endParaRPr lang="pl-PL" dirty="0"/>
          </a:p>
        </p:txBody>
      </p:sp>
      <p:sp>
        <p:nvSpPr>
          <p:cNvPr id="3" name="Symbol zastępczy zawartości 2"/>
          <p:cNvSpPr>
            <a:spLocks noGrp="1"/>
          </p:cNvSpPr>
          <p:nvPr>
            <p:ph sz="half" idx="1"/>
          </p:nvPr>
        </p:nvSpPr>
        <p:spPr>
          <a:xfrm>
            <a:off x="142844" y="1000108"/>
            <a:ext cx="4786346" cy="5715040"/>
          </a:xfrm>
        </p:spPr>
        <p:txBody>
          <a:bodyPr>
            <a:noAutofit/>
          </a:bodyPr>
          <a:lstStyle/>
          <a:p>
            <a:r>
              <a:rPr lang="pl-PL" sz="1100" b="1" dirty="0" smtClean="0"/>
              <a:t>Art. 13.</a:t>
            </a:r>
            <a:r>
              <a:rPr lang="pl-PL" sz="1100" dirty="0" smtClean="0"/>
              <a:t> § 1. Odpowiada za usiłowanie, kto w zamiarze popełnienia czynu zabronionego swoim zachowaniem bezpośrednio zmierza do jego dokonania, które jednak nie następuje.</a:t>
            </a:r>
          </a:p>
          <a:p>
            <a:r>
              <a:rPr lang="pl-PL" sz="1100" dirty="0" smtClean="0"/>
              <a:t>§ 2. Usiłowanie zachodzi także wtedy, gdy sprawca nie uświadamia sobie, że dokonanie jest niemożliwe ze względu na brak przedmiotu nadającego się do popełnienia na nim czynu zabronionego lub ze względu na użycie środka nie nadającego się do popełnienia czynu zabronionego.</a:t>
            </a:r>
          </a:p>
          <a:p>
            <a:r>
              <a:rPr lang="pl-PL" sz="1100" dirty="0" smtClean="0"/>
              <a:t>    </a:t>
            </a:r>
            <a:r>
              <a:rPr lang="pl-PL" sz="1100" b="1" dirty="0" smtClean="0"/>
              <a:t>Art. 14.</a:t>
            </a:r>
            <a:r>
              <a:rPr lang="pl-PL" sz="1100" dirty="0" smtClean="0"/>
              <a:t> § 1. Sąd wymierza karę za usiłowanie w granicach zagrożenia przewidzianego dla danego przestępstwa.</a:t>
            </a:r>
          </a:p>
          <a:p>
            <a:r>
              <a:rPr lang="pl-PL" sz="1100" dirty="0" smtClean="0"/>
              <a:t>§ 2. W wypadku określonym w art. 13 § 2 sąd może zastosować nadzwyczajne złagodzenie kary, a nawet odstąpić od jej wymierzenia.</a:t>
            </a:r>
          </a:p>
          <a:p>
            <a:r>
              <a:rPr lang="pl-PL" sz="1100" dirty="0" smtClean="0"/>
              <a:t>    </a:t>
            </a:r>
            <a:r>
              <a:rPr lang="pl-PL" sz="1100" b="1" dirty="0" smtClean="0"/>
              <a:t>Art. 15.</a:t>
            </a:r>
            <a:r>
              <a:rPr lang="pl-PL" sz="1100" dirty="0" smtClean="0"/>
              <a:t> § 1. Nie podlega karze za usiłowanie, kto dobrowolnie odstąpił od dokonania lub zapobiegł skutkowi stanowiącemu znamię czynu zabronionego.</a:t>
            </a:r>
          </a:p>
          <a:p>
            <a:r>
              <a:rPr lang="pl-PL" sz="1100" dirty="0" smtClean="0"/>
              <a:t>§ 2. Sąd może zastosować nadzwyczajne złagodzenie kary w stosunku do sprawcy, który dobrowolnie starał się zapobiec skutkowi stanowiącemu znamię czynu zabronionego.</a:t>
            </a:r>
          </a:p>
          <a:p>
            <a:r>
              <a:rPr lang="pl-PL" sz="1100" dirty="0" smtClean="0"/>
              <a:t>    </a:t>
            </a:r>
            <a:r>
              <a:rPr lang="pl-PL" sz="1100" b="1" dirty="0" smtClean="0"/>
              <a:t>Art. 16.</a:t>
            </a:r>
            <a:r>
              <a:rPr lang="pl-PL" sz="1100" dirty="0" smtClean="0"/>
              <a:t> § 1. Przygotowanie zachodzi tylko wtedy, gdy sprawca w celu popełnienia czynu zabronionego podejmuje czynności mające stworzyć warunki do przedsięwzięcia czynu zmierzającego bezpośrednio do jego dokonania, w szczególności w tymże celu wchodzi w porozumienie z inną osobą, uzyskuje lub przysposabia środki, zbiera informacje lub sporządza plan działania.</a:t>
            </a:r>
          </a:p>
          <a:p>
            <a:r>
              <a:rPr lang="pl-PL" sz="1100" dirty="0" smtClean="0"/>
              <a:t>§ 2. Przygotowanie jest karalne tylko wtedy, gdy </a:t>
            </a:r>
            <a:r>
              <a:rPr lang="pl-PL" sz="1100" dirty="0" smtClean="0">
                <a:hlinkClick r:id="rId2"/>
              </a:rPr>
              <a:t>ustawa</a:t>
            </a:r>
            <a:r>
              <a:rPr lang="pl-PL" sz="1100" dirty="0" smtClean="0"/>
              <a:t> tak stanowi.</a:t>
            </a:r>
          </a:p>
          <a:p>
            <a:r>
              <a:rPr lang="pl-PL" sz="1100" dirty="0" smtClean="0"/>
              <a:t>    </a:t>
            </a:r>
            <a:r>
              <a:rPr lang="pl-PL" sz="1100" b="1" dirty="0" smtClean="0"/>
              <a:t>Art. 17.</a:t>
            </a:r>
            <a:r>
              <a:rPr lang="pl-PL" sz="1100" dirty="0" smtClean="0"/>
              <a:t> § 1. Nie podlega karze za przygotowanie, kto dobrowolnie od niego odstąpił, w szczególności zniszczył przygotowane środki lub zapobiegł skorzystaniu z nich w przyszłości; w razie wejścia w porozumienie z inną osobą w celu popełnienia czynu zabronionego, nie podlega karze ten, kto nadto podjął istotne starania zmierzające do zapobieżenia dokonaniu.</a:t>
            </a:r>
          </a:p>
          <a:p>
            <a:r>
              <a:rPr lang="pl-PL" sz="1100" dirty="0" smtClean="0"/>
              <a:t>§ 2. Nie podlega karze za przygotowanie osoba, do której stosuje się art. 15 § 1.</a:t>
            </a:r>
          </a:p>
          <a:p>
            <a:endParaRPr lang="pl-PL" sz="1100" dirty="0"/>
          </a:p>
        </p:txBody>
      </p:sp>
      <p:sp>
        <p:nvSpPr>
          <p:cNvPr id="4" name="Symbol zastępczy zawartości 3"/>
          <p:cNvSpPr>
            <a:spLocks noGrp="1"/>
          </p:cNvSpPr>
          <p:nvPr>
            <p:ph sz="half" idx="2"/>
          </p:nvPr>
        </p:nvSpPr>
        <p:spPr>
          <a:xfrm>
            <a:off x="4929190" y="1500174"/>
            <a:ext cx="4214810" cy="4983179"/>
          </a:xfrm>
        </p:spPr>
        <p:txBody>
          <a:bodyPr>
            <a:noAutofit/>
          </a:bodyPr>
          <a:lstStyle/>
          <a:p>
            <a:r>
              <a:rPr lang="pl-PL" sz="1800" b="1" dirty="0" smtClean="0"/>
              <a:t>KW</a:t>
            </a:r>
          </a:p>
          <a:p>
            <a:r>
              <a:rPr lang="pl-PL" sz="1800" b="1" dirty="0" smtClean="0"/>
              <a:t>Art. 11.</a:t>
            </a:r>
            <a:r>
              <a:rPr lang="pl-PL" sz="1800" dirty="0" smtClean="0"/>
              <a:t> § 1. Odpowiada za usiłowanie, kto w zamiarze popełnienia czynu zabronionego swoim zachowaniem bezpośrednio zmierza do jego dokonania, które jednak nie następuje.</a:t>
            </a:r>
          </a:p>
          <a:p>
            <a:r>
              <a:rPr lang="pl-PL" sz="1800" dirty="0" smtClean="0"/>
              <a:t>§ 2. Odpowiedzialność za usiłowanie zachodzi, gdy </a:t>
            </a:r>
            <a:r>
              <a:rPr lang="pl-PL" sz="1800" dirty="0" smtClean="0">
                <a:hlinkClick r:id="rId2"/>
              </a:rPr>
              <a:t>ustawa</a:t>
            </a:r>
            <a:r>
              <a:rPr lang="pl-PL" sz="1800" dirty="0" smtClean="0"/>
              <a:t> tak stanowi.</a:t>
            </a:r>
          </a:p>
          <a:p>
            <a:r>
              <a:rPr lang="pl-PL" sz="1800" dirty="0" smtClean="0"/>
              <a:t>§ 3. Karę za usiłowanie wymierza się w granicach zagrożenia przewidzianego dla danego wykroczenia.</a:t>
            </a:r>
          </a:p>
          <a:p>
            <a:r>
              <a:rPr lang="pl-PL" sz="1800" dirty="0" smtClean="0"/>
              <a:t>§ 4. Nie podlega karze za usiłowanie, kto dobrowolnie odstąpił od czynu lub zapobiegł skutkowi stanowiącemu znamię czynu zabronionego.</a:t>
            </a:r>
          </a:p>
          <a:p>
            <a:endParaRPr lang="pl-PL"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FORMY ZJAWISKOWE </a:t>
            </a:r>
            <a:endParaRPr lang="pl-PL" dirty="0"/>
          </a:p>
        </p:txBody>
      </p:sp>
      <p:sp>
        <p:nvSpPr>
          <p:cNvPr id="3" name="Symbol zastępczy zawartości 2"/>
          <p:cNvSpPr>
            <a:spLocks noGrp="1"/>
          </p:cNvSpPr>
          <p:nvPr>
            <p:ph sz="half" idx="1"/>
          </p:nvPr>
        </p:nvSpPr>
        <p:spPr>
          <a:xfrm>
            <a:off x="142844" y="1214422"/>
            <a:ext cx="4429156" cy="5643578"/>
          </a:xfrm>
        </p:spPr>
        <p:txBody>
          <a:bodyPr>
            <a:noAutofit/>
          </a:bodyPr>
          <a:lstStyle/>
          <a:p>
            <a:r>
              <a:rPr lang="pl-PL" sz="1400" b="1" dirty="0" smtClean="0"/>
              <a:t>Art. 18 [Sprawstwo, podżeganie i pomocnictwo]</a:t>
            </a:r>
            <a:endParaRPr lang="pl-PL" sz="1400" dirty="0" smtClean="0"/>
          </a:p>
          <a:p>
            <a:r>
              <a:rPr lang="pl-PL" sz="1400" dirty="0" smtClean="0"/>
              <a:t>§ 1. Odpowiada za sprawstwo nie tylko ten, kto wykonuje czyn zabroniony sam albo wspólnie i w porozumieniu z inną osobą, ale także ten, kto kieruje wykonaniem czynu zabronionego przez inną osobę lub wykorzystując uzależnienie innej osoby od siebie, poleca jej wykonanie takiego czynu.</a:t>
            </a:r>
          </a:p>
          <a:p>
            <a:r>
              <a:rPr lang="pl-PL" sz="1400" dirty="0" smtClean="0"/>
              <a:t>§ 2. Odpowiada za podżeganie, kto chcąc, aby inna osoba dokonała czynu zabronionego, nakłania ją do tego.</a:t>
            </a:r>
          </a:p>
          <a:p>
            <a:r>
              <a:rPr lang="pl-PL" sz="1400" dirty="0" smtClean="0"/>
              <a:t>§ 3. Odpowiada za pomocnictwo, kto w zamiarze, aby inna osoba dokonała czynu zabronionego, swoim zachowaniem ułatwia jego popełnienie, w szczególności dostarczając narzędzie, środek przewozu, udzielając rady lub informacji; odpowiada za pomocnictwo także ten, kto wbrew prawnemu, szczególnemu obowiązkowi niedopuszczenia do popełnienia czynu zabronionego swoim zaniechaniem ułatwia innej osobie jego popełnienie.</a:t>
            </a:r>
          </a:p>
          <a:p>
            <a:r>
              <a:rPr lang="pl-PL" sz="1400" b="1" dirty="0" smtClean="0"/>
              <a:t>Art. 19 [Karalność]</a:t>
            </a:r>
            <a:endParaRPr lang="pl-PL" sz="1400" dirty="0" smtClean="0"/>
          </a:p>
          <a:p>
            <a:r>
              <a:rPr lang="pl-PL" sz="1400" dirty="0" smtClean="0"/>
              <a:t>§ 1. Sąd wymierza karę za podżeganie lub pomocnictwo w granicach zagrożenia przewidzianego za sprawstwo.</a:t>
            </a:r>
          </a:p>
          <a:p>
            <a:r>
              <a:rPr lang="pl-PL" sz="1400" dirty="0" smtClean="0"/>
              <a:t>§ 2. Wymierzając karę za pomocnictwo sąd może zastosować </a:t>
            </a:r>
            <a:r>
              <a:rPr lang="pl-PL" sz="1400" dirty="0" smtClean="0">
                <a:hlinkClick r:id="rId2"/>
              </a:rPr>
              <a:t>nadzwyczajne złagodzenie kary</a:t>
            </a:r>
            <a:r>
              <a:rPr lang="pl-PL" sz="1400" dirty="0" smtClean="0"/>
              <a:t>.</a:t>
            </a:r>
          </a:p>
          <a:p>
            <a:endParaRPr lang="pl-PL" sz="1400" dirty="0"/>
          </a:p>
        </p:txBody>
      </p:sp>
      <p:sp>
        <p:nvSpPr>
          <p:cNvPr id="4" name="Symbol zastępczy zawartości 3"/>
          <p:cNvSpPr>
            <a:spLocks noGrp="1"/>
          </p:cNvSpPr>
          <p:nvPr>
            <p:ph sz="half" idx="2"/>
          </p:nvPr>
        </p:nvSpPr>
        <p:spPr>
          <a:xfrm>
            <a:off x="4648200" y="1142984"/>
            <a:ext cx="4352956" cy="5500726"/>
          </a:xfrm>
        </p:spPr>
        <p:txBody>
          <a:bodyPr>
            <a:normAutofit fontScale="55000" lnSpcReduction="20000"/>
          </a:bodyPr>
          <a:lstStyle/>
          <a:p>
            <a:r>
              <a:rPr lang="pl-PL" b="1" dirty="0" smtClean="0"/>
              <a:t>Art. 12.</a:t>
            </a:r>
            <a:r>
              <a:rPr lang="pl-PL" dirty="0" smtClean="0"/>
              <a:t> Odpowiada za podżeganie, kto chcąc, aby inna osoba dokonała czynu zabronionego, nakłania ją do tego.</a:t>
            </a:r>
          </a:p>
          <a:p>
            <a:r>
              <a:rPr lang="pl-PL" dirty="0" smtClean="0"/>
              <a:t>    </a:t>
            </a:r>
            <a:r>
              <a:rPr lang="pl-PL" b="1" dirty="0" smtClean="0"/>
              <a:t>Art. 13.</a:t>
            </a:r>
            <a:r>
              <a:rPr lang="pl-PL" dirty="0" smtClean="0"/>
              <a:t> Odpowiada za pomocnictwo, kto w zamiarze, aby inna osoba dokonała czynu zabronionego, swoim zachowaniem ułatwia jego popełnienie, w szczególności dostarczając narzędzie, środek przewozu, udzielając rady lub informacji; odpowiada za pomocnictwo także ten, kto wbrew prawnemu, szczególnemu obowiązkowi niedopuszczenia do popełnienia czynu zabronionego swoim zaniechaniem ułatwia innej osobie jego popełnienie.</a:t>
            </a:r>
          </a:p>
          <a:p>
            <a:r>
              <a:rPr lang="pl-PL" dirty="0" smtClean="0"/>
              <a:t>    </a:t>
            </a:r>
            <a:r>
              <a:rPr lang="pl-PL" b="1" dirty="0" smtClean="0"/>
              <a:t>Art. 14. </a:t>
            </a:r>
            <a:r>
              <a:rPr lang="pl-PL" dirty="0" smtClean="0"/>
              <a:t>§ 1. Odpowiedzialność za podżeganie i pomocnictwo zachodzi wtedy, gdy </a:t>
            </a:r>
            <a:r>
              <a:rPr lang="pl-PL" dirty="0" smtClean="0">
                <a:hlinkClick r:id="rId3"/>
              </a:rPr>
              <a:t>ustawa</a:t>
            </a:r>
            <a:r>
              <a:rPr lang="pl-PL" dirty="0" smtClean="0"/>
              <a:t> tak stanowi i tylko w razie dokonania przez sprawcę czynu zabronionego.</a:t>
            </a:r>
          </a:p>
          <a:p>
            <a:r>
              <a:rPr lang="pl-PL" dirty="0" smtClean="0"/>
              <a:t>§ 2. Każdy ze współdziałających w popełnieniu czynu zabronionego odpowiada w granicach swojej umyślności lub nieumyślności, niezależnie od odpowiedzialności pozostałych współdziałających.</a:t>
            </a:r>
          </a:p>
          <a:p>
            <a:r>
              <a:rPr lang="pl-PL" dirty="0" smtClean="0"/>
              <a:t>§ 3. Karę za podżeganie lub za pomocnictwo wymierza się w granicach zagrożenia przewidzianego dla danego wykroczenia.</a:t>
            </a:r>
          </a:p>
          <a:p>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25470"/>
          </a:xfrm>
        </p:spPr>
        <p:txBody>
          <a:bodyPr>
            <a:normAutofit fontScale="90000"/>
          </a:bodyPr>
          <a:lstStyle/>
          <a:p>
            <a:r>
              <a:rPr lang="pl-PL" dirty="0" smtClean="0"/>
              <a:t>OBRONA KONIECZNA</a:t>
            </a:r>
            <a:endParaRPr lang="pl-PL" dirty="0"/>
          </a:p>
        </p:txBody>
      </p:sp>
      <p:sp>
        <p:nvSpPr>
          <p:cNvPr id="3" name="Symbol zastępczy zawartości 2"/>
          <p:cNvSpPr>
            <a:spLocks noGrp="1"/>
          </p:cNvSpPr>
          <p:nvPr>
            <p:ph sz="half" idx="1"/>
          </p:nvPr>
        </p:nvSpPr>
        <p:spPr>
          <a:xfrm>
            <a:off x="142844" y="1000108"/>
            <a:ext cx="4643470" cy="5715040"/>
          </a:xfrm>
        </p:spPr>
        <p:txBody>
          <a:bodyPr>
            <a:normAutofit fontScale="62500" lnSpcReduction="20000"/>
          </a:bodyPr>
          <a:lstStyle/>
          <a:p>
            <a:r>
              <a:rPr lang="pl-PL" dirty="0" smtClean="0"/>
              <a:t>KK, </a:t>
            </a:r>
            <a:r>
              <a:rPr lang="pl-PL" b="1" dirty="0" smtClean="0"/>
              <a:t>Art. 25 [Obrona konieczna]</a:t>
            </a:r>
            <a:endParaRPr lang="pl-PL" dirty="0" smtClean="0"/>
          </a:p>
          <a:p>
            <a:r>
              <a:rPr lang="pl-PL" dirty="0" smtClean="0"/>
              <a:t>§ 1. Nie popełnia przestępstwa, kto w obronie koniecznej odpiera bezpośredni, bezprawny zamach na jakiekolwiek dobro chronione prawem.</a:t>
            </a:r>
          </a:p>
          <a:p>
            <a:r>
              <a:rPr lang="pl-PL" dirty="0" smtClean="0"/>
              <a:t>§ 2. W razie przekroczenia granic obrony koniecznej, w szczególności gdy sprawca zastosował sposób obrony niewspółmierny do niebezpieczeństwa zamachu, sąd może zastosować </a:t>
            </a:r>
            <a:r>
              <a:rPr lang="pl-PL" dirty="0" smtClean="0">
                <a:hlinkClick r:id="rId2"/>
              </a:rPr>
              <a:t>nadzwyczajne złagodzenie kary</a:t>
            </a:r>
            <a:r>
              <a:rPr lang="pl-PL" dirty="0" smtClean="0"/>
              <a:t>, a nawet </a:t>
            </a:r>
            <a:r>
              <a:rPr lang="pl-PL" dirty="0" smtClean="0">
                <a:hlinkClick r:id="rId3"/>
              </a:rPr>
              <a:t>odstąpić</a:t>
            </a:r>
            <a:r>
              <a:rPr lang="pl-PL" dirty="0" smtClean="0"/>
              <a:t> od jej wymierzenia.</a:t>
            </a:r>
          </a:p>
          <a:p>
            <a:r>
              <a:rPr lang="pl-PL" dirty="0" smtClean="0"/>
              <a:t>§ 2a. Nie podlega karze, kto przekracza granice obrony koniecznej, odpierając zamach polegający na wdarciu się do mieszkania, lokalu, domu albo na przylegający do nich ogrodzony teren lub odpierając zamach poprzedzony wdarciem się do tych miejsc, chyba że przekroczenie granic obrony koniecznej było rażące.</a:t>
            </a:r>
          </a:p>
          <a:p>
            <a:r>
              <a:rPr lang="pl-PL" dirty="0" smtClean="0"/>
              <a:t>§ 3. Nie podlega karze, kto przekracza granice obrony koniecznej pod wpływem strachu lub wzburzenia usprawiedliwionych okolicznościami zamachu.</a:t>
            </a:r>
          </a:p>
          <a:p>
            <a:endParaRPr lang="pl-PL" dirty="0"/>
          </a:p>
        </p:txBody>
      </p:sp>
      <p:sp>
        <p:nvSpPr>
          <p:cNvPr id="4" name="Symbol zastępczy zawartości 3"/>
          <p:cNvSpPr>
            <a:spLocks noGrp="1"/>
          </p:cNvSpPr>
          <p:nvPr>
            <p:ph sz="half" idx="2"/>
          </p:nvPr>
        </p:nvSpPr>
        <p:spPr/>
        <p:txBody>
          <a:bodyPr>
            <a:normAutofit fontScale="62500" lnSpcReduction="20000"/>
          </a:bodyPr>
          <a:lstStyle/>
          <a:p>
            <a:r>
              <a:rPr lang="pl-PL" b="1" dirty="0" smtClean="0"/>
              <a:t>KW Art. 15.</a:t>
            </a:r>
            <a:r>
              <a:rPr lang="pl-PL" dirty="0" smtClean="0"/>
              <a:t> Nie popełnia wykroczenia, kto w obronie koniecznej odpiera bezpośredni bezprawny zamach na jakiekolwiek dobro chronione prawem</a:t>
            </a:r>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25470"/>
          </a:xfrm>
        </p:spPr>
        <p:txBody>
          <a:bodyPr>
            <a:normAutofit fontScale="90000"/>
          </a:bodyPr>
          <a:lstStyle/>
          <a:p>
            <a:r>
              <a:rPr lang="pl-PL" dirty="0" smtClean="0"/>
              <a:t>STAN WYŻSZEJ KONIECZNOŚCI</a:t>
            </a:r>
            <a:endParaRPr lang="pl-PL" dirty="0"/>
          </a:p>
        </p:txBody>
      </p:sp>
      <p:sp>
        <p:nvSpPr>
          <p:cNvPr id="3" name="Symbol zastępczy zawartości 2"/>
          <p:cNvSpPr>
            <a:spLocks noGrp="1"/>
          </p:cNvSpPr>
          <p:nvPr>
            <p:ph sz="half" idx="1"/>
          </p:nvPr>
        </p:nvSpPr>
        <p:spPr>
          <a:xfrm>
            <a:off x="142844" y="857232"/>
            <a:ext cx="4572032" cy="5715040"/>
          </a:xfrm>
        </p:spPr>
        <p:txBody>
          <a:bodyPr>
            <a:noAutofit/>
          </a:bodyPr>
          <a:lstStyle/>
          <a:p>
            <a:pPr algn="just">
              <a:buNone/>
            </a:pPr>
            <a:r>
              <a:rPr lang="pl-PL" sz="1600" b="1" dirty="0" smtClean="0"/>
              <a:t>Art. 26 </a:t>
            </a:r>
            <a:r>
              <a:rPr lang="pl-PL" sz="1600" dirty="0" smtClean="0"/>
              <a:t>§ 1. Nie popełnia przestępstwa, kto działa w celu uchylenia bezpośredniego niebezpieczeństwa grożącego jakiemukolwiek dobru chronionemu prawem, jeżeli niebezpieczeństwa nie można inaczej uniknąć, a dobro poświęcone przedstawia wartość niższą od dobra ratowanego.</a:t>
            </a:r>
          </a:p>
          <a:p>
            <a:pPr algn="just">
              <a:buNone/>
            </a:pPr>
            <a:r>
              <a:rPr lang="pl-PL" sz="1600" dirty="0" smtClean="0"/>
              <a:t>§ 2. Nie popełnia przestępstwa także ten, kto, ratując dobro chronione prawem w warunkach określonych w § 1, poświęca dobro, które nie przedstawia wartości oczywiście wyższej od dobra ratowanego.</a:t>
            </a:r>
          </a:p>
          <a:p>
            <a:pPr algn="just">
              <a:buNone/>
            </a:pPr>
            <a:r>
              <a:rPr lang="pl-PL" sz="1600" dirty="0" smtClean="0"/>
              <a:t>§ 3. W razie przekroczenia granic stanu wyższej konieczności, sąd może zastosować </a:t>
            </a:r>
            <a:r>
              <a:rPr lang="pl-PL" sz="1600" dirty="0" smtClean="0">
                <a:hlinkClick r:id="rId2"/>
              </a:rPr>
              <a:t>nadzwyczajne złagodzenie kary</a:t>
            </a:r>
            <a:r>
              <a:rPr lang="pl-PL" sz="1600" dirty="0" smtClean="0"/>
              <a:t>, a nawet </a:t>
            </a:r>
            <a:r>
              <a:rPr lang="pl-PL" sz="1600" dirty="0" smtClean="0">
                <a:hlinkClick r:id="rId3"/>
              </a:rPr>
              <a:t>odstąpić</a:t>
            </a:r>
            <a:r>
              <a:rPr lang="pl-PL" sz="1600" dirty="0" smtClean="0"/>
              <a:t> od jej wymierzenia.</a:t>
            </a:r>
          </a:p>
          <a:p>
            <a:pPr algn="just">
              <a:buNone/>
            </a:pPr>
            <a:r>
              <a:rPr lang="pl-PL" sz="1600" dirty="0" smtClean="0"/>
              <a:t>§ 4. Przepisu § 2 nie stosuje się, jeżeli sprawca poświęca dobro, które ma szczególny obowiązek chronić nawet z narażeniem się na niebezpieczeństwo osobiste.</a:t>
            </a:r>
          </a:p>
          <a:p>
            <a:pPr algn="just"/>
            <a:r>
              <a:rPr lang="pl-PL" sz="1600" dirty="0" smtClean="0"/>
              <a:t>§ 5. Przepisy § 1-3 stosuje się odpowiednio w wypadku, gdy z ciążących na sprawcy obowiązków tylko jeden może być spełniony</a:t>
            </a:r>
          </a:p>
          <a:p>
            <a:pPr algn="just"/>
            <a:endParaRPr lang="pl-PL" sz="1600" dirty="0"/>
          </a:p>
        </p:txBody>
      </p:sp>
      <p:sp>
        <p:nvSpPr>
          <p:cNvPr id="4" name="Symbol zastępczy zawartości 3"/>
          <p:cNvSpPr>
            <a:spLocks noGrp="1"/>
          </p:cNvSpPr>
          <p:nvPr>
            <p:ph sz="half" idx="2"/>
          </p:nvPr>
        </p:nvSpPr>
        <p:spPr>
          <a:xfrm>
            <a:off x="4648200" y="1071546"/>
            <a:ext cx="4038600" cy="5054617"/>
          </a:xfrm>
        </p:spPr>
        <p:txBody>
          <a:bodyPr>
            <a:noAutofit/>
          </a:bodyPr>
          <a:lstStyle/>
          <a:p>
            <a:pPr>
              <a:buNone/>
            </a:pPr>
            <a:r>
              <a:rPr lang="pl-PL" sz="2000" b="1" dirty="0" smtClean="0"/>
              <a:t>Art. 16. </a:t>
            </a:r>
            <a:r>
              <a:rPr lang="pl-PL" sz="2000" dirty="0" smtClean="0"/>
              <a:t>§ 1. Nie popełnia wykroczenia, kto działa w celu uchylenia bezpośredniego niebezpieczeństwa grożącego dobru chronionemu prawem, jeżeli niebezpieczeństwa nie można inaczej uniknąć, a dobro poświęcone nie przedstawia wartości oczywiście większej niż dobro ratowane.</a:t>
            </a:r>
          </a:p>
          <a:p>
            <a:pPr>
              <a:buNone/>
            </a:pPr>
            <a:r>
              <a:rPr lang="pl-PL" sz="2000" dirty="0" smtClean="0"/>
              <a:t>§ 2. Przepisu § 1 nie stosuje się, gdy sprawca poświęca dobro, które ma szczególny obowiązek chronić nawet z narażeniem się na niebezpieczeństwa osobiste.</a:t>
            </a:r>
          </a:p>
          <a:p>
            <a:endParaRPr lang="pl-PL"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Niepoczytalność </a:t>
            </a:r>
            <a:endParaRPr lang="pl-PL" dirty="0"/>
          </a:p>
        </p:txBody>
      </p:sp>
      <p:sp>
        <p:nvSpPr>
          <p:cNvPr id="3" name="Symbol zastępczy zawartości 2"/>
          <p:cNvSpPr>
            <a:spLocks noGrp="1"/>
          </p:cNvSpPr>
          <p:nvPr>
            <p:ph sz="half" idx="1"/>
          </p:nvPr>
        </p:nvSpPr>
        <p:spPr>
          <a:xfrm>
            <a:off x="142844" y="1600200"/>
            <a:ext cx="4500594" cy="4900634"/>
          </a:xfrm>
        </p:spPr>
        <p:txBody>
          <a:bodyPr>
            <a:noAutofit/>
          </a:bodyPr>
          <a:lstStyle/>
          <a:p>
            <a:r>
              <a:rPr lang="pl-PL" sz="1600" b="1" dirty="0" smtClean="0"/>
              <a:t/>
            </a:r>
            <a:br>
              <a:rPr lang="pl-PL" sz="1600" b="1" dirty="0" smtClean="0"/>
            </a:br>
            <a:r>
              <a:rPr lang="pl-PL" sz="1600" b="1" dirty="0" smtClean="0"/>
              <a:t>Art. 31 </a:t>
            </a:r>
            <a:r>
              <a:rPr lang="pl-PL" sz="1600" dirty="0" smtClean="0"/>
              <a:t>§ 1. Nie popełnia przestępstwa, kto, z powodu choroby psychicznej, upośledzenia umysłowego lub innego zakłócenia czynności psychicznych, nie mógł w czasie czynu rozpoznać jego znaczenia lub pokierować swoim postępowaniem.</a:t>
            </a:r>
          </a:p>
          <a:p>
            <a:r>
              <a:rPr lang="pl-PL" sz="1600" dirty="0" smtClean="0"/>
              <a:t>§ 2. Jeżeli w czasie popełnienia przestępstwa zdolność rozpoznania znaczenia czynu lub kierowania postępowaniem była w znacznym stopniu ograniczona, sąd może zastosować nadzwyczajne złagodzenie kary.</a:t>
            </a:r>
          </a:p>
          <a:p>
            <a:r>
              <a:rPr lang="pl-PL" sz="1600" dirty="0" smtClean="0"/>
              <a:t>§ 3. Przepisów § 1 i 2 nie stosuje się, gdy sprawca wprawił się w </a:t>
            </a:r>
            <a:r>
              <a:rPr lang="pl-PL" sz="1600" dirty="0" smtClean="0">
                <a:hlinkClick r:id="rId2"/>
              </a:rPr>
              <a:t>stan nietrzeźwości</a:t>
            </a:r>
            <a:r>
              <a:rPr lang="pl-PL" sz="1600" dirty="0" smtClean="0"/>
              <a:t> lub odurzenia powodujący wyłączenie lub ograniczenie poczytalności, które przewidywał albo mógł przewidzieć.</a:t>
            </a:r>
          </a:p>
          <a:p>
            <a:endParaRPr lang="pl-PL" sz="1600" dirty="0"/>
          </a:p>
        </p:txBody>
      </p:sp>
      <p:sp>
        <p:nvSpPr>
          <p:cNvPr id="4" name="Symbol zastępczy zawartości 3"/>
          <p:cNvSpPr>
            <a:spLocks noGrp="1"/>
          </p:cNvSpPr>
          <p:nvPr>
            <p:ph sz="half" idx="2"/>
          </p:nvPr>
        </p:nvSpPr>
        <p:spPr/>
        <p:txBody>
          <a:bodyPr>
            <a:noAutofit/>
          </a:bodyPr>
          <a:lstStyle/>
          <a:p>
            <a:r>
              <a:rPr lang="pl-PL" sz="1600" b="1" dirty="0" smtClean="0"/>
              <a:t>Art. 17. </a:t>
            </a:r>
            <a:r>
              <a:rPr lang="pl-PL" sz="1600" dirty="0" smtClean="0"/>
              <a:t>§ 1. Nie popełnia wykroczenia, kto, z powodu choroby psychicznej, upośledzenia umysłowego lub innego zakłócenia czynności psychicznych, nie mógł w czasie czynu rozpoznać jego znaczenia lub pokierować swoim postępowaniem.</a:t>
            </a:r>
          </a:p>
          <a:p>
            <a:r>
              <a:rPr lang="pl-PL" sz="1600" dirty="0" smtClean="0"/>
              <a:t>§ 2. Jeżeli w czasie popełnienia wykroczenia zdolność rozpoznawania znaczenia czynu lub kierowania postępowaniem była w znacznym stopniu ograniczona, można odstąpić od wymierzenia kary lub środka karnego.</a:t>
            </a:r>
          </a:p>
          <a:p>
            <a:r>
              <a:rPr lang="pl-PL" sz="1600" dirty="0" smtClean="0"/>
              <a:t>§ 3. Przepisów § 1 i 2 nie stosuje się, gdy sprawca wykroczenia wprawił się w stan nietrzeźwości lub odurzenia powodujący wyłączenie lub ograniczenie poczytalności, które przewidywał albo mógł przewidzieć.</a:t>
            </a:r>
          </a:p>
          <a:p>
            <a:endParaRPr lang="pl-PL" sz="1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368280"/>
          </a:xfrm>
        </p:spPr>
        <p:txBody>
          <a:bodyPr>
            <a:normAutofit fontScale="90000"/>
          </a:bodyPr>
          <a:lstStyle/>
          <a:p>
            <a:r>
              <a:rPr lang="pl-PL" dirty="0" smtClean="0"/>
              <a:t>Błędy</a:t>
            </a:r>
            <a:endParaRPr lang="pl-PL" dirty="0"/>
          </a:p>
        </p:txBody>
      </p:sp>
      <p:sp>
        <p:nvSpPr>
          <p:cNvPr id="3" name="Symbol zastępczy zawartości 2"/>
          <p:cNvSpPr>
            <a:spLocks noGrp="1"/>
          </p:cNvSpPr>
          <p:nvPr>
            <p:ph sz="half" idx="1"/>
          </p:nvPr>
        </p:nvSpPr>
        <p:spPr>
          <a:xfrm>
            <a:off x="142844" y="1000108"/>
            <a:ext cx="4352956" cy="5643602"/>
          </a:xfrm>
        </p:spPr>
        <p:txBody>
          <a:bodyPr>
            <a:normAutofit fontScale="55000" lnSpcReduction="20000"/>
          </a:bodyPr>
          <a:lstStyle/>
          <a:p>
            <a:r>
              <a:rPr lang="pl-PL" b="1" dirty="0" smtClean="0"/>
              <a:t>Art. 28 [Błąd co do znamion]</a:t>
            </a:r>
            <a:endParaRPr lang="pl-PL" dirty="0" smtClean="0"/>
          </a:p>
          <a:p>
            <a:r>
              <a:rPr lang="pl-PL" dirty="0" smtClean="0"/>
              <a:t>§ 1. Nie popełnia przestępstwa, kto pozostaje w usprawiedliwionym błędzie co do okoliczności stanowiącej znamię czynu zabronionego.</a:t>
            </a:r>
          </a:p>
          <a:p>
            <a:r>
              <a:rPr lang="pl-PL" dirty="0" smtClean="0"/>
              <a:t>§ 2. Odpowiada na podstawie przepisu przewidującego łagodniejszą odpowiedzialność sprawca, który dopuszcza się czynu w usprawiedliwionym błędnym przekonaniu, że zachodzi okoliczność stanowiąca znamię czynu zabronionego, od której taka łagodniejsza odpowiedzialność zależy.</a:t>
            </a:r>
          </a:p>
          <a:p>
            <a:r>
              <a:rPr lang="pl-PL" b="1" dirty="0" smtClean="0"/>
              <a:t>Art. 29 [Błąd co do okoliczności wyłączającej] </a:t>
            </a:r>
            <a:r>
              <a:rPr lang="pl-PL" dirty="0" smtClean="0"/>
              <a:t>Nie popełnia przestępstwa, kto dopuszcza się czynu zabronionego w usprawiedliwionym błędnym przekonaniu, że zachodzi okoliczność wyłączająca bezprawność albo winę; jeżeli błąd sprawcy jest nieusprawiedliwiony, sąd może zastosować </a:t>
            </a:r>
            <a:r>
              <a:rPr lang="pl-PL" dirty="0" smtClean="0">
                <a:hlinkClick r:id="rId2"/>
              </a:rPr>
              <a:t>nadzwyczajne złagodzenie kary</a:t>
            </a:r>
            <a:r>
              <a:rPr lang="pl-PL" dirty="0" smtClean="0"/>
              <a:t>.</a:t>
            </a:r>
          </a:p>
          <a:p>
            <a:r>
              <a:rPr lang="pl-PL" b="1" dirty="0" smtClean="0"/>
              <a:t>Art. 30 [Nieświadomość bezprawności] </a:t>
            </a:r>
            <a:r>
              <a:rPr lang="pl-PL" dirty="0" smtClean="0"/>
              <a:t>Nie popełnia przestępstwa, kto dopuszcza się czynu zabronionego w usprawiedliwionej nieświadomości jego bezprawności; jeżeli błąd sprawcy jest nieusprawiedliwiony, sąd może zastosować </a:t>
            </a:r>
            <a:r>
              <a:rPr lang="pl-PL" dirty="0" smtClean="0">
                <a:hlinkClick r:id="rId2"/>
              </a:rPr>
              <a:t>nadzwyczajne złagodzenie kary</a:t>
            </a:r>
            <a:r>
              <a:rPr lang="pl-PL" dirty="0" smtClean="0"/>
              <a:t>.</a:t>
            </a:r>
          </a:p>
          <a:p>
            <a:endParaRPr lang="pl-PL" dirty="0"/>
          </a:p>
        </p:txBody>
      </p:sp>
      <p:sp>
        <p:nvSpPr>
          <p:cNvPr id="4" name="Symbol zastępczy zawartości 3"/>
          <p:cNvSpPr>
            <a:spLocks noGrp="1"/>
          </p:cNvSpPr>
          <p:nvPr>
            <p:ph sz="half" idx="2"/>
          </p:nvPr>
        </p:nvSpPr>
        <p:spPr>
          <a:xfrm>
            <a:off x="4286248" y="928670"/>
            <a:ext cx="4643470" cy="5197493"/>
          </a:xfrm>
        </p:spPr>
        <p:txBody>
          <a:bodyPr>
            <a:noAutofit/>
          </a:bodyPr>
          <a:lstStyle/>
          <a:p>
            <a:pPr algn="just">
              <a:buNone/>
            </a:pPr>
            <a:r>
              <a:rPr lang="pl-PL" b="1" dirty="0" smtClean="0"/>
              <a:t>Art. 7.</a:t>
            </a:r>
            <a:r>
              <a:rPr lang="pl-PL" dirty="0" smtClean="0"/>
              <a:t> § 1. Nieświadomość tego, że czyn jest zagrożony karą, nie wyłącza odpowiedzialności, chyba że nieświadomość była usprawiedliwiona.</a:t>
            </a:r>
          </a:p>
          <a:p>
            <a:pPr algn="just">
              <a:buNone/>
            </a:pPr>
            <a:r>
              <a:rPr lang="pl-PL" dirty="0" smtClean="0"/>
              <a:t>§2.Nie.popełnia wykroczenia </a:t>
            </a:r>
          </a:p>
          <a:p>
            <a:pPr algn="just">
              <a:buNone/>
            </a:pPr>
            <a:r>
              <a:rPr lang="pl-PL" dirty="0" smtClean="0"/>
              <a:t>umyślnego, kto pozostaje w błędzie co do okoliczności stanowiącej znamię czynu zabronionego.</a:t>
            </a:r>
          </a:p>
          <a:p>
            <a:pPr algn="just"/>
            <a:endParaRPr lang="pl-P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KODEKS KARNY A KODEKS WYKROCZEŃ </a:t>
            </a:r>
            <a:endParaRPr lang="pl-PL" dirty="0"/>
          </a:p>
        </p:txBody>
      </p:sp>
      <p:sp>
        <p:nvSpPr>
          <p:cNvPr id="3" name="Symbol zastępczy zawartości 2"/>
          <p:cNvSpPr>
            <a:spLocks noGrp="1"/>
          </p:cNvSpPr>
          <p:nvPr>
            <p:ph sz="half" idx="1"/>
          </p:nvPr>
        </p:nvSpPr>
        <p:spPr/>
        <p:txBody>
          <a:bodyPr>
            <a:normAutofit fontScale="62500" lnSpcReduction="20000"/>
          </a:bodyPr>
          <a:lstStyle/>
          <a:p>
            <a:r>
              <a:rPr lang="pl-PL" dirty="0" smtClean="0"/>
              <a:t>KK 1997</a:t>
            </a:r>
          </a:p>
          <a:p>
            <a:r>
              <a:rPr lang="pl-PL" dirty="0" smtClean="0"/>
              <a:t>BRAK DEF. PRZESTĘPSTWA</a:t>
            </a:r>
          </a:p>
          <a:p>
            <a:r>
              <a:rPr lang="pl-PL" b="1" dirty="0"/>
              <a:t/>
            </a:r>
            <a:br>
              <a:rPr lang="pl-PL" b="1" dirty="0"/>
            </a:br>
            <a:r>
              <a:rPr lang="pl-PL" b="1" dirty="0"/>
              <a:t>Art. 1 [Warunki odpowiedzialności]</a:t>
            </a:r>
            <a:endParaRPr lang="pl-PL" dirty="0"/>
          </a:p>
          <a:p>
            <a:r>
              <a:rPr lang="pl-PL" dirty="0"/>
              <a:t>§ 1. Odpowiedzialności karnej podlega ten tylko, kto popełnia </a:t>
            </a:r>
            <a:r>
              <a:rPr lang="pl-PL" dirty="0">
                <a:hlinkClick r:id="rId2"/>
              </a:rPr>
              <a:t>czyn zabroniony</a:t>
            </a:r>
            <a:r>
              <a:rPr lang="pl-PL" dirty="0"/>
              <a:t> pod groźbą kary przez ustawę obowiązującą w czasie jego popełnienia.</a:t>
            </a:r>
          </a:p>
          <a:p>
            <a:r>
              <a:rPr lang="pl-PL" dirty="0"/>
              <a:t>§ 2. Nie stanowi przestępstwa czyn zabroniony, którego </a:t>
            </a:r>
            <a:r>
              <a:rPr lang="pl-PL" dirty="0">
                <a:hlinkClick r:id="rId3"/>
              </a:rPr>
              <a:t>społeczna szkodliwość</a:t>
            </a:r>
            <a:r>
              <a:rPr lang="pl-PL" dirty="0"/>
              <a:t> jest znikoma.</a:t>
            </a:r>
          </a:p>
          <a:p>
            <a:r>
              <a:rPr lang="pl-PL" dirty="0"/>
              <a:t>§ 3. Nie popełnia przestępstwa sprawca czynu zabronionego, jeżeli nie można mu przypisać winy w czasie czynu.</a:t>
            </a:r>
          </a:p>
          <a:p>
            <a:endParaRPr lang="pl-PL" dirty="0"/>
          </a:p>
        </p:txBody>
      </p:sp>
      <p:sp>
        <p:nvSpPr>
          <p:cNvPr id="4" name="Symbol zastępczy zawartości 3"/>
          <p:cNvSpPr>
            <a:spLocks noGrp="1"/>
          </p:cNvSpPr>
          <p:nvPr>
            <p:ph sz="half" idx="2"/>
          </p:nvPr>
        </p:nvSpPr>
        <p:spPr>
          <a:xfrm>
            <a:off x="4648200" y="1600200"/>
            <a:ext cx="4210080" cy="4525963"/>
          </a:xfrm>
        </p:spPr>
        <p:txBody>
          <a:bodyPr>
            <a:normAutofit fontScale="62500" lnSpcReduction="20000"/>
          </a:bodyPr>
          <a:lstStyle/>
          <a:p>
            <a:r>
              <a:rPr lang="pl-PL" dirty="0" smtClean="0"/>
              <a:t>KW 1971</a:t>
            </a:r>
          </a:p>
          <a:p>
            <a:r>
              <a:rPr lang="pl-PL" dirty="0" smtClean="0"/>
              <a:t>BRAK DEF. WYKROCZENIA</a:t>
            </a:r>
          </a:p>
          <a:p>
            <a:r>
              <a:rPr lang="pl-PL" b="1" dirty="0"/>
              <a:t>Art. 1.</a:t>
            </a:r>
            <a:r>
              <a:rPr lang="pl-PL" dirty="0"/>
              <a:t> § 1. Odpowiedzialności za wykroczenie podlega ten tylko, kto popełnia czyn społecznie szkodliwy, zabroniony przez ustawę obowiązującą w czasie jego popełnienia pod groźbą kary aresztu, ograniczenia wolności, grzywny do 5000 złotych lub nagany.</a:t>
            </a:r>
          </a:p>
          <a:p>
            <a:r>
              <a:rPr lang="pl-PL" dirty="0"/>
              <a:t>§ 2. </a:t>
            </a:r>
            <a:r>
              <a:rPr lang="pl-PL" dirty="0" smtClean="0"/>
              <a:t>Nie popełnia</a:t>
            </a:r>
            <a:r>
              <a:rPr lang="pl-PL" dirty="0"/>
              <a:t> wykroczenia sprawca czynu zabronionego, jeżeli nie można mu przypisać winy w czasie czynu.</a:t>
            </a:r>
          </a:p>
          <a:p>
            <a:endParaRPr lang="pl-P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82594"/>
          </a:xfrm>
        </p:spPr>
        <p:txBody>
          <a:bodyPr>
            <a:normAutofit fontScale="90000"/>
          </a:bodyPr>
          <a:lstStyle/>
          <a:p>
            <a:r>
              <a:rPr lang="pl-PL" dirty="0" smtClean="0"/>
              <a:t>Błąd co  do prawa - przykład</a:t>
            </a:r>
            <a:endParaRPr lang="pl-PL" dirty="0"/>
          </a:p>
        </p:txBody>
      </p:sp>
      <p:sp>
        <p:nvSpPr>
          <p:cNvPr id="3" name="Symbol zastępczy zawartości 2"/>
          <p:cNvSpPr>
            <a:spLocks noGrp="1"/>
          </p:cNvSpPr>
          <p:nvPr>
            <p:ph idx="1"/>
          </p:nvPr>
        </p:nvSpPr>
        <p:spPr>
          <a:xfrm>
            <a:off x="142844" y="1000108"/>
            <a:ext cx="8786874" cy="5643602"/>
          </a:xfrm>
        </p:spPr>
        <p:txBody>
          <a:bodyPr>
            <a:normAutofit fontScale="77500" lnSpcReduction="20000"/>
          </a:bodyPr>
          <a:lstStyle/>
          <a:p>
            <a:r>
              <a:rPr lang="pl-PL" b="1" dirty="0" smtClean="0"/>
              <a:t>Ustawa o ochronie zwierząt z 1997 r. Art. 25.</a:t>
            </a:r>
            <a:r>
              <a:rPr lang="pl-PL" dirty="0" smtClean="0"/>
              <a:t> Prowadzący pojazd mechaniczny, który potrącił zwierzę, obowiązany jest, w miarę możliwości, do zapewnienia mu stosownej pomocy lub zawiadomienia jednej ze służb, o których mowa w art. 33 ust. 3.</a:t>
            </a:r>
          </a:p>
          <a:p>
            <a:r>
              <a:rPr lang="pl-PL" b="1" dirty="0" smtClean="0"/>
              <a:t>Art. 37.</a:t>
            </a:r>
            <a:r>
              <a:rPr lang="pl-PL" dirty="0" smtClean="0"/>
              <a:t> 1. Kto narusza nakazy albo zakazy określone w art. 9, art. 10a ust. 1-3, art. 11 ust. 3, art. 12 ust. 1-6, art. 13 ust. 1, art. 14, art. 15 ust. 1-5, art. 16, art. 17 ust. 1-7, art. 18, art. 22 ust. 1, art. 22a, art. 25 lub art. 27 podlega karze aresztu albo grzywny.</a:t>
            </a:r>
          </a:p>
          <a:p>
            <a:r>
              <a:rPr lang="pl-PL" dirty="0" smtClean="0"/>
              <a:t>2. Usiłowanie, podżeganie i pomocnictwo do czynu określonego w ust. 1 jest karalne.</a:t>
            </a:r>
          </a:p>
          <a:p>
            <a:r>
              <a:rPr lang="pl-PL" dirty="0" smtClean="0"/>
              <a:t>3. W razie ukarania za wykroczenie, o którym mowa w ust. 1, można orzec przepadek narzędzi lub przedmiotów służących do popełnienia wykroczenia oraz przedmiotów z niego pochodzących, jak również można orzec przepadek zwierzęcia.</a:t>
            </a:r>
          </a:p>
          <a:p>
            <a:r>
              <a:rPr lang="pl-PL" dirty="0" smtClean="0"/>
              <a:t>4. W razie popełnienia wykroczenia, o którym mowa w ust. 1, można orzec nawiązkę w wysokości do 1000 zł na cel związany z ochroną zwierząt.</a:t>
            </a:r>
          </a:p>
          <a:p>
            <a:endParaRPr lang="pl-PL"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Błąd co do faktu</a:t>
            </a:r>
            <a:endParaRPr lang="pl-PL" dirty="0"/>
          </a:p>
        </p:txBody>
      </p:sp>
      <p:sp>
        <p:nvSpPr>
          <p:cNvPr id="3" name="Symbol zastępczy zawartości 2"/>
          <p:cNvSpPr>
            <a:spLocks noGrp="1"/>
          </p:cNvSpPr>
          <p:nvPr>
            <p:ph idx="1"/>
          </p:nvPr>
        </p:nvSpPr>
        <p:spPr/>
        <p:txBody>
          <a:bodyPr>
            <a:normAutofit fontScale="62500" lnSpcReduction="20000"/>
          </a:bodyPr>
          <a:lstStyle/>
          <a:p>
            <a:r>
              <a:rPr lang="pl-PL" b="1" dirty="0" smtClean="0"/>
              <a:t>Art. 61 [Przywłaszczenie stanowisk, godności]</a:t>
            </a:r>
          </a:p>
          <a:p>
            <a:r>
              <a:rPr lang="pl-PL" cap="all" dirty="0" smtClean="0"/>
              <a:t>KOMENTOWANY PRZEPIS</a:t>
            </a:r>
          </a:p>
          <a:p>
            <a:r>
              <a:rPr lang="pl-PL" b="1" dirty="0" smtClean="0"/>
              <a:t>§ 1. Kto przywłaszcza sobie stanowisko, tytuł lub stopień albo publicznie używa lub nosi odznaczenie, odznakę, strój lub mundur, do których nie ma prawa, podlega karze grzywny do 1000 złotych albo karze nagany.</a:t>
            </a:r>
          </a:p>
          <a:p>
            <a:r>
              <a:rPr lang="pl-PL" b="1" dirty="0" smtClean="0"/>
              <a:t>§ 2. Kto ustanawia, wytwarza, rozpowszechnia publicznie, używa lub nosi: godło, chorągiew albo inną odznakę lub mundur, co do których został wydany zakaz, albo odznakę lub mundur organizacji prawnie nieistniejącej, albo odznakę lub mundur, na których ustanowienie lub noszenie nie uzyskano wymaganego </a:t>
            </a:r>
            <a:r>
              <a:rPr lang="pl-PL" b="1" dirty="0" err="1" smtClean="0"/>
              <a:t>zezwolenia,podlega</a:t>
            </a:r>
            <a:r>
              <a:rPr lang="pl-PL" b="1" dirty="0" smtClean="0"/>
              <a:t> karze aresztu albo grzywny.</a:t>
            </a:r>
          </a:p>
          <a:p>
            <a:r>
              <a:rPr lang="pl-PL" b="1" dirty="0" smtClean="0"/>
              <a:t>§ 3. W razie popełnienia wykroczenia określonego w § 1 można orzec, a w razie popełnienia wykroczenia określonego w § 2 orzeka się przepadek wymienionych w tych przepisach przedmiotów, jak również innych przedmiotów służących do popełnienia wykroczenia, takich jak pieczęcie, stemple, papier firmowy lub bilety wizytowe, choćby nie stanowiły własności sprawcy.</a:t>
            </a:r>
          </a:p>
          <a:p>
            <a:endParaRPr lang="pl-PL"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82594"/>
          </a:xfrm>
        </p:spPr>
        <p:txBody>
          <a:bodyPr>
            <a:normAutofit fontScale="90000"/>
          </a:bodyPr>
          <a:lstStyle/>
          <a:p>
            <a:r>
              <a:rPr lang="pl-PL" dirty="0" smtClean="0"/>
              <a:t>KW - Zbiegi </a:t>
            </a:r>
            <a:endParaRPr lang="pl-PL" dirty="0"/>
          </a:p>
        </p:txBody>
      </p:sp>
      <p:sp>
        <p:nvSpPr>
          <p:cNvPr id="3" name="Symbol zastępczy zawartości 2"/>
          <p:cNvSpPr>
            <a:spLocks noGrp="1"/>
          </p:cNvSpPr>
          <p:nvPr>
            <p:ph idx="1"/>
          </p:nvPr>
        </p:nvSpPr>
        <p:spPr>
          <a:xfrm>
            <a:off x="214282" y="1071546"/>
            <a:ext cx="8715436" cy="5357850"/>
          </a:xfrm>
        </p:spPr>
        <p:txBody>
          <a:bodyPr/>
          <a:lstStyle/>
          <a:p>
            <a:pPr algn="ctr">
              <a:buNone/>
            </a:pPr>
            <a:endParaRPr lang="pl-PL" dirty="0" smtClean="0"/>
          </a:p>
          <a:p>
            <a:pPr algn="ctr">
              <a:buNone/>
            </a:pPr>
            <a:r>
              <a:rPr lang="pl-PL" dirty="0" smtClean="0"/>
              <a:t>Zbiegi </a:t>
            </a:r>
            <a:endParaRPr lang="pl-PL" dirty="0"/>
          </a:p>
        </p:txBody>
      </p:sp>
      <p:cxnSp>
        <p:nvCxnSpPr>
          <p:cNvPr id="5" name="Łącznik prosty ze strzałką 4"/>
          <p:cNvCxnSpPr/>
          <p:nvPr/>
        </p:nvCxnSpPr>
        <p:spPr>
          <a:xfrm rot="10800000" flipV="1">
            <a:off x="2214546" y="2214554"/>
            <a:ext cx="2143140"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Łącznik prosty ze strzałką 6"/>
          <p:cNvCxnSpPr/>
          <p:nvPr/>
        </p:nvCxnSpPr>
        <p:spPr>
          <a:xfrm>
            <a:off x="4786314" y="2214554"/>
            <a:ext cx="2500330" cy="9286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pole tekstowe 9"/>
          <p:cNvSpPr txBox="1"/>
          <p:nvPr/>
        </p:nvSpPr>
        <p:spPr>
          <a:xfrm>
            <a:off x="571472" y="2928935"/>
            <a:ext cx="3143272" cy="646331"/>
          </a:xfrm>
          <a:prstGeom prst="rect">
            <a:avLst/>
          </a:prstGeom>
          <a:noFill/>
        </p:spPr>
        <p:txBody>
          <a:bodyPr wrap="square" rtlCol="0">
            <a:spAutoFit/>
          </a:bodyPr>
          <a:lstStyle/>
          <a:p>
            <a:r>
              <a:rPr lang="pl-PL" dirty="0" smtClean="0"/>
              <a:t>Wykroczeń – wiele czynów</a:t>
            </a:r>
          </a:p>
          <a:p>
            <a:r>
              <a:rPr lang="pl-PL" dirty="0" smtClean="0"/>
              <a:t>Art. 9 § 2. </a:t>
            </a:r>
            <a:endParaRPr lang="pl-PL" dirty="0"/>
          </a:p>
        </p:txBody>
      </p:sp>
      <p:sp>
        <p:nvSpPr>
          <p:cNvPr id="11" name="pole tekstowe 10"/>
          <p:cNvSpPr txBox="1"/>
          <p:nvPr/>
        </p:nvSpPr>
        <p:spPr>
          <a:xfrm>
            <a:off x="6286512" y="3214686"/>
            <a:ext cx="2254015" cy="369332"/>
          </a:xfrm>
          <a:prstGeom prst="rect">
            <a:avLst/>
          </a:prstGeom>
          <a:noFill/>
        </p:spPr>
        <p:txBody>
          <a:bodyPr wrap="none" rtlCol="0">
            <a:spAutoFit/>
          </a:bodyPr>
          <a:lstStyle/>
          <a:p>
            <a:r>
              <a:rPr lang="pl-PL" dirty="0" smtClean="0"/>
              <a:t>Przepisów- jeden czyn</a:t>
            </a:r>
            <a:endParaRPr lang="pl-PL"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Zbieg wykroczeń</a:t>
            </a:r>
            <a:endParaRPr lang="pl-PL" dirty="0"/>
          </a:p>
        </p:txBody>
      </p:sp>
      <p:sp>
        <p:nvSpPr>
          <p:cNvPr id="3" name="Symbol zastępczy zawartości 2"/>
          <p:cNvSpPr>
            <a:spLocks noGrp="1"/>
          </p:cNvSpPr>
          <p:nvPr>
            <p:ph idx="1"/>
          </p:nvPr>
        </p:nvSpPr>
        <p:spPr/>
        <p:txBody>
          <a:bodyPr/>
          <a:lstStyle/>
          <a:p>
            <a:pPr algn="ctr">
              <a:buNone/>
            </a:pPr>
            <a:r>
              <a:rPr lang="pl-PL" dirty="0" smtClean="0"/>
              <a:t>Zbieg wykroczeń</a:t>
            </a:r>
            <a:endParaRPr lang="pl-PL" dirty="0"/>
          </a:p>
        </p:txBody>
      </p:sp>
      <p:cxnSp>
        <p:nvCxnSpPr>
          <p:cNvPr id="5" name="Łącznik prosty ze strzałką 4"/>
          <p:cNvCxnSpPr/>
          <p:nvPr/>
        </p:nvCxnSpPr>
        <p:spPr>
          <a:xfrm rot="10800000" flipV="1">
            <a:off x="2214546" y="2071678"/>
            <a:ext cx="2286016"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Łącznik prosty ze strzałką 6"/>
          <p:cNvCxnSpPr/>
          <p:nvPr/>
        </p:nvCxnSpPr>
        <p:spPr>
          <a:xfrm>
            <a:off x="5000628" y="2000240"/>
            <a:ext cx="2286016" cy="9286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pole tekstowe 9"/>
          <p:cNvSpPr txBox="1"/>
          <p:nvPr/>
        </p:nvSpPr>
        <p:spPr>
          <a:xfrm>
            <a:off x="0" y="2857496"/>
            <a:ext cx="5214942" cy="2308324"/>
          </a:xfrm>
          <a:prstGeom prst="rect">
            <a:avLst/>
          </a:prstGeom>
          <a:noFill/>
        </p:spPr>
        <p:txBody>
          <a:bodyPr wrap="square" rtlCol="0">
            <a:spAutoFit/>
          </a:bodyPr>
          <a:lstStyle/>
          <a:p>
            <a:r>
              <a:rPr lang="pl-PL" dirty="0" smtClean="0"/>
              <a:t>Pozorny – prawna jedność wykroczenia</a:t>
            </a:r>
          </a:p>
          <a:p>
            <a:pPr>
              <a:buFont typeface="Arial" pitchFamily="34" charset="0"/>
              <a:buChar char="•"/>
            </a:pPr>
            <a:r>
              <a:rPr lang="pl-PL" dirty="0" smtClean="0"/>
              <a:t>Tzw. wykroczenia </a:t>
            </a:r>
            <a:r>
              <a:rPr lang="pl-PL" dirty="0" err="1" smtClean="0"/>
              <a:t>wieloczynowe</a:t>
            </a:r>
            <a:r>
              <a:rPr lang="pl-PL" dirty="0" smtClean="0"/>
              <a:t> np. 107, 56 KW</a:t>
            </a:r>
          </a:p>
          <a:p>
            <a:pPr>
              <a:buFont typeface="Arial" pitchFamily="34" charset="0"/>
              <a:buChar char="•"/>
            </a:pPr>
            <a:r>
              <a:rPr lang="pl-PL" dirty="0" smtClean="0"/>
              <a:t>Wykroczenia alternatywne np.113 KW</a:t>
            </a:r>
          </a:p>
          <a:p>
            <a:pPr>
              <a:buFont typeface="Arial" pitchFamily="34" charset="0"/>
              <a:buChar char="•"/>
            </a:pPr>
            <a:r>
              <a:rPr lang="pl-PL" dirty="0" smtClean="0"/>
              <a:t>Wykroczenie ciągłe  ???? Czy można stosować na gruncie KW? Np.. 134 KW</a:t>
            </a:r>
          </a:p>
          <a:p>
            <a:pPr>
              <a:buFont typeface="Arial" pitchFamily="34" charset="0"/>
              <a:buChar char="•"/>
            </a:pPr>
            <a:r>
              <a:rPr lang="pl-PL" dirty="0" smtClean="0"/>
              <a:t>Wykroczenia trwałe np. 87 KW</a:t>
            </a:r>
          </a:p>
          <a:p>
            <a:pPr>
              <a:buFont typeface="Arial" pitchFamily="34" charset="0"/>
              <a:buChar char="•"/>
            </a:pPr>
            <a:r>
              <a:rPr lang="pl-PL" dirty="0" err="1" smtClean="0"/>
              <a:t>Współukarane</a:t>
            </a:r>
            <a:r>
              <a:rPr lang="pl-PL" dirty="0" smtClean="0"/>
              <a:t> czyny uprzednie i następcze</a:t>
            </a:r>
          </a:p>
          <a:p>
            <a:pPr>
              <a:buFont typeface="Arial" pitchFamily="34" charset="0"/>
              <a:buChar char="•"/>
            </a:pPr>
            <a:endParaRPr lang="pl-PL" dirty="0"/>
          </a:p>
        </p:txBody>
      </p:sp>
      <p:sp>
        <p:nvSpPr>
          <p:cNvPr id="12" name="pole tekstowe 11"/>
          <p:cNvSpPr txBox="1"/>
          <p:nvPr/>
        </p:nvSpPr>
        <p:spPr>
          <a:xfrm>
            <a:off x="5357819" y="3000372"/>
            <a:ext cx="3429024" cy="3416320"/>
          </a:xfrm>
          <a:prstGeom prst="rect">
            <a:avLst/>
          </a:prstGeom>
          <a:noFill/>
        </p:spPr>
        <p:txBody>
          <a:bodyPr wrap="square" rtlCol="0">
            <a:spAutoFit/>
          </a:bodyPr>
          <a:lstStyle/>
          <a:p>
            <a:r>
              <a:rPr lang="pl-PL" dirty="0" smtClean="0"/>
              <a:t>Rzeczywisty – realny art. 9 § 2. Jeżeli </a:t>
            </a:r>
            <a:r>
              <a:rPr lang="pl-PL" b="1" u="sng" dirty="0" smtClean="0"/>
              <a:t>jednocześnie orzeka się </a:t>
            </a:r>
            <a:r>
              <a:rPr lang="pl-PL" dirty="0" smtClean="0"/>
              <a:t>o ukaraniu za dwa lub więcej wykroczeń, wymierza się łącznie karę w granicach zagrożenia określonych w przepisie przewidującym najsurowszą karę, co nie stoi na przeszkodzie orzeczeniu środków karnych na podstawie innych naruszonych przepisów.</a:t>
            </a:r>
          </a:p>
          <a:p>
            <a:endParaRPr lang="pl-PL"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Rzeczywisty (realny zbieg wykroczeń)</a:t>
            </a:r>
            <a:endParaRPr lang="pl-PL" dirty="0"/>
          </a:p>
        </p:txBody>
      </p:sp>
      <p:sp>
        <p:nvSpPr>
          <p:cNvPr id="3" name="Symbol zastępczy zawartości 2"/>
          <p:cNvSpPr>
            <a:spLocks noGrp="1"/>
          </p:cNvSpPr>
          <p:nvPr>
            <p:ph idx="1"/>
          </p:nvPr>
        </p:nvSpPr>
        <p:spPr/>
        <p:txBody>
          <a:bodyPr>
            <a:normAutofit fontScale="85000" lnSpcReduction="20000"/>
          </a:bodyPr>
          <a:lstStyle/>
          <a:p>
            <a:pPr algn="just"/>
            <a:r>
              <a:rPr lang="pl-PL" dirty="0" smtClean="0"/>
              <a:t>Art. 9 § 2 KW</a:t>
            </a:r>
          </a:p>
          <a:p>
            <a:pPr algn="just"/>
            <a:r>
              <a:rPr lang="pl-PL" dirty="0" smtClean="0"/>
              <a:t>Zbieg jednorodzajowy</a:t>
            </a:r>
          </a:p>
          <a:p>
            <a:pPr algn="just"/>
            <a:r>
              <a:rPr lang="pl-PL" dirty="0" smtClean="0"/>
              <a:t>Wielorodzajowy </a:t>
            </a:r>
          </a:p>
          <a:p>
            <a:pPr algn="just"/>
            <a:r>
              <a:rPr lang="pl-PL" dirty="0" smtClean="0"/>
              <a:t>W takich sytuacjach kodeks wykroczeń przyjmuje, że sprawcy wymierza się  raz, </a:t>
            </a:r>
            <a:r>
              <a:rPr lang="pl-PL" b="1" dirty="0" smtClean="0"/>
              <a:t>łącznie jedną karę </a:t>
            </a:r>
            <a:r>
              <a:rPr lang="pl-PL" dirty="0" smtClean="0"/>
              <a:t>w granicach zagrożenia określonego w przepisie przewidującym najsurowszą karę, co - podobnie jak przy zbiegu przepisów ustawy w </a:t>
            </a:r>
            <a:r>
              <a:rPr lang="pl-PL" u="sng" dirty="0" smtClean="0">
                <a:hlinkClick r:id="rId2"/>
              </a:rPr>
              <a:t>§ 1</a:t>
            </a:r>
            <a:r>
              <a:rPr lang="pl-PL" dirty="0" smtClean="0"/>
              <a:t> - nie przeszkadza orzekaniu też środków karnych już na podstawie pozostałych naruszonych przepisów. Jest to rozwiązanie odmienne od przyjętego w prawie karnym powszechnym (kara łączna) i skarbowym (NOK). </a:t>
            </a:r>
            <a:endParaRPr lang="pl-PL"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368280"/>
          </a:xfrm>
        </p:spPr>
        <p:txBody>
          <a:bodyPr>
            <a:normAutofit fontScale="90000"/>
          </a:bodyPr>
          <a:lstStyle/>
          <a:p>
            <a:r>
              <a:rPr lang="pl-PL" dirty="0" smtClean="0"/>
              <a:t>Wyrok nakazowy </a:t>
            </a:r>
            <a:endParaRPr lang="pl-PL" dirty="0"/>
          </a:p>
        </p:txBody>
      </p:sp>
      <p:pic>
        <p:nvPicPr>
          <p:cNvPr id="1026" name="Picture 2"/>
          <p:cNvPicPr>
            <a:picLocks noGrp="1" noChangeAspect="1" noChangeArrowheads="1"/>
          </p:cNvPicPr>
          <p:nvPr>
            <p:ph idx="1"/>
          </p:nvPr>
        </p:nvPicPr>
        <p:blipFill>
          <a:blip r:embed="rId2"/>
          <a:srcRect/>
          <a:stretch>
            <a:fillRect/>
          </a:stretch>
        </p:blipFill>
        <p:spPr bwMode="auto">
          <a:xfrm>
            <a:off x="142844" y="714356"/>
            <a:ext cx="9001156" cy="600079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39718"/>
          </a:xfrm>
        </p:spPr>
        <p:txBody>
          <a:bodyPr>
            <a:normAutofit fontScale="90000"/>
          </a:bodyPr>
          <a:lstStyle/>
          <a:p>
            <a:r>
              <a:rPr lang="pl-PL" dirty="0" smtClean="0"/>
              <a:t>Kwestie procesowe</a:t>
            </a:r>
            <a:endParaRPr lang="pl-PL" dirty="0"/>
          </a:p>
        </p:txBody>
      </p:sp>
      <p:sp>
        <p:nvSpPr>
          <p:cNvPr id="3" name="Symbol zastępczy zawartości 2"/>
          <p:cNvSpPr>
            <a:spLocks noGrp="1"/>
          </p:cNvSpPr>
          <p:nvPr>
            <p:ph idx="1"/>
          </p:nvPr>
        </p:nvSpPr>
        <p:spPr>
          <a:xfrm>
            <a:off x="142844" y="1071546"/>
            <a:ext cx="8858312" cy="5572164"/>
          </a:xfrm>
        </p:spPr>
        <p:txBody>
          <a:bodyPr>
            <a:normAutofit fontScale="70000" lnSpcReduction="20000"/>
          </a:bodyPr>
          <a:lstStyle/>
          <a:p>
            <a:r>
              <a:rPr lang="pl-PL" dirty="0" smtClean="0"/>
              <a:t>Natomiast gdy obwinionemu zarzucono popełnienie dwóch lub więcej wykroczeń, to zgodnie z </a:t>
            </a:r>
            <a:r>
              <a:rPr lang="pl-PL" u="sng" dirty="0" smtClean="0">
                <a:hlinkClick r:id="rId3"/>
              </a:rPr>
              <a:t>art. 9 § 2</a:t>
            </a:r>
            <a:r>
              <a:rPr lang="pl-PL" dirty="0" smtClean="0"/>
              <a:t> </a:t>
            </a:r>
            <a:r>
              <a:rPr lang="pl-PL" dirty="0" err="1" smtClean="0"/>
              <a:t>k.w</a:t>
            </a:r>
            <a:r>
              <a:rPr lang="pl-PL" dirty="0" smtClean="0"/>
              <a:t>. sąd orzekając o ukaraniu, wymierza łącznie karę w granicach zagrożenia określonych w przepisie przewidującym najsurowszą karę, co nie stoi na przeszkodzie orzeczeniu środków karnych na podstawie innych naruszonych przepisów. Tak więc w przypadku realnego zbiegu wykroczeń każdy zarzucany czyn powinien zostać odrębnie opisany ze wskazaniem jego kwalifikacji prawnej, zaś w części dyspozytywnej wyroku skazującego należy przypisać popełnienie każdego z tych czynów (uznać obwinionego za winnego popełnienia każdego z nich), a następnie wymierzyć jedną karę z zaznaczeniem, że jest to </a:t>
            </a:r>
            <a:r>
              <a:rPr lang="pl-PL" b="1" dirty="0" smtClean="0"/>
              <a:t>łącznie</a:t>
            </a:r>
            <a:r>
              <a:rPr lang="pl-PL" dirty="0" smtClean="0"/>
              <a:t> jedna kara orzeczona za wszystkie przypisane wykroczenia. W podstawie prawnej wymiaru kary należy więc powołać przepis najsurowszy w związku z </a:t>
            </a:r>
            <a:r>
              <a:rPr lang="pl-PL" u="sng" dirty="0" smtClean="0">
                <a:hlinkClick r:id="rId3"/>
              </a:rPr>
              <a:t>art. 9 § 2</a:t>
            </a:r>
            <a:r>
              <a:rPr lang="pl-PL" dirty="0" smtClean="0"/>
              <a:t> </a:t>
            </a:r>
            <a:r>
              <a:rPr lang="pl-PL" dirty="0" err="1" smtClean="0"/>
              <a:t>k.w</a:t>
            </a:r>
            <a:r>
              <a:rPr lang="pl-PL" dirty="0" smtClean="0"/>
              <a:t>. Można przykładowo zaproponować następującą treść rozstrzygnięcia: "Obwinionego XY uznaje za winnego dokonania zarzucanych mu czynów i za to na podstawie </a:t>
            </a:r>
            <a:r>
              <a:rPr lang="pl-PL" u="sng" dirty="0" smtClean="0">
                <a:hlinkClick r:id="rId3"/>
              </a:rPr>
              <a:t>art. 51 § 1</a:t>
            </a:r>
            <a:r>
              <a:rPr lang="pl-PL" dirty="0" smtClean="0"/>
              <a:t> </a:t>
            </a:r>
            <a:r>
              <a:rPr lang="pl-PL" dirty="0" err="1" smtClean="0"/>
              <a:t>k.w</a:t>
            </a:r>
            <a:r>
              <a:rPr lang="pl-PL" dirty="0" smtClean="0"/>
              <a:t>. w zw. z </a:t>
            </a:r>
            <a:r>
              <a:rPr lang="pl-PL" u="sng" dirty="0" smtClean="0">
                <a:hlinkClick r:id="rId3"/>
              </a:rPr>
              <a:t>art. 9 § 2</a:t>
            </a:r>
            <a:r>
              <a:rPr lang="pl-PL" dirty="0" smtClean="0"/>
              <a:t> </a:t>
            </a:r>
            <a:r>
              <a:rPr lang="pl-PL" dirty="0" err="1" smtClean="0"/>
              <a:t>k.w</a:t>
            </a:r>
            <a:r>
              <a:rPr lang="pl-PL" dirty="0" smtClean="0"/>
              <a:t>. wymierza </a:t>
            </a:r>
            <a:r>
              <a:rPr lang="pl-PL" b="1" dirty="0" smtClean="0"/>
              <a:t>łącznie</a:t>
            </a:r>
            <a:r>
              <a:rPr lang="pl-PL" dirty="0" smtClean="0"/>
              <a:t> karę grzywny w wysokości ...".</a:t>
            </a:r>
            <a:endParaRPr lang="pl-PL"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11156"/>
          </a:xfrm>
        </p:spPr>
        <p:txBody>
          <a:bodyPr>
            <a:normAutofit fontScale="90000"/>
          </a:bodyPr>
          <a:lstStyle/>
          <a:p>
            <a:r>
              <a:rPr lang="pl-PL" dirty="0" smtClean="0"/>
              <a:t>Kwestie procesowe </a:t>
            </a:r>
            <a:r>
              <a:rPr lang="pl-PL" dirty="0" err="1" smtClean="0"/>
              <a:t>cd</a:t>
            </a:r>
            <a:r>
              <a:rPr lang="pl-PL" dirty="0" smtClean="0"/>
              <a:t>.</a:t>
            </a:r>
            <a:endParaRPr lang="pl-PL" dirty="0"/>
          </a:p>
        </p:txBody>
      </p:sp>
      <p:sp>
        <p:nvSpPr>
          <p:cNvPr id="3" name="Symbol zastępczy zawartości 2"/>
          <p:cNvSpPr>
            <a:spLocks noGrp="1"/>
          </p:cNvSpPr>
          <p:nvPr>
            <p:ph idx="1"/>
          </p:nvPr>
        </p:nvSpPr>
        <p:spPr>
          <a:xfrm>
            <a:off x="142844" y="1000108"/>
            <a:ext cx="8858312" cy="5643602"/>
          </a:xfrm>
        </p:spPr>
        <p:txBody>
          <a:bodyPr>
            <a:normAutofit fontScale="70000" lnSpcReduction="20000"/>
          </a:bodyPr>
          <a:lstStyle/>
          <a:p>
            <a:pPr algn="just"/>
            <a:r>
              <a:rPr lang="pl-PL" dirty="0" smtClean="0"/>
              <a:t>Przepis </a:t>
            </a:r>
            <a:r>
              <a:rPr lang="pl-PL" u="sng" dirty="0" smtClean="0">
                <a:hlinkClick r:id="rId2"/>
              </a:rPr>
              <a:t>art. 9 § 2</a:t>
            </a:r>
            <a:r>
              <a:rPr lang="pl-PL" dirty="0" smtClean="0"/>
              <a:t> </a:t>
            </a:r>
            <a:r>
              <a:rPr lang="pl-PL" dirty="0" err="1" smtClean="0"/>
              <a:t>k.w</a:t>
            </a:r>
            <a:r>
              <a:rPr lang="pl-PL" dirty="0" smtClean="0"/>
              <a:t>. wyraźnie mówi o jednoczesnym "orzekaniu". W świetle zaś </a:t>
            </a:r>
            <a:r>
              <a:rPr lang="pl-PL" u="sng" dirty="0" smtClean="0">
                <a:hlinkClick r:id="rId2"/>
              </a:rPr>
              <a:t>art. 2 § 1</a:t>
            </a:r>
            <a:r>
              <a:rPr lang="pl-PL" dirty="0" smtClean="0"/>
              <a:t> </a:t>
            </a:r>
            <a:r>
              <a:rPr lang="pl-PL" dirty="0" err="1" smtClean="0"/>
              <a:t>k.p.w</a:t>
            </a:r>
            <a:r>
              <a:rPr lang="pl-PL" dirty="0" smtClean="0"/>
              <a:t>. orzekanie następuje jedynie w postępowaniach przed sądem. Poza tym jednak możliwe jest także nałożenie grzywny w drodze mandatu karnego (</a:t>
            </a:r>
            <a:r>
              <a:rPr lang="pl-PL" u="sng" dirty="0" smtClean="0">
                <a:hlinkClick r:id="rId2"/>
              </a:rPr>
              <a:t>art. 2 § </a:t>
            </a:r>
            <a:r>
              <a:rPr lang="pl-PL" u="sng" dirty="0" err="1" smtClean="0">
                <a:hlinkClick r:id="rId2"/>
              </a:rPr>
              <a:t>2</a:t>
            </a:r>
            <a:r>
              <a:rPr lang="pl-PL" dirty="0" smtClean="0"/>
              <a:t> </a:t>
            </a:r>
            <a:r>
              <a:rPr lang="pl-PL" dirty="0" err="1" smtClean="0"/>
              <a:t>k.p.w</a:t>
            </a:r>
            <a:r>
              <a:rPr lang="pl-PL" dirty="0" smtClean="0"/>
              <a:t>.), które już orzekaniem nie jest, choć mandat karny jest obok orzeczeń i zarządzeń zaliczany do rozstrzygnięć w sprawach o wykroczenia (</a:t>
            </a:r>
            <a:r>
              <a:rPr lang="pl-PL" u="sng" dirty="0" smtClean="0">
                <a:hlinkClick r:id="rId2"/>
              </a:rPr>
              <a:t>art. 32 § 1</a:t>
            </a:r>
            <a:r>
              <a:rPr lang="pl-PL" dirty="0" smtClean="0"/>
              <a:t> </a:t>
            </a:r>
            <a:r>
              <a:rPr lang="pl-PL" dirty="0" err="1" smtClean="0"/>
              <a:t>k.p.w</a:t>
            </a:r>
            <a:r>
              <a:rPr lang="pl-PL" dirty="0" smtClean="0"/>
              <a:t>.). Tym samym jednak </a:t>
            </a:r>
            <a:r>
              <a:rPr lang="pl-PL" b="1" u="sng" dirty="0" smtClean="0">
                <a:hlinkClick r:id="rId2"/>
              </a:rPr>
              <a:t>art. 9 § 2</a:t>
            </a:r>
            <a:r>
              <a:rPr lang="pl-PL" b="1" dirty="0" smtClean="0"/>
              <a:t> </a:t>
            </a:r>
            <a:r>
              <a:rPr lang="pl-PL" b="1" dirty="0" err="1" smtClean="0"/>
              <a:t>k.w</a:t>
            </a:r>
            <a:r>
              <a:rPr lang="pl-PL" b="1" dirty="0" smtClean="0"/>
              <a:t>. nie dotyczy nakładania grzywny mandatem karnym</a:t>
            </a:r>
            <a:r>
              <a:rPr lang="pl-PL" dirty="0" smtClean="0"/>
              <a:t>, gdy do ukarania w tym trybie dochodzi za kilka wykroczeń, np. sprawca zaparkował (pozostawił) pojazd na drodze w taki sposób, że tamuje on ruch (</a:t>
            </a:r>
            <a:r>
              <a:rPr lang="pl-PL" u="sng" dirty="0" smtClean="0">
                <a:hlinkClick r:id="rId2"/>
              </a:rPr>
              <a:t>art. 90</a:t>
            </a:r>
            <a:r>
              <a:rPr lang="pl-PL" dirty="0" smtClean="0"/>
              <a:t>), przy tym w wyniku niezabezpieczenia ładunku spadły z niego przewożone przedmioty i zanieczyściły drogę (</a:t>
            </a:r>
            <a:r>
              <a:rPr lang="pl-PL" u="sng" dirty="0" smtClean="0">
                <a:hlinkClick r:id="rId2"/>
              </a:rPr>
              <a:t>art. 91</a:t>
            </a:r>
            <a:r>
              <a:rPr lang="pl-PL" dirty="0" smtClean="0"/>
              <a:t>), a okazało się też, że jego kierowca nie ma przy sobie wymaganych dokumentów (</a:t>
            </a:r>
            <a:r>
              <a:rPr lang="pl-PL" u="sng" dirty="0" smtClean="0">
                <a:hlinkClick r:id="rId2"/>
              </a:rPr>
              <a:t>art. 95</a:t>
            </a:r>
            <a:r>
              <a:rPr lang="pl-PL" dirty="0" smtClean="0"/>
              <a:t>). W takich wypadkach organ mandatowy wystawia sprawcy tyle mandatów, ile jego wykroczeń ujawnił, każdy na kwotę grzywny możliwą w tym postępowaniu, z tym jednak, że gdyby sprawca odmówił ich przyjęcia, po skierowaniu sprawy do sądu sąd będzie już musiał dostosować się do wymogów </a:t>
            </a:r>
            <a:r>
              <a:rPr lang="pl-PL" u="sng" dirty="0" smtClean="0">
                <a:hlinkClick r:id="rId2"/>
              </a:rPr>
              <a:t>art. 9 § 2</a:t>
            </a:r>
            <a:r>
              <a:rPr lang="pl-PL" dirty="0" smtClean="0"/>
              <a:t> (zob. np. J. Lewiński, </a:t>
            </a:r>
            <a:r>
              <a:rPr lang="pl-PL" i="1" dirty="0" smtClean="0"/>
              <a:t>Kodeks...</a:t>
            </a:r>
            <a:r>
              <a:rPr lang="pl-PL" dirty="0" smtClean="0"/>
              <a:t>, 2011, s. 300-301; T. Grzegorczyk, </a:t>
            </a:r>
            <a:r>
              <a:rPr lang="pl-PL" i="1" dirty="0" smtClean="0"/>
              <a:t>Kodeks postępowania w sprawach o wykroczenia....</a:t>
            </a:r>
            <a:r>
              <a:rPr lang="pl-PL" dirty="0" smtClean="0"/>
              <a:t>, 2012, s. 339).</a:t>
            </a:r>
            <a:endParaRPr lang="pl-PL"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Kwestie procesowe </a:t>
            </a:r>
            <a:r>
              <a:rPr lang="pl-PL" dirty="0" err="1" smtClean="0"/>
              <a:t>cd</a:t>
            </a:r>
            <a:r>
              <a:rPr lang="pl-PL" dirty="0" smtClean="0"/>
              <a:t>. </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W sytuacji gdy sprawca za popełnione wykroczenia był pociągany do odpowiedzialności w różnym czasie, następują niezależne od siebie ukarania sprawcy za poszczególne wykroczenia i niezależne od siebie wykonywanie kar. </a:t>
            </a:r>
          </a:p>
          <a:p>
            <a:r>
              <a:rPr lang="pl-PL" dirty="0" smtClean="0"/>
              <a:t>Formułuje się więc zasadę obowiązku łącznego rozpoznawania spraw (art. 33 i 34 KPK w zw. z 11 § 1 KPW)</a:t>
            </a:r>
            <a:endParaRPr lang="pl-PL"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normAutofit fontScale="55000" lnSpcReduction="20000"/>
          </a:bodyPr>
          <a:lstStyle/>
          <a:p>
            <a:r>
              <a:rPr lang="pl-PL" dirty="0" smtClean="0"/>
              <a:t>Warto mieć na uwadze, że przyjęte rozwiązanie doznaje dwóch istotnych wyjątków uzależnionych od układu procesowego. </a:t>
            </a:r>
            <a:r>
              <a:rPr lang="pl-PL" dirty="0" smtClean="0">
                <a:hlinkClick r:id="rId2"/>
              </a:rPr>
              <a:t>Artykuł 9 § 2</a:t>
            </a:r>
            <a:r>
              <a:rPr lang="pl-PL" dirty="0" smtClean="0"/>
              <a:t> KW dotyczy wyłącznie orzekania w jednym postępowaniu. Jeżeli następuje ono w oddzielnych postępowaniach, sprawca odpowiada za każde wykroczenie oddzielnie, co oznacza kumulację kar. Z uwagi na to w doktrynie stwierdza się, że sąd w miarę możliwości powinien dążyć do jednoczesnego orzekania o wszystkich popełnionych przez danego sprawcę wykroczeniach</a:t>
            </a:r>
            <a:r>
              <a:rPr lang="pl-PL" baseline="30000" dirty="0" smtClean="0">
                <a:hlinkClick r:id="rId3"/>
              </a:rPr>
              <a:t>222</a:t>
            </a:r>
            <a:r>
              <a:rPr lang="pl-PL" dirty="0" smtClean="0"/>
              <a:t>, jednak zastrzec należy, że nie jest to obowiązkiem sądu, co sprawia, że możliwa jest sytuacja, w której odpowiedzialność np. kilku współsprawców będzie się znacząco różnić w zależności od układu procesowego (jeden będzie odpowiadał za kilka wykroczeń w jednym postępowaniu, wobec drugiego prowadzone będzie więcej niż jedno). Dodać też należy, że </a:t>
            </a:r>
            <a:r>
              <a:rPr lang="pl-PL" dirty="0" smtClean="0">
                <a:hlinkClick r:id="rId2"/>
              </a:rPr>
              <a:t>art. 9 § 2</a:t>
            </a:r>
            <a:r>
              <a:rPr lang="pl-PL" dirty="0" smtClean="0"/>
              <a:t> KW stanowi nie o ukaraniu, a o orzekaniu za kilka wykroczeń. Zgodnie z </a:t>
            </a:r>
            <a:r>
              <a:rPr lang="pl-PL" dirty="0" smtClean="0">
                <a:hlinkClick r:id="rId4"/>
              </a:rPr>
              <a:t>art. 2 § 1</a:t>
            </a:r>
            <a:r>
              <a:rPr lang="pl-PL" dirty="0" smtClean="0"/>
              <a:t> KPW orzekaniem jest wydanie orzeczenia w postępowaniu przed sądem, co oznacza, że nałożenie grzywny w drodze mandatu karnego nie stanowi orzekania. Mandat karny, co wynika z </a:t>
            </a:r>
            <a:r>
              <a:rPr lang="pl-PL" dirty="0" smtClean="0">
                <a:hlinkClick r:id="rId5"/>
              </a:rPr>
              <a:t>art. 32 § 1</a:t>
            </a:r>
            <a:r>
              <a:rPr lang="pl-PL" dirty="0" smtClean="0"/>
              <a:t> KPW, nie jest orzeczeniem, lecz sposobem rozstrzygnięcia sprawy o wykroczenie innym niż orzeczenie</a:t>
            </a:r>
            <a:r>
              <a:rPr lang="pl-PL" baseline="30000" dirty="0" smtClean="0">
                <a:hlinkClick r:id="rId3"/>
              </a:rPr>
              <a:t>223</a:t>
            </a:r>
            <a:r>
              <a:rPr lang="pl-PL" dirty="0" smtClean="0"/>
              <a:t>. Zasada określona w </a:t>
            </a:r>
            <a:r>
              <a:rPr lang="pl-PL" dirty="0" smtClean="0">
                <a:hlinkClick r:id="rId2"/>
              </a:rPr>
              <a:t>art. 9 § 2</a:t>
            </a:r>
            <a:r>
              <a:rPr lang="pl-PL" dirty="0" smtClean="0"/>
              <a:t>KW nie dotyczy postępowania mandatowego, a zatem gdy w trybie mandatowym dochodzi do ukarania za kilka wykroczeń, organ mandatowy może wystawić tyle mandatów, ile ujawnił wykroczeń, i za każde z nich wymierzyć odrębną karę</a:t>
            </a:r>
            <a:endParaRPr lang="pl-P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sz="half" idx="1"/>
          </p:nvPr>
        </p:nvSpPr>
        <p:spPr/>
        <p:txBody>
          <a:bodyPr>
            <a:normAutofit fontScale="92500" lnSpcReduction="10000"/>
          </a:bodyPr>
          <a:lstStyle/>
          <a:p>
            <a:r>
              <a:rPr lang="pl-PL" b="1" dirty="0" smtClean="0"/>
              <a:t>KK</a:t>
            </a:r>
            <a:r>
              <a:rPr lang="pl-PL" b="1" dirty="0"/>
              <a:t/>
            </a:r>
            <a:br>
              <a:rPr lang="pl-PL" b="1" dirty="0"/>
            </a:br>
            <a:r>
              <a:rPr lang="pl-PL" b="1" dirty="0"/>
              <a:t>Art. 2 [Przestępstwo skutkowe przez zaniechanie] </a:t>
            </a:r>
            <a:r>
              <a:rPr lang="pl-PL" dirty="0"/>
              <a:t>Odpowiedzialności karnej za przestępstwo skutkowe popełnione przez zaniechanie podlega ten tylko, na kim ciążył prawny, szczególny obowiązek zapobiegnięcia skutkowi</a:t>
            </a:r>
          </a:p>
        </p:txBody>
      </p:sp>
      <p:sp>
        <p:nvSpPr>
          <p:cNvPr id="4" name="Symbol zastępczy zawartości 3"/>
          <p:cNvSpPr>
            <a:spLocks noGrp="1"/>
          </p:cNvSpPr>
          <p:nvPr>
            <p:ph sz="half" idx="2"/>
          </p:nvPr>
        </p:nvSpPr>
        <p:spPr/>
        <p:txBody>
          <a:bodyPr>
            <a:normAutofit fontScale="92500" lnSpcReduction="10000"/>
          </a:bodyPr>
          <a:lstStyle/>
          <a:p>
            <a:r>
              <a:rPr lang="pl-PL" dirty="0" smtClean="0"/>
              <a:t>KW</a:t>
            </a:r>
          </a:p>
          <a:p>
            <a:r>
              <a:rPr lang="pl-PL" dirty="0" smtClean="0"/>
              <a:t>BRAK OKREŚLENIA PODSTAW ODPOWIEDZIALNOŚCI ZA WYROCZENIE MATERIALNE POPEŁNIONE PRZEZ ZANIECHANIE </a:t>
            </a:r>
            <a:endParaRPr lang="pl-PL"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Nie wydaje się słuszne uzależnianie rozstrzygnięć materialnych od układu procesowego, w którym zapadają. Różnica w sankcjach spotykających sprawców w przypadku jednoczesnego orzekania za kilka wykroczeń oraz orzekania za kilka wykroczeń w kilku różnych postępowaniach jest trudna do zaakceptowania. W obecnym stanie prawnym bowiem tylko kwestie procesowe decydują o tym, czy sprawcę spotka jedna kara orzeczona na podstawie </a:t>
            </a:r>
            <a:r>
              <a:rPr lang="pl-PL" dirty="0" smtClean="0">
                <a:hlinkClick r:id="rId2"/>
              </a:rPr>
              <a:t>art. 9 § 2</a:t>
            </a:r>
            <a:r>
              <a:rPr lang="pl-PL" dirty="0" smtClean="0"/>
              <a:t> KW, czy kilka kolejno wykonywanych kar.</a:t>
            </a:r>
            <a:endParaRPr lang="pl-PL"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Specyficzna odmiana realnego zbiegu wykroczeń (uwaga uregulowana w KK)</a:t>
            </a:r>
            <a:endParaRPr lang="pl-PL" dirty="0"/>
          </a:p>
        </p:txBody>
      </p:sp>
      <p:sp>
        <p:nvSpPr>
          <p:cNvPr id="3" name="Symbol zastępczy zawartości 2"/>
          <p:cNvSpPr>
            <a:spLocks noGrp="1"/>
          </p:cNvSpPr>
          <p:nvPr>
            <p:ph idx="1"/>
          </p:nvPr>
        </p:nvSpPr>
        <p:spPr>
          <a:xfrm>
            <a:off x="142844" y="1600200"/>
            <a:ext cx="8786874" cy="4972072"/>
          </a:xfrm>
        </p:spPr>
        <p:txBody>
          <a:bodyPr>
            <a:normAutofit fontScale="77500" lnSpcReduction="20000"/>
          </a:bodyPr>
          <a:lstStyle/>
          <a:p>
            <a:r>
              <a:rPr lang="pl-PL" b="1" dirty="0" smtClean="0"/>
              <a:t>Art. 12 KK</a:t>
            </a:r>
            <a:endParaRPr lang="pl-PL" cap="all" dirty="0" smtClean="0"/>
          </a:p>
          <a:p>
            <a:r>
              <a:rPr lang="pl-PL" dirty="0" smtClean="0"/>
              <a:t>§ 1. Dwa lub więcej zachowań, podjętych w krótkich odstępach czasu w wykonaniu z góry powziętego zamiaru, uważa się za jeden czyn zabroniony; jeżeli przedmiotem zamachu jest dobro osobiste, warunkiem uznania wielości zachowań za jeden czyn zabroniony jest tożsamość pokrzywdzonego.</a:t>
            </a:r>
          </a:p>
          <a:p>
            <a:r>
              <a:rPr lang="pl-PL" b="1" dirty="0" smtClean="0"/>
              <a:t>§ 2. Odpowiada jak za jeden czyn zabroniony wyczerpujący znamiona przestępstwa ten, kto w krótkich odstępach czasu, przy wykorzystaniu tej samej albo takiej samej sposobności lub w podobny sposób popełnia dwa lub więcej umyślnych wykroczeń przeciwko mieniu, jeżeli łączna wartość mienia uzasadnia odpowiedzialność za przestępstwo (przepis dodany nowelą z 4.10.2018 r. – wejście w życie 15.11.2018 r.)</a:t>
            </a:r>
          </a:p>
          <a:p>
            <a:pPr>
              <a:buNone/>
            </a:pPr>
            <a:endParaRPr lang="pl-PL"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82594"/>
          </a:xfrm>
        </p:spPr>
        <p:txBody>
          <a:bodyPr>
            <a:normAutofit fontScale="90000"/>
          </a:bodyPr>
          <a:lstStyle/>
          <a:p>
            <a:r>
              <a:rPr lang="pl-PL" dirty="0" smtClean="0"/>
              <a:t>Art. 12 § 2 KK</a:t>
            </a:r>
            <a:endParaRPr lang="pl-PL" dirty="0"/>
          </a:p>
        </p:txBody>
      </p:sp>
      <p:sp>
        <p:nvSpPr>
          <p:cNvPr id="3" name="Symbol zastępczy zawartości 2"/>
          <p:cNvSpPr>
            <a:spLocks noGrp="1"/>
          </p:cNvSpPr>
          <p:nvPr>
            <p:ph idx="1"/>
          </p:nvPr>
        </p:nvSpPr>
        <p:spPr>
          <a:xfrm>
            <a:off x="142844" y="928670"/>
            <a:ext cx="8858312" cy="5786478"/>
          </a:xfrm>
        </p:spPr>
        <p:txBody>
          <a:bodyPr>
            <a:normAutofit/>
          </a:bodyPr>
          <a:lstStyle/>
          <a:p>
            <a:r>
              <a:rPr lang="pl-PL" dirty="0" smtClean="0"/>
              <a:t> przepis ten określa konsekwencje odmiany realnego (rzeczywistego zbiegu wykroczeń – por. art. 9  § 2 KW) ze szczególnymi konsekwencjami w postaci uznania  sprawcy za sprawcę przestępstwa, czego następstwem jest zastosowanie względem niego wymiaru kary i innych środków, jakby swoim zachowaniem jednorazowo wyczerpał znamiona przestępstwa. </a:t>
            </a:r>
            <a:endParaRPr lang="pl-PL"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85000" lnSpcReduction="20000"/>
          </a:bodyPr>
          <a:lstStyle/>
          <a:p>
            <a:r>
              <a:rPr lang="pl-PL" dirty="0" smtClean="0"/>
              <a:t>w kwalifikacji prawnej zachowań się sprawcy należy podać tylko te przepisy KW, które zawierają normy sankcjonowane leżące u podstaw popełnionych przez sprawcę wykroczeń. Natomiast </a:t>
            </a:r>
            <a:r>
              <a:rPr lang="pl-PL" b="1" dirty="0" smtClean="0"/>
              <a:t>w podstawie wymiaru kary podać należy przepis KK określający karę za stosowne przestępstwo oraz będący podstawą jego zastosowania przepis art. 12 § 2 KK</a:t>
            </a:r>
            <a:r>
              <a:rPr lang="pl-PL" dirty="0" smtClean="0"/>
              <a:t>, łącząc nadto oba wskazane przepisy sformułowaniem „w związku” („w zw.”).</a:t>
            </a:r>
          </a:p>
          <a:p>
            <a:r>
              <a:rPr lang="pl-PL" dirty="0" smtClean="0"/>
              <a:t>Np. 119 KW lub 124 KW, natomiast wymiar kary następuje w oparciu o art. 278 lub 288 KK w zw. z art. 12 </a:t>
            </a:r>
            <a:r>
              <a:rPr lang="pl-PL" b="1" dirty="0" smtClean="0"/>
              <a:t>§ 2 KK.</a:t>
            </a:r>
            <a:endParaRPr lang="pl-PL"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Przesłanki stosowania 12 § 2 KK</a:t>
            </a:r>
            <a:endParaRPr lang="pl-PL" dirty="0"/>
          </a:p>
        </p:txBody>
      </p:sp>
      <p:sp>
        <p:nvSpPr>
          <p:cNvPr id="3" name="Symbol zastępczy zawartości 2"/>
          <p:cNvSpPr>
            <a:spLocks noGrp="1"/>
          </p:cNvSpPr>
          <p:nvPr>
            <p:ph idx="1"/>
          </p:nvPr>
        </p:nvSpPr>
        <p:spPr/>
        <p:txBody>
          <a:bodyPr>
            <a:normAutofit fontScale="85000" lnSpcReduction="10000"/>
          </a:bodyPr>
          <a:lstStyle/>
          <a:p>
            <a:r>
              <a:rPr lang="pl-PL" dirty="0" smtClean="0"/>
              <a:t>Przepis art. 12 § 2 KK ma zastosowanie do </a:t>
            </a:r>
            <a:r>
              <a:rPr lang="pl-PL" b="1" dirty="0" smtClean="0"/>
              <a:t>realnego zbiegu czynów</a:t>
            </a:r>
            <a:r>
              <a:rPr lang="pl-PL" dirty="0" smtClean="0"/>
              <a:t>, który spełnia następujące przesłanki:</a:t>
            </a:r>
          </a:p>
          <a:p>
            <a:r>
              <a:rPr lang="pl-PL" b="1" dirty="0" smtClean="0"/>
              <a:t>1) </a:t>
            </a:r>
            <a:r>
              <a:rPr lang="pl-PL" dirty="0" smtClean="0"/>
              <a:t>obejmuje </a:t>
            </a:r>
            <a:r>
              <a:rPr lang="pl-PL" b="1" dirty="0" smtClean="0"/>
              <a:t>umyślne wykroczenia przeciwko mieniu</a:t>
            </a:r>
            <a:r>
              <a:rPr lang="pl-PL" dirty="0" smtClean="0"/>
              <a:t>,</a:t>
            </a:r>
          </a:p>
          <a:p>
            <a:r>
              <a:rPr lang="pl-PL" b="1" dirty="0" smtClean="0"/>
              <a:t>2) </a:t>
            </a:r>
            <a:r>
              <a:rPr lang="pl-PL" dirty="0" smtClean="0"/>
              <a:t>między poszczególnymi wykroczeniami występują </a:t>
            </a:r>
            <a:r>
              <a:rPr lang="pl-PL" b="1" dirty="0" smtClean="0"/>
              <a:t>krótkie odstępy czasu</a:t>
            </a:r>
            <a:r>
              <a:rPr lang="pl-PL" dirty="0" smtClean="0"/>
              <a:t>,</a:t>
            </a:r>
          </a:p>
          <a:p>
            <a:r>
              <a:rPr lang="pl-PL" b="1" dirty="0" smtClean="0"/>
              <a:t>3) </a:t>
            </a:r>
            <a:r>
              <a:rPr lang="pl-PL" dirty="0" smtClean="0"/>
              <a:t>całości zbiegu wykroczeń towarzyszy wykorzystanie tej samej albo takiej samej </a:t>
            </a:r>
            <a:r>
              <a:rPr lang="pl-PL" b="1" dirty="0" smtClean="0"/>
              <a:t>sposobności</a:t>
            </a:r>
            <a:r>
              <a:rPr lang="pl-PL" dirty="0" smtClean="0"/>
              <a:t>, lub objęte nim wykroczenia zostały popełnione w </a:t>
            </a:r>
            <a:r>
              <a:rPr lang="pl-PL" b="1" dirty="0" smtClean="0"/>
              <a:t>podobny sposób</a:t>
            </a:r>
            <a:r>
              <a:rPr lang="pl-PL" dirty="0" smtClean="0"/>
              <a:t>,</a:t>
            </a:r>
          </a:p>
          <a:p>
            <a:r>
              <a:rPr lang="pl-PL" b="1" dirty="0" smtClean="0"/>
              <a:t>4) łączna wartość</a:t>
            </a:r>
            <a:r>
              <a:rPr lang="pl-PL" dirty="0" smtClean="0"/>
              <a:t> mienia przekracza granicę przepołowienia (500 zł).</a:t>
            </a:r>
          </a:p>
          <a:p>
            <a:endParaRPr lang="pl-PL"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Przesłanki </a:t>
            </a:r>
            <a:endParaRPr lang="pl-PL" dirty="0"/>
          </a:p>
        </p:txBody>
      </p:sp>
      <p:sp>
        <p:nvSpPr>
          <p:cNvPr id="3" name="Symbol zastępczy zawartości 2"/>
          <p:cNvSpPr>
            <a:spLocks noGrp="1"/>
          </p:cNvSpPr>
          <p:nvPr>
            <p:ph idx="1"/>
          </p:nvPr>
        </p:nvSpPr>
        <p:spPr/>
        <p:txBody>
          <a:bodyPr/>
          <a:lstStyle/>
          <a:p>
            <a:r>
              <a:rPr lang="pl-PL" b="1" dirty="0" smtClean="0"/>
              <a:t>Wykroczenie tworzące układ, o którym mowa w art. 12 § 2 KK, nie może być wykroczeniem, za które jego sprawca poniósł już odpowiedzialność z tytułu jego popełnienia.</a:t>
            </a:r>
            <a:r>
              <a:rPr lang="pl-PL" dirty="0" smtClean="0"/>
              <a:t> Słowem, występująca wówczas </a:t>
            </a:r>
            <a:r>
              <a:rPr lang="pl-PL" b="1" dirty="0" smtClean="0"/>
              <a:t>powaga rzeczy osądzonej</a:t>
            </a:r>
            <a:r>
              <a:rPr lang="pl-PL" dirty="0" smtClean="0"/>
              <a:t>, bazująca na </a:t>
            </a:r>
            <a:r>
              <a:rPr lang="pl-PL" b="1" dirty="0" smtClean="0"/>
              <a:t>zasadzie </a:t>
            </a:r>
            <a:r>
              <a:rPr lang="pl-PL" b="1" i="1" dirty="0" err="1" smtClean="0"/>
              <a:t>ne</a:t>
            </a:r>
            <a:r>
              <a:rPr lang="pl-PL" b="1" i="1" dirty="0" smtClean="0"/>
              <a:t> bis </a:t>
            </a:r>
            <a:r>
              <a:rPr lang="pl-PL" b="1" i="1" dirty="0" err="1" smtClean="0"/>
              <a:t>in</a:t>
            </a:r>
            <a:r>
              <a:rPr lang="pl-PL" b="1" i="1" dirty="0" smtClean="0"/>
              <a:t> idem</a:t>
            </a:r>
            <a:r>
              <a:rPr lang="pl-PL" b="1" dirty="0" smtClean="0"/>
              <a:t>, jest okolicznością uniemożliwiającą zastosowanie art. 12 § 2 KK.</a:t>
            </a:r>
            <a:endParaRPr lang="pl-PL"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54032"/>
          </a:xfrm>
        </p:spPr>
        <p:txBody>
          <a:bodyPr>
            <a:normAutofit fontScale="90000"/>
          </a:bodyPr>
          <a:lstStyle/>
          <a:p>
            <a:r>
              <a:rPr lang="pl-PL" dirty="0" smtClean="0"/>
              <a:t>Zbieg przepisów</a:t>
            </a:r>
            <a:endParaRPr lang="pl-PL" dirty="0"/>
          </a:p>
        </p:txBody>
      </p:sp>
      <p:sp>
        <p:nvSpPr>
          <p:cNvPr id="3" name="Symbol zastępczy zawartości 2"/>
          <p:cNvSpPr>
            <a:spLocks noGrp="1"/>
          </p:cNvSpPr>
          <p:nvPr>
            <p:ph idx="1"/>
          </p:nvPr>
        </p:nvSpPr>
        <p:spPr>
          <a:xfrm>
            <a:off x="457200" y="1000108"/>
            <a:ext cx="8229600" cy="5715040"/>
          </a:xfrm>
        </p:spPr>
        <p:txBody>
          <a:bodyPr/>
          <a:lstStyle/>
          <a:p>
            <a:r>
              <a:rPr lang="pl-PL" dirty="0" smtClean="0"/>
              <a:t>Jeden czyn wyczerpuje znamiona określone w kilku przepisach ustawy karnej </a:t>
            </a:r>
          </a:p>
          <a:p>
            <a:pPr algn="ctr">
              <a:buNone/>
            </a:pPr>
            <a:r>
              <a:rPr lang="pl-PL" dirty="0" smtClean="0"/>
              <a:t>Zbieg przepisów </a:t>
            </a:r>
            <a:endParaRPr lang="pl-PL" dirty="0"/>
          </a:p>
        </p:txBody>
      </p:sp>
      <p:cxnSp>
        <p:nvCxnSpPr>
          <p:cNvPr id="5" name="Łącznik prosty ze strzałką 4"/>
          <p:cNvCxnSpPr/>
          <p:nvPr/>
        </p:nvCxnSpPr>
        <p:spPr>
          <a:xfrm rot="10800000" flipV="1">
            <a:off x="1571604" y="2500306"/>
            <a:ext cx="2643206"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pole tekstowe 5"/>
          <p:cNvSpPr txBox="1"/>
          <p:nvPr/>
        </p:nvSpPr>
        <p:spPr>
          <a:xfrm>
            <a:off x="142844" y="3143248"/>
            <a:ext cx="3000396" cy="2308324"/>
          </a:xfrm>
          <a:prstGeom prst="rect">
            <a:avLst/>
          </a:prstGeom>
          <a:noFill/>
        </p:spPr>
        <p:txBody>
          <a:bodyPr wrap="square" rtlCol="0">
            <a:spAutoFit/>
          </a:bodyPr>
          <a:lstStyle/>
          <a:p>
            <a:r>
              <a:rPr lang="pl-PL" dirty="0" smtClean="0"/>
              <a:t>Pozorny – reguły wyłączające wielość ocen </a:t>
            </a:r>
          </a:p>
          <a:p>
            <a:pPr>
              <a:buFont typeface="Arial" pitchFamily="34" charset="0"/>
              <a:buChar char="•"/>
            </a:pPr>
            <a:r>
              <a:rPr lang="pl-PL" dirty="0" smtClean="0"/>
              <a:t>Specjalności, np. 67,74,144 KW w stos. do 124 KW</a:t>
            </a:r>
          </a:p>
          <a:p>
            <a:pPr>
              <a:buFont typeface="Arial" pitchFamily="34" charset="0"/>
              <a:buChar char="•"/>
            </a:pPr>
            <a:r>
              <a:rPr lang="pl-PL" dirty="0" smtClean="0"/>
              <a:t>Konsumpcji np. 90 i 91 KW</a:t>
            </a:r>
          </a:p>
          <a:p>
            <a:pPr>
              <a:buFont typeface="Arial" pitchFamily="34" charset="0"/>
              <a:buChar char="•"/>
            </a:pPr>
            <a:r>
              <a:rPr lang="pl-PL" dirty="0" smtClean="0"/>
              <a:t>Subsydiarności  np. 165 KW w stos. do przepisów ust. pr. łowieckie</a:t>
            </a:r>
            <a:endParaRPr lang="pl-PL" dirty="0"/>
          </a:p>
        </p:txBody>
      </p:sp>
      <p:cxnSp>
        <p:nvCxnSpPr>
          <p:cNvPr id="8" name="Łącznik prosty ze strzałką 7"/>
          <p:cNvCxnSpPr/>
          <p:nvPr/>
        </p:nvCxnSpPr>
        <p:spPr>
          <a:xfrm>
            <a:off x="4786314" y="2571744"/>
            <a:ext cx="2500330"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pole tekstowe 8"/>
          <p:cNvSpPr txBox="1"/>
          <p:nvPr/>
        </p:nvSpPr>
        <p:spPr>
          <a:xfrm>
            <a:off x="6786578" y="3143248"/>
            <a:ext cx="1244956" cy="369332"/>
          </a:xfrm>
          <a:prstGeom prst="rect">
            <a:avLst/>
          </a:prstGeom>
          <a:noFill/>
        </p:spPr>
        <p:txBody>
          <a:bodyPr wrap="square" rtlCol="0">
            <a:spAutoFit/>
          </a:bodyPr>
          <a:lstStyle/>
          <a:p>
            <a:r>
              <a:rPr lang="pl-PL" dirty="0" smtClean="0"/>
              <a:t>rzeczywisty</a:t>
            </a:r>
            <a:endParaRPr lang="pl-PL" dirty="0"/>
          </a:p>
        </p:txBody>
      </p:sp>
      <p:cxnSp>
        <p:nvCxnSpPr>
          <p:cNvPr id="21" name="Łącznik prosty ze strzałką 20"/>
          <p:cNvCxnSpPr/>
          <p:nvPr/>
        </p:nvCxnSpPr>
        <p:spPr>
          <a:xfrm rot="16200000" flipH="1">
            <a:off x="7108049" y="3893347"/>
            <a:ext cx="1485904" cy="4143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Łącznik prosty ze strzałką 23"/>
          <p:cNvCxnSpPr>
            <a:stCxn id="9" idx="2"/>
          </p:cNvCxnSpPr>
          <p:nvPr/>
        </p:nvCxnSpPr>
        <p:spPr>
          <a:xfrm rot="5400000">
            <a:off x="6139475" y="2945237"/>
            <a:ext cx="702238" cy="18369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pole tekstowe 25"/>
          <p:cNvSpPr txBox="1"/>
          <p:nvPr/>
        </p:nvSpPr>
        <p:spPr>
          <a:xfrm>
            <a:off x="4143372" y="4286256"/>
            <a:ext cx="2710999" cy="646331"/>
          </a:xfrm>
          <a:prstGeom prst="rect">
            <a:avLst/>
          </a:prstGeom>
          <a:noFill/>
        </p:spPr>
        <p:txBody>
          <a:bodyPr wrap="square" rtlCol="0">
            <a:spAutoFit/>
          </a:bodyPr>
          <a:lstStyle/>
          <a:p>
            <a:r>
              <a:rPr lang="pl-PL" dirty="0" smtClean="0"/>
              <a:t>	Wewnętrzny</a:t>
            </a:r>
          </a:p>
          <a:p>
            <a:r>
              <a:rPr lang="pl-PL" dirty="0" smtClean="0"/>
              <a:t>Wykroczenie +</a:t>
            </a:r>
            <a:r>
              <a:rPr lang="pl-PL" dirty="0" err="1" smtClean="0"/>
              <a:t>wykroczenie</a:t>
            </a:r>
            <a:endParaRPr lang="pl-PL" dirty="0"/>
          </a:p>
        </p:txBody>
      </p:sp>
      <p:sp>
        <p:nvSpPr>
          <p:cNvPr id="27" name="pole tekstowe 26"/>
          <p:cNvSpPr txBox="1"/>
          <p:nvPr/>
        </p:nvSpPr>
        <p:spPr>
          <a:xfrm>
            <a:off x="6215074" y="4714884"/>
            <a:ext cx="2928926" cy="646331"/>
          </a:xfrm>
          <a:prstGeom prst="rect">
            <a:avLst/>
          </a:prstGeom>
          <a:noFill/>
        </p:spPr>
        <p:txBody>
          <a:bodyPr wrap="square" rtlCol="0">
            <a:spAutoFit/>
          </a:bodyPr>
          <a:lstStyle/>
          <a:p>
            <a:r>
              <a:rPr lang="pl-PL" dirty="0" smtClean="0"/>
              <a:t>	Zewnętrzny</a:t>
            </a:r>
          </a:p>
          <a:p>
            <a:r>
              <a:rPr lang="pl-PL" dirty="0" err="1" smtClean="0"/>
              <a:t>Wykroczenie+przestępstwo</a:t>
            </a:r>
            <a:endParaRPr lang="pl-PL"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Rzeczywisty zbieg przepisów (wewnętrzny)</a:t>
            </a:r>
            <a:endParaRPr lang="pl-PL" dirty="0"/>
          </a:p>
        </p:txBody>
      </p:sp>
      <p:sp>
        <p:nvSpPr>
          <p:cNvPr id="3" name="Symbol zastępczy zawartości 2"/>
          <p:cNvSpPr>
            <a:spLocks noGrp="1"/>
          </p:cNvSpPr>
          <p:nvPr>
            <p:ph idx="1"/>
          </p:nvPr>
        </p:nvSpPr>
        <p:spPr>
          <a:xfrm>
            <a:off x="457200" y="1600200"/>
            <a:ext cx="8229600" cy="5043510"/>
          </a:xfrm>
        </p:spPr>
        <p:txBody>
          <a:bodyPr>
            <a:normAutofit/>
          </a:bodyPr>
          <a:lstStyle/>
          <a:p>
            <a:pPr algn="just"/>
            <a:r>
              <a:rPr lang="pl-PL" sz="3600" b="1" dirty="0" smtClean="0"/>
              <a:t>Art. 9. </a:t>
            </a:r>
            <a:r>
              <a:rPr lang="pl-PL" sz="3600" dirty="0" smtClean="0"/>
              <a:t>§ 1. Jeżeli czyn wyczerpuje znamiona wykroczeń określonych w dwóch lub więcej przepisach ustawy, stosuje się przepis przewidujący najsurowszą karę, co nie stoi na przeszkodzie orzeczeniu środków karnych na podstawie innych naruszonych przepisów.</a:t>
            </a:r>
            <a:endParaRPr lang="pl-PL" sz="36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Przykład zbiegu przepisów na gruncie KW (wewnętrznego)</a:t>
            </a:r>
            <a:endParaRPr lang="pl-PL" dirty="0"/>
          </a:p>
        </p:txBody>
      </p:sp>
      <p:sp>
        <p:nvSpPr>
          <p:cNvPr id="3" name="Symbol zastępczy zawartości 2"/>
          <p:cNvSpPr>
            <a:spLocks noGrp="1"/>
          </p:cNvSpPr>
          <p:nvPr>
            <p:ph idx="1"/>
          </p:nvPr>
        </p:nvSpPr>
        <p:spPr>
          <a:xfrm>
            <a:off x="142844" y="1600200"/>
            <a:ext cx="8858312" cy="5043510"/>
          </a:xfrm>
        </p:spPr>
        <p:txBody>
          <a:bodyPr>
            <a:noAutofit/>
          </a:bodyPr>
          <a:lstStyle/>
          <a:p>
            <a:pPr algn="just"/>
            <a:r>
              <a:rPr lang="pl-PL" sz="2400" dirty="0" smtClean="0"/>
              <a:t>Nocą sprawca rozbija kamieniami latarnię uliczną, a jednocześnie wywołanym w ten sposób hałasem (hukiem rozbijanego klosza) zakłóca spoczynek nocny mieszkańców pobliskich domów, to jego czyn wypełnia znamiona </a:t>
            </a:r>
            <a:r>
              <a:rPr lang="pl-PL" sz="2400" u="sng" dirty="0" smtClean="0">
                <a:hlinkClick r:id="rId2"/>
              </a:rPr>
              <a:t>art. 124 § 1</a:t>
            </a:r>
            <a:r>
              <a:rPr lang="pl-PL" sz="2400" dirty="0" smtClean="0"/>
              <a:t> i </a:t>
            </a:r>
            <a:r>
              <a:rPr lang="pl-PL" sz="2400" u="sng" dirty="0" smtClean="0">
                <a:hlinkClick r:id="rId2"/>
              </a:rPr>
              <a:t>art. 51 § 1</a:t>
            </a:r>
            <a:r>
              <a:rPr lang="pl-PL" sz="2400" dirty="0" smtClean="0"/>
              <a:t> </a:t>
            </a:r>
          </a:p>
          <a:p>
            <a:pPr algn="just"/>
            <a:r>
              <a:rPr lang="pl-PL" sz="2400" dirty="0" smtClean="0"/>
              <a:t>prowadzący pojazd jechał bez wymaganych przepisami świateł, a nie miał też przy sobie wymaganych dokumentów, to dochodzi do naruszenia jednocześnie </a:t>
            </a:r>
            <a:r>
              <a:rPr lang="pl-PL" sz="2400" u="sng" dirty="0" smtClean="0">
                <a:hlinkClick r:id="rId2"/>
              </a:rPr>
              <a:t>art. 88</a:t>
            </a:r>
            <a:r>
              <a:rPr lang="pl-PL" sz="2400" dirty="0" smtClean="0"/>
              <a:t> i </a:t>
            </a:r>
            <a:r>
              <a:rPr lang="pl-PL" sz="2400" u="sng" dirty="0" smtClean="0">
                <a:hlinkClick r:id="rId2"/>
              </a:rPr>
              <a:t>95</a:t>
            </a:r>
            <a:r>
              <a:rPr lang="pl-PL" sz="2400" dirty="0" smtClean="0"/>
              <a:t>, jeżeli zaś przy tym prowadził on ten pojazd w stanie po użyciu alkoholu, w grę wchodzi także naruszenie </a:t>
            </a:r>
            <a:r>
              <a:rPr lang="pl-PL" sz="2400" u="sng" dirty="0" smtClean="0">
                <a:hlinkClick r:id="rId2"/>
              </a:rPr>
              <a:t>art. 87 § 1</a:t>
            </a:r>
            <a:r>
              <a:rPr lang="pl-PL" sz="2400" dirty="0" smtClean="0"/>
              <a:t>. </a:t>
            </a:r>
          </a:p>
          <a:p>
            <a:pPr algn="just"/>
            <a:r>
              <a:rPr lang="pl-PL" sz="2400" dirty="0" smtClean="0"/>
              <a:t>sprawca, jeżdżąc w stanie po użyciu alkoholu rowerem w strefie zamieszkania, jednocześnie niszczy lub uszkadza taką jazdą cudze rzeczy, np. wystawione przed domami, najeżdżając na nie, to narusza </a:t>
            </a:r>
            <a:r>
              <a:rPr lang="pl-PL" sz="2400" u="sng" dirty="0" smtClean="0">
                <a:hlinkClick r:id="rId2"/>
              </a:rPr>
              <a:t>art. 87 § 2</a:t>
            </a:r>
            <a:r>
              <a:rPr lang="pl-PL" sz="2400" dirty="0" smtClean="0"/>
              <a:t>oraz </a:t>
            </a:r>
            <a:r>
              <a:rPr lang="pl-PL" sz="2400" u="sng" dirty="0" smtClean="0">
                <a:hlinkClick r:id="rId2"/>
              </a:rPr>
              <a:t>art. 124 § 1</a:t>
            </a:r>
            <a:r>
              <a:rPr lang="pl-PL" sz="2400" dirty="0" smtClean="0"/>
              <a:t>.</a:t>
            </a:r>
            <a:endParaRPr lang="pl-PL" sz="24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Rzeczywisty zbieg przepisów (wewnętrzny)</a:t>
            </a:r>
            <a:endParaRPr lang="pl-PL" dirty="0"/>
          </a:p>
        </p:txBody>
      </p:sp>
      <p:sp>
        <p:nvSpPr>
          <p:cNvPr id="3" name="Symbol zastępczy zawartości 2"/>
          <p:cNvSpPr>
            <a:spLocks noGrp="1"/>
          </p:cNvSpPr>
          <p:nvPr>
            <p:ph idx="1"/>
          </p:nvPr>
        </p:nvSpPr>
        <p:spPr/>
        <p:txBody>
          <a:bodyPr>
            <a:normAutofit/>
          </a:bodyPr>
          <a:lstStyle/>
          <a:p>
            <a:pPr algn="just"/>
            <a:r>
              <a:rPr lang="pl-PL" sz="3600" dirty="0" smtClean="0"/>
              <a:t>Na gruncie „wewnętrznego” zbiegu przepisów ustawy przyjęto rozwiązanie w postaci </a:t>
            </a:r>
            <a:r>
              <a:rPr lang="pl-PL" sz="3600" b="1" dirty="0" smtClean="0"/>
              <a:t>eliminacyjnego zbiegu przepisów ustawy</a:t>
            </a:r>
            <a:r>
              <a:rPr lang="pl-PL" sz="3600" dirty="0" smtClean="0"/>
              <a:t>, a zatem konstrukcji, zgodnie z którą podstawą skazania i podstawą wymiaru kary jest tylko jeden ze zbiegających się przepisów</a:t>
            </a:r>
            <a:endParaRPr lang="pl-PL"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sz="half" idx="1"/>
          </p:nvPr>
        </p:nvSpPr>
        <p:spPr/>
        <p:txBody>
          <a:bodyPr>
            <a:normAutofit fontScale="92500" lnSpcReduction="10000"/>
          </a:bodyPr>
          <a:lstStyle/>
          <a:p>
            <a:r>
              <a:rPr lang="pl-PL" dirty="0" smtClean="0"/>
              <a:t>KK</a:t>
            </a:r>
          </a:p>
          <a:p>
            <a:r>
              <a:rPr lang="pl-PL" b="1" dirty="0"/>
              <a:t/>
            </a:r>
            <a:br>
              <a:rPr lang="pl-PL" b="1" dirty="0"/>
            </a:br>
            <a:r>
              <a:rPr lang="pl-PL" b="1" dirty="0"/>
              <a:t>Art. 3 [Zasada humanitaryzmu] </a:t>
            </a:r>
            <a:r>
              <a:rPr lang="pl-PL" dirty="0"/>
              <a:t>Kary oraz inne środki przewidziane w tym kodeksie stosuje się z uwzględnieniem zasad humanitaryzmu, w szczególności z poszanowaniem godności człowieka</a:t>
            </a:r>
          </a:p>
        </p:txBody>
      </p:sp>
      <p:sp>
        <p:nvSpPr>
          <p:cNvPr id="4" name="Symbol zastępczy zawartości 3"/>
          <p:cNvSpPr>
            <a:spLocks noGrp="1"/>
          </p:cNvSpPr>
          <p:nvPr>
            <p:ph sz="half" idx="2"/>
          </p:nvPr>
        </p:nvSpPr>
        <p:spPr/>
        <p:txBody>
          <a:bodyPr>
            <a:normAutofit fontScale="92500" lnSpcReduction="10000"/>
          </a:bodyPr>
          <a:lstStyle/>
          <a:p>
            <a:r>
              <a:rPr lang="pl-PL" dirty="0" smtClean="0"/>
              <a:t>KW</a:t>
            </a:r>
          </a:p>
          <a:p>
            <a:r>
              <a:rPr lang="pl-PL" dirty="0" smtClean="0"/>
              <a:t>BRAK W KW PRZEPISU ODPOWIADAJĄCEGO W SWOJEJ TREŚCI ART. 3 KK</a:t>
            </a:r>
            <a:endParaRPr lang="pl-PL"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54032"/>
          </a:xfrm>
        </p:spPr>
        <p:txBody>
          <a:bodyPr>
            <a:normAutofit fontScale="90000"/>
          </a:bodyPr>
          <a:lstStyle/>
          <a:p>
            <a:r>
              <a:rPr lang="pl-PL" dirty="0" smtClean="0"/>
              <a:t>Wymiar kary</a:t>
            </a:r>
            <a:endParaRPr lang="pl-PL" dirty="0"/>
          </a:p>
        </p:txBody>
      </p:sp>
      <p:sp>
        <p:nvSpPr>
          <p:cNvPr id="3" name="Symbol zastępczy zawartości 2"/>
          <p:cNvSpPr>
            <a:spLocks noGrp="1"/>
          </p:cNvSpPr>
          <p:nvPr>
            <p:ph idx="1"/>
          </p:nvPr>
        </p:nvSpPr>
        <p:spPr>
          <a:xfrm>
            <a:off x="214282" y="1000108"/>
            <a:ext cx="8786874" cy="5572164"/>
          </a:xfrm>
        </p:spPr>
        <p:txBody>
          <a:bodyPr>
            <a:normAutofit fontScale="77500" lnSpcReduction="20000"/>
          </a:bodyPr>
          <a:lstStyle/>
          <a:p>
            <a:r>
              <a:rPr lang="pl-PL" dirty="0" smtClean="0"/>
              <a:t>Jak rozstrzygać sytuację, w której zagrożenie ustawowe jest identyczne. </a:t>
            </a:r>
          </a:p>
          <a:p>
            <a:r>
              <a:rPr lang="pl-PL" dirty="0" smtClean="0"/>
              <a:t>Wydaje się, że w takim wypadku należy zastosować ten przepis, który najpełniej charakteryzuje istotę czynu popełnionego przez sprawcę</a:t>
            </a:r>
            <a:endParaRPr lang="pl-PL" baseline="30000" dirty="0" smtClean="0"/>
          </a:p>
          <a:p>
            <a:r>
              <a:rPr lang="pl-PL" dirty="0" smtClean="0"/>
              <a:t>Jak słusznie zauważa się w doktrynie, kryterium wyboru przepisu jest górna granica ustawowego zagrożenia. Nie można jej przy tym utożsamiać z górną granicą najsurowszej z kar występujących w tym zagrożeniu. Jeżeli wchodzące w grę przepisy operują karą aresztu w maksymalnej górnej granicy, nie znaczy to, że oba są jednakowo surowe, gdyż w wypadku niektórych z nich w grę wchodzi sankcja określona alternatywnie. Jeżeli w grę wchodzi np. przepis operujący karą nagany i nieznający tej kary, za surowszy należy uznać ten drugi. Dodać należy, że nie ma znaczenia dolna granica, ani wymiar kary, którą w konkretnej sprawie skłonny byłby orzec sąd. </a:t>
            </a:r>
            <a:endParaRPr lang="pl-PL"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Rzeczywisty zbieg przepisów (wewnętrzny)</a:t>
            </a:r>
            <a:endParaRPr lang="pl-PL" dirty="0"/>
          </a:p>
        </p:txBody>
      </p:sp>
      <p:sp>
        <p:nvSpPr>
          <p:cNvPr id="3" name="Symbol zastępczy zawartości 2"/>
          <p:cNvSpPr>
            <a:spLocks noGrp="1"/>
          </p:cNvSpPr>
          <p:nvPr>
            <p:ph idx="1"/>
          </p:nvPr>
        </p:nvSpPr>
        <p:spPr>
          <a:xfrm>
            <a:off x="457200" y="1600200"/>
            <a:ext cx="8229600" cy="4972072"/>
          </a:xfrm>
        </p:spPr>
        <p:txBody>
          <a:bodyPr>
            <a:noAutofit/>
          </a:bodyPr>
          <a:lstStyle/>
          <a:p>
            <a:pPr algn="just"/>
            <a:r>
              <a:rPr lang="pl-PL" sz="2800" dirty="0" smtClean="0"/>
              <a:t>Wady i zalety rozwiązania przyjętego w art. 9 § 1 KW: </a:t>
            </a:r>
          </a:p>
          <a:p>
            <a:pPr algn="just">
              <a:buNone/>
            </a:pPr>
            <a:r>
              <a:rPr lang="pl-PL" sz="2800" dirty="0" smtClean="0"/>
              <a:t>	a) opis czynu przypisanego sprawcy nie odzwierciedla w pełni jego zawartości kryminalnej. </a:t>
            </a:r>
          </a:p>
          <a:p>
            <a:pPr algn="just">
              <a:buNone/>
            </a:pPr>
            <a:r>
              <a:rPr lang="pl-PL" sz="2800" dirty="0" smtClean="0"/>
              <a:t>	b)zaletą jest, że pozwala w pewnym zakresie uniknąć konsekwencji błędnego zastosowania reguł wyłączania wielości ocen.</a:t>
            </a:r>
          </a:p>
          <a:p>
            <a:pPr algn="just">
              <a:buNone/>
            </a:pPr>
            <a:r>
              <a:rPr lang="pl-PL" sz="2800" dirty="0" smtClean="0"/>
              <a:t>	c) Zaletą jest również jego prostota, co być może nie było bez znaczenia przy rozstrzyganiu w sprawach o niewielkim ciężarze gatunkowym, a takimi wszak są sprawy o wykroczenia, przez organy niefachowe, jakimi były przez lata kolegia do spraw wykroczeń.</a:t>
            </a:r>
            <a:endParaRPr lang="pl-PL" sz="28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Zbieg przepisów a tryb mandatowy</a:t>
            </a:r>
            <a:endParaRPr lang="pl-PL" dirty="0"/>
          </a:p>
        </p:txBody>
      </p:sp>
      <p:sp>
        <p:nvSpPr>
          <p:cNvPr id="3" name="Symbol zastępczy zawartości 2"/>
          <p:cNvSpPr>
            <a:spLocks noGrp="1"/>
          </p:cNvSpPr>
          <p:nvPr>
            <p:ph idx="1"/>
          </p:nvPr>
        </p:nvSpPr>
        <p:spPr>
          <a:xfrm>
            <a:off x="214282" y="1600200"/>
            <a:ext cx="8786874" cy="4972072"/>
          </a:xfrm>
        </p:spPr>
        <p:txBody>
          <a:bodyPr>
            <a:normAutofit lnSpcReduction="10000"/>
          </a:bodyPr>
          <a:lstStyle/>
          <a:p>
            <a:pPr algn="just"/>
            <a:r>
              <a:rPr lang="pl-PL" dirty="0" smtClean="0"/>
              <a:t>Art. 96 § 2 KPW</a:t>
            </a:r>
          </a:p>
          <a:p>
            <a:pPr algn="just"/>
            <a:r>
              <a:rPr lang="pl-PL" dirty="0" smtClean="0"/>
              <a:t> W drodze mandatu karnego nie nakłada się grzywny za wykroczenia, za które należałoby orzec środek karny, a także w wypadku określonym w </a:t>
            </a:r>
            <a:r>
              <a:rPr lang="pl-PL" u="sng" dirty="0" smtClean="0">
                <a:hlinkClick r:id="rId2"/>
              </a:rPr>
              <a:t>art. 10 § 1</a:t>
            </a:r>
            <a:r>
              <a:rPr lang="pl-PL" dirty="0" smtClean="0"/>
              <a:t> Kodeksu wykroczeń. W sytuacji określonej w </a:t>
            </a:r>
            <a:r>
              <a:rPr lang="pl-PL" u="sng" dirty="0" smtClean="0">
                <a:hlinkClick r:id="rId2"/>
              </a:rPr>
              <a:t>art. 9 § 1</a:t>
            </a:r>
            <a:r>
              <a:rPr lang="pl-PL" dirty="0" smtClean="0"/>
              <a:t> Kodeksu wykroczeń nałożenie grzywny w drodze mandatu karnego jest możliwe jedynie, gdy w zakresie wszystkich naruszonych przepisów postępowanie mandatowe jest dopuszczalne.</a:t>
            </a:r>
            <a:endParaRPr lang="pl-PL"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54032"/>
          </a:xfrm>
        </p:spPr>
        <p:txBody>
          <a:bodyPr>
            <a:normAutofit fontScale="90000"/>
          </a:bodyPr>
          <a:lstStyle/>
          <a:p>
            <a:r>
              <a:rPr lang="pl-PL" dirty="0" smtClean="0"/>
              <a:t>Zbieg przepisów a tryb mandatowy</a:t>
            </a:r>
            <a:endParaRPr lang="pl-PL" dirty="0"/>
          </a:p>
        </p:txBody>
      </p:sp>
      <p:sp>
        <p:nvSpPr>
          <p:cNvPr id="3" name="Symbol zastępczy zawartości 2"/>
          <p:cNvSpPr>
            <a:spLocks noGrp="1"/>
          </p:cNvSpPr>
          <p:nvPr>
            <p:ph idx="1"/>
          </p:nvPr>
        </p:nvSpPr>
        <p:spPr>
          <a:xfrm>
            <a:off x="285720" y="1071546"/>
            <a:ext cx="8686800" cy="5429288"/>
          </a:xfrm>
        </p:spPr>
        <p:txBody>
          <a:bodyPr>
            <a:normAutofit fontScale="62500" lnSpcReduction="20000"/>
          </a:bodyPr>
          <a:lstStyle/>
          <a:p>
            <a:r>
              <a:rPr lang="pl-PL" b="1" dirty="0" smtClean="0"/>
              <a:t>Zbieg przepisów ustawy ogranicza możliwość stosowania trybu mandatowego</a:t>
            </a:r>
            <a:r>
              <a:rPr lang="pl-PL" dirty="0" smtClean="0"/>
              <a:t>, gdyż w </a:t>
            </a:r>
            <a:r>
              <a:rPr lang="pl-PL" u="sng" dirty="0" smtClean="0">
                <a:hlinkClick r:id="rId2"/>
              </a:rPr>
              <a:t>art. 96 § 2</a:t>
            </a:r>
            <a:r>
              <a:rPr lang="pl-PL" dirty="0" smtClean="0"/>
              <a:t> zdanie drugie </a:t>
            </a:r>
            <a:r>
              <a:rPr lang="pl-PL" dirty="0" err="1" smtClean="0"/>
              <a:t>k.p.w</a:t>
            </a:r>
            <a:r>
              <a:rPr lang="pl-PL" dirty="0" smtClean="0"/>
              <a:t>. wyraźnie zastrzega się, iż w sytuacji określonej w </a:t>
            </a:r>
            <a:r>
              <a:rPr lang="pl-PL" u="sng" dirty="0" smtClean="0">
                <a:hlinkClick r:id="rId2"/>
              </a:rPr>
              <a:t>art. 9 § 1</a:t>
            </a:r>
            <a:r>
              <a:rPr lang="pl-PL" dirty="0" smtClean="0"/>
              <a:t> </a:t>
            </a:r>
            <a:r>
              <a:rPr lang="pl-PL" dirty="0" err="1" smtClean="0"/>
              <a:t>k.w</a:t>
            </a:r>
            <a:r>
              <a:rPr lang="pl-PL" dirty="0" smtClean="0"/>
              <a:t>. nałożenie grzywny mandatem jest możliwe jedynie wtedy, gdy w zakresie wszystkich naruszonych przepisów postępowanie mandatowe jest dopuszczalne. Ponieważ przy tym nie wszystkie organy mandatowe mogą stosować ten tryb do każdego wykroczenia, w sytuacji zbiegu przepisów ustawy może się okazać, że dany organ, jako niebędący uprawnionym do jego stosowania odnośnie do jednego z naruszonych przepisów (np. w razie ujawnienia przez straż miejską zachowania oznaczającego zbieg </a:t>
            </a:r>
            <a:r>
              <a:rPr lang="pl-PL" u="sng" dirty="0" smtClean="0">
                <a:hlinkClick r:id="rId2"/>
              </a:rPr>
              <a:t>art. 86 § 1</a:t>
            </a:r>
            <a:r>
              <a:rPr lang="pl-PL" dirty="0" smtClean="0"/>
              <a:t> </a:t>
            </a:r>
            <a:r>
              <a:rPr lang="pl-PL" dirty="0" err="1" smtClean="0"/>
              <a:t>k.w</a:t>
            </a:r>
            <a:r>
              <a:rPr lang="pl-PL" dirty="0" smtClean="0"/>
              <a:t>., czyli spowodowanie zagrożenia w ruchu, oraz </a:t>
            </a:r>
            <a:r>
              <a:rPr lang="pl-PL" u="sng" dirty="0" smtClean="0">
                <a:hlinkClick r:id="rId2"/>
              </a:rPr>
              <a:t>art. 94 § 1</a:t>
            </a:r>
            <a:r>
              <a:rPr lang="pl-PL" dirty="0" smtClean="0"/>
              <a:t>, tzn. prowadzenia przez sprawcę zagrożenia pojazdu bez uprawnień, w sytuacji gdy uprawnienia tej straży nie obejmują wykroczenia z </a:t>
            </a:r>
            <a:r>
              <a:rPr lang="pl-PL" u="sng" dirty="0" smtClean="0">
                <a:hlinkClick r:id="rId2"/>
              </a:rPr>
              <a:t>art. 94</a:t>
            </a:r>
            <a:r>
              <a:rPr lang="pl-PL" dirty="0" smtClean="0"/>
              <a:t>), nie może nałożyć grzywny mandatem, a sprawa musi trafić do sądu, i to z wniosku innego organu, w którego gestii leży ściganie także wykroczenia z tego przepisu, który uniemożliwił innemu organowi reakcję w trybie mandatowym. Należy też pamiętać, że przy zbiegu przepisów, nawet gdy organ mandatowy jest uprawniony do nakładania grzywny mandatem, to mandat jest wykluczony, jeżeli za czyn ten należałoby orzec środek karny, choćby tylko na podstawie jednego z naruszonych przez sprawcę przepisów (</a:t>
            </a:r>
            <a:r>
              <a:rPr lang="pl-PL" u="sng" dirty="0" smtClean="0">
                <a:hlinkClick r:id="rId2"/>
              </a:rPr>
              <a:t>art. 96 § 2</a:t>
            </a:r>
            <a:r>
              <a:rPr lang="pl-PL" dirty="0" smtClean="0"/>
              <a:t> zdanie pierwsze </a:t>
            </a:r>
            <a:r>
              <a:rPr lang="pl-PL" dirty="0" err="1" smtClean="0"/>
              <a:t>k.p.w</a:t>
            </a:r>
            <a:r>
              <a:rPr lang="pl-PL" dirty="0" smtClean="0"/>
              <a:t>.). Zob. też T. Grzegorczyk, </a:t>
            </a:r>
            <a:r>
              <a:rPr lang="pl-PL" i="1" dirty="0" smtClean="0"/>
              <a:t>Kodeks postępowania w sprawach o wykroczenia...</a:t>
            </a:r>
            <a:r>
              <a:rPr lang="pl-PL" dirty="0" smtClean="0"/>
              <a:t>, 2012, s. 338-339.</a:t>
            </a:r>
            <a:endParaRPr lang="pl-PL"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Wniosek o ukaranie</a:t>
            </a:r>
            <a:endParaRPr lang="pl-PL" dirty="0"/>
          </a:p>
        </p:txBody>
      </p:sp>
      <p:sp>
        <p:nvSpPr>
          <p:cNvPr id="3" name="Symbol zastępczy zawartości 2"/>
          <p:cNvSpPr>
            <a:spLocks noGrp="1"/>
          </p:cNvSpPr>
          <p:nvPr>
            <p:ph idx="1"/>
          </p:nvPr>
        </p:nvSpPr>
        <p:spPr>
          <a:xfrm>
            <a:off x="142844" y="1600200"/>
            <a:ext cx="8786874" cy="5043510"/>
          </a:xfrm>
        </p:spPr>
        <p:txBody>
          <a:bodyPr>
            <a:normAutofit fontScale="47500" lnSpcReduction="20000"/>
          </a:bodyPr>
          <a:lstStyle/>
          <a:p>
            <a:r>
              <a:rPr lang="pl-PL" b="1" dirty="0" smtClean="0"/>
              <a:t/>
            </a:r>
            <a:br>
              <a:rPr lang="pl-PL" b="1" dirty="0" smtClean="0"/>
            </a:br>
            <a:r>
              <a:rPr lang="pl-PL" b="1" dirty="0" smtClean="0"/>
              <a:t>Art. 57 [Wniosek o ukaranie]</a:t>
            </a:r>
            <a:endParaRPr lang="pl-PL" dirty="0" smtClean="0"/>
          </a:p>
          <a:p>
            <a:r>
              <a:rPr lang="pl-PL" dirty="0" smtClean="0"/>
              <a:t>§ 1. Podstawę do wszczęcia postępowania stanowi wniosek o ukaranie złożony przez organ uprawniony do występowania w charakterze oskarżyciela publicznego w danej sprawie, a w wypadkach określonych w </a:t>
            </a:r>
            <a:r>
              <a:rPr lang="pl-PL" dirty="0" smtClean="0">
                <a:hlinkClick r:id="rId2"/>
              </a:rPr>
              <a:t>art. 27 § 1 i 2</a:t>
            </a:r>
            <a:r>
              <a:rPr lang="pl-PL" dirty="0" smtClean="0"/>
              <a:t> także wniosek złożony przez pokrzywdzonego.</a:t>
            </a:r>
          </a:p>
          <a:p>
            <a:r>
              <a:rPr lang="pl-PL" dirty="0" smtClean="0"/>
              <a:t>§ 2. Wniosek o ukaranie powinien zawierać:</a:t>
            </a:r>
          </a:p>
          <a:p>
            <a:r>
              <a:rPr lang="pl-PL" b="1" dirty="0" smtClean="0"/>
              <a:t>1)</a:t>
            </a:r>
            <a:r>
              <a:rPr lang="pl-PL" dirty="0" smtClean="0"/>
              <a:t> imię i nazwisko oraz adres obwinionego, a także inne dane niezbędne do ustalenia jego tożsamości;</a:t>
            </a:r>
          </a:p>
          <a:p>
            <a:r>
              <a:rPr lang="pl-PL" b="1" dirty="0" smtClean="0"/>
              <a:t>2) </a:t>
            </a:r>
            <a:r>
              <a:rPr lang="pl-PL" dirty="0" smtClean="0"/>
              <a:t> określenie zarzucanego obwinionemu czynu ze wskazaniem miejsca, czasu, sposobu i okoliczności jego popełnienia;</a:t>
            </a:r>
          </a:p>
          <a:p>
            <a:r>
              <a:rPr lang="pl-PL" b="1" dirty="0" smtClean="0"/>
              <a:t>3) </a:t>
            </a:r>
            <a:r>
              <a:rPr lang="pl-PL" dirty="0" smtClean="0"/>
              <a:t> wskazanie dowodów;</a:t>
            </a:r>
          </a:p>
          <a:p>
            <a:r>
              <a:rPr lang="pl-PL" b="1" dirty="0" smtClean="0"/>
              <a:t>4)</a:t>
            </a:r>
            <a:r>
              <a:rPr lang="pl-PL" dirty="0" smtClean="0"/>
              <a:t> imię i nazwisko oraz podpis sporządzającego wniosek, a także adres gdy wniosek pochodzi od pokrzywdzonego.</a:t>
            </a:r>
          </a:p>
          <a:p>
            <a:r>
              <a:rPr lang="pl-PL" dirty="0" smtClean="0"/>
              <a:t>§ 3. Wniosek o ukaranie składany przez oskarżyciela publicznego powinien ponadto zawierać wskazanie:</a:t>
            </a:r>
          </a:p>
          <a:p>
            <a:r>
              <a:rPr lang="pl-PL" sz="3800" b="1" dirty="0" smtClean="0"/>
              <a:t>1) przepisów, pod które zarzucany czyn podpada</a:t>
            </a:r>
            <a:r>
              <a:rPr lang="pl-PL" dirty="0" smtClean="0"/>
              <a:t>;</a:t>
            </a:r>
          </a:p>
          <a:p>
            <a:r>
              <a:rPr lang="pl-PL" b="1" dirty="0" smtClean="0"/>
              <a:t>2)</a:t>
            </a:r>
            <a:r>
              <a:rPr lang="pl-PL" dirty="0" smtClean="0"/>
              <a:t> miejsca zatrudnienia obwinionego oraz, w miarę możności, danych o jego warunkach materialnych, rodzinnych i osobistych;</a:t>
            </a:r>
          </a:p>
          <a:p>
            <a:r>
              <a:rPr lang="pl-PL" b="1" dirty="0" smtClean="0"/>
              <a:t>3)</a:t>
            </a:r>
            <a:r>
              <a:rPr lang="pl-PL" dirty="0" smtClean="0"/>
              <a:t> pokrzywdzonych, o ile takich ujawniono;</a:t>
            </a:r>
          </a:p>
          <a:p>
            <a:r>
              <a:rPr lang="pl-PL" b="1" dirty="0" smtClean="0"/>
              <a:t>4) </a:t>
            </a:r>
            <a:r>
              <a:rPr lang="pl-PL" dirty="0" smtClean="0"/>
              <a:t> wysokości wyrządzonej szkody;</a:t>
            </a:r>
          </a:p>
          <a:p>
            <a:r>
              <a:rPr lang="pl-PL" b="1" dirty="0" smtClean="0"/>
              <a:t>5)</a:t>
            </a:r>
            <a:r>
              <a:rPr lang="pl-PL" dirty="0" smtClean="0"/>
              <a:t> stanowiska osoby sporządzającej wniosek;</a:t>
            </a:r>
          </a:p>
          <a:p>
            <a:r>
              <a:rPr lang="pl-PL" b="1" dirty="0" smtClean="0"/>
              <a:t>6)</a:t>
            </a:r>
            <a:r>
              <a:rPr lang="pl-PL" dirty="0" smtClean="0"/>
              <a:t> sądu właściwego do rozpoznania sprawy;</a:t>
            </a:r>
          </a:p>
          <a:p>
            <a:r>
              <a:rPr lang="pl-PL" b="1" dirty="0" smtClean="0"/>
              <a:t>7)</a:t>
            </a:r>
            <a:r>
              <a:rPr lang="pl-PL" dirty="0" smtClean="0"/>
              <a:t> danych dotyczących uprzedniego skazania obwinionego za podobne przestępstwo lub wykroczenie, jeżeli oskarżyciel powołuje się na tę okoliczność.</a:t>
            </a:r>
          </a:p>
          <a:p>
            <a:endParaRPr lang="pl-PL"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Uchylenie mandatu karnego</a:t>
            </a:r>
            <a:endParaRPr lang="pl-PL" dirty="0"/>
          </a:p>
        </p:txBody>
      </p:sp>
      <p:sp>
        <p:nvSpPr>
          <p:cNvPr id="3" name="Symbol zastępczy zawartości 2"/>
          <p:cNvSpPr>
            <a:spLocks noGrp="1"/>
          </p:cNvSpPr>
          <p:nvPr>
            <p:ph idx="1"/>
          </p:nvPr>
        </p:nvSpPr>
        <p:spPr/>
        <p:txBody>
          <a:bodyPr>
            <a:normAutofit fontScale="92500" lnSpcReduction="20000"/>
          </a:bodyPr>
          <a:lstStyle/>
          <a:p>
            <a:pPr algn="just"/>
            <a:r>
              <a:rPr lang="pl-PL" b="1" dirty="0" smtClean="0"/>
              <a:t>Art. 101.</a:t>
            </a:r>
            <a:r>
              <a:rPr lang="pl-PL" dirty="0" smtClean="0"/>
              <a:t> § 1a. Prawomocny mandat karny podlega uchyleniu w trybie określonym w § 1, jeżeli grzywnę nałożono wbrew zakazom określonym w art. 96 § 2. Podlega on również uchyleniu, gdy grzywnę nałożono w wysokości wyższej niż wynika to z art. 96 § 1-1b, z tym że w takim wypadku jedynie w części przekraczającej jej dopuszczalną wysokość.</a:t>
            </a:r>
          </a:p>
          <a:p>
            <a:pPr algn="just"/>
            <a:r>
              <a:rPr lang="pl-PL" dirty="0" smtClean="0"/>
              <a:t>§ 3. Uchylając mandat karny nakazuje się podmiotowi, na rachunek którego pobrano grzywnę, zwrot uiszczonej kwoty.</a:t>
            </a:r>
          </a:p>
          <a:p>
            <a:pPr algn="just"/>
            <a:endParaRPr lang="pl-PL"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Konsekwencje przyjęcia zbiegu eliminacyjnego</a:t>
            </a:r>
            <a:endParaRPr lang="pl-PL" dirty="0"/>
          </a:p>
        </p:txBody>
      </p:sp>
      <p:sp>
        <p:nvSpPr>
          <p:cNvPr id="3" name="Symbol zastępczy zawartości 2"/>
          <p:cNvSpPr>
            <a:spLocks noGrp="1"/>
          </p:cNvSpPr>
          <p:nvPr>
            <p:ph idx="1"/>
          </p:nvPr>
        </p:nvSpPr>
        <p:spPr/>
        <p:txBody>
          <a:bodyPr>
            <a:normAutofit fontScale="85000" lnSpcReduction="20000"/>
          </a:bodyPr>
          <a:lstStyle/>
          <a:p>
            <a:pPr algn="just"/>
            <a:r>
              <a:rPr lang="pl-PL" dirty="0" smtClean="0"/>
              <a:t>Przyjęta w Kodeksie wykroczeń konstrukcja zbiegu przepisów, która sprawia, że kwalifikacja prawna nie odzwierciedla w pełni zawartości kryminalnej czynu, ma znaczenie praktyczne. Wszak na gruncie Kodeksu wykroczeń istnieje recydywa wielokrotna (</a:t>
            </a:r>
            <a:r>
              <a:rPr lang="pl-PL" dirty="0" smtClean="0">
                <a:hlinkClick r:id="rId2"/>
              </a:rPr>
              <a:t>art. 38</a:t>
            </a:r>
            <a:r>
              <a:rPr lang="pl-PL" dirty="0" smtClean="0"/>
              <a:t> KW), która zezwala na wymierzenie kary aresztu nawet, jeżeli nie jest przewidziana za dane wykroczenie, ukaranemu co najmniej dwukrotnie za wykroczenie, który w ciągu 2 lat od ostatniego ukarania popełnia wykroczenie umyślne, podobne do poprzednich. Istnienie tej konstrukcji znacząco bowiem ogranicza możliwości przyjęcia recydywy specjalne</a:t>
            </a:r>
            <a:endParaRPr lang="pl-PL"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54032"/>
          </a:xfrm>
        </p:spPr>
        <p:txBody>
          <a:bodyPr>
            <a:normAutofit fontScale="90000"/>
          </a:bodyPr>
          <a:lstStyle/>
          <a:p>
            <a:r>
              <a:rPr lang="pl-PL" dirty="0" smtClean="0"/>
              <a:t>KW</a:t>
            </a:r>
            <a:endParaRPr lang="pl-PL" dirty="0"/>
          </a:p>
        </p:txBody>
      </p:sp>
      <p:sp>
        <p:nvSpPr>
          <p:cNvPr id="3" name="Symbol zastępczy zawartości 2"/>
          <p:cNvSpPr>
            <a:spLocks noGrp="1"/>
          </p:cNvSpPr>
          <p:nvPr>
            <p:ph idx="1"/>
          </p:nvPr>
        </p:nvSpPr>
        <p:spPr>
          <a:xfrm>
            <a:off x="457200" y="1071546"/>
            <a:ext cx="8229600" cy="5054617"/>
          </a:xfrm>
        </p:spPr>
        <p:txBody>
          <a:bodyPr>
            <a:normAutofit fontScale="62500" lnSpcReduction="20000"/>
          </a:bodyPr>
          <a:lstStyle/>
          <a:p>
            <a:r>
              <a:rPr lang="pl-PL" b="1" dirty="0" smtClean="0"/>
              <a:t>Art. 10. </a:t>
            </a:r>
            <a:r>
              <a:rPr lang="pl-PL" dirty="0" smtClean="0"/>
              <a:t>§ 1. Jeżeli czyn będący wykroczeniem wyczerpuje zarazem znamiona przestępstwa, orzeka się za przestępstwo i za wykroczenie, z tym że jeżeli orzeczono za przestępstwo i za wykroczenie karę lub środek karny tego samego rodzaju, wykonuje się surowszą karę lub środek karny. W razie uprzedniego wykonania łagodniejszej kary lub środka karnego zalicza się je na poczet surowszych.</a:t>
            </a:r>
          </a:p>
          <a:p>
            <a:r>
              <a:rPr lang="pl-PL" dirty="0" smtClean="0"/>
              <a:t>§ 2. Przy zaliczaniu kar przyjmuje się jeden dzień aresztu za równoważny jednemu dniowi pozbawienia wolności, dwóm dniom ograniczenia wolności oraz grzywnie w kwocie od 20 do 150 złotych.</a:t>
            </a:r>
          </a:p>
          <a:p>
            <a:r>
              <a:rPr lang="pl-PL" dirty="0" smtClean="0"/>
              <a:t>§ 3. Karę aresztu orzeczoną za wykroczenie uważa się za karę tego samego rodzaju co kara pozbawienia wolności orzeczona za przestępstwo.</a:t>
            </a:r>
          </a:p>
          <a:p>
            <a:r>
              <a:rPr lang="pl-PL" dirty="0" smtClean="0"/>
              <a:t>§ 4. Zaliczeniu, o którym mowa w § 1, nie podlegają środki karne w postaci:</a:t>
            </a:r>
          </a:p>
          <a:p>
            <a:r>
              <a:rPr lang="pl-PL" dirty="0" smtClean="0"/>
              <a:t>1)   nawiązki, jeżeli za wykroczenie i za przestępstwo orzeczono je na rzecz różnych podmiotów;</a:t>
            </a:r>
          </a:p>
          <a:p>
            <a:r>
              <a:rPr lang="pl-PL" dirty="0" smtClean="0"/>
              <a:t>2)   obowiązku naprawienia szkody, jeżeli za wykroczenie i za przestępstwo orzeczono je w związku z różnym rodzajem szkód.</a:t>
            </a:r>
          </a:p>
          <a:p>
            <a:endParaRPr lang="pl-PL"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25470"/>
          </a:xfrm>
        </p:spPr>
        <p:txBody>
          <a:bodyPr>
            <a:normAutofit fontScale="90000"/>
          </a:bodyPr>
          <a:lstStyle/>
          <a:p>
            <a:r>
              <a:rPr lang="pl-PL" dirty="0" smtClean="0"/>
              <a:t>Zewnętrzny zbieg przepisów</a:t>
            </a:r>
            <a:endParaRPr lang="pl-PL" dirty="0"/>
          </a:p>
        </p:txBody>
      </p:sp>
      <p:sp>
        <p:nvSpPr>
          <p:cNvPr id="3" name="Symbol zastępczy zawartości 2"/>
          <p:cNvSpPr>
            <a:spLocks noGrp="1"/>
          </p:cNvSpPr>
          <p:nvPr>
            <p:ph idx="1"/>
          </p:nvPr>
        </p:nvSpPr>
        <p:spPr>
          <a:xfrm>
            <a:off x="457200" y="1142984"/>
            <a:ext cx="8472518" cy="4983179"/>
          </a:xfrm>
        </p:spPr>
        <p:txBody>
          <a:bodyPr>
            <a:normAutofit fontScale="92500" lnSpcReduction="20000"/>
          </a:bodyPr>
          <a:lstStyle/>
          <a:p>
            <a:r>
              <a:rPr lang="pl-PL" dirty="0" smtClean="0"/>
              <a:t>Gdy jeden czyn jednocześnie wyczerpuje znamiona przestępstwa i wykroczenia</a:t>
            </a:r>
          </a:p>
          <a:p>
            <a:r>
              <a:rPr lang="pl-PL" dirty="0" smtClean="0"/>
              <a:t>Może mieć charakter pozorny i wówczas stosujemy reguły wyłączania wielości ocen (RWWO):</a:t>
            </a:r>
          </a:p>
          <a:p>
            <a:r>
              <a:rPr lang="pl-PL" dirty="0" smtClean="0"/>
              <a:t>A) specjalności</a:t>
            </a:r>
          </a:p>
          <a:p>
            <a:r>
              <a:rPr lang="pl-PL" dirty="0" smtClean="0"/>
              <a:t>B) Konsumpcji np. 177 KK i 86 KW</a:t>
            </a:r>
          </a:p>
          <a:p>
            <a:r>
              <a:rPr lang="pl-PL" dirty="0" smtClean="0"/>
              <a:t>C) Subsydiarności </a:t>
            </a:r>
          </a:p>
          <a:p>
            <a:pPr>
              <a:buNone/>
            </a:pPr>
            <a:r>
              <a:rPr lang="pl-PL" dirty="0" smtClean="0"/>
              <a:t>Zbieg taki może mieć charakter rzeczywisty, gdy zastosowanie RWWO nie doprowadziło do redukcji zbiegających się norm np. 76 KW i 160 lub 157 KK, 142 KW i 216 KK, 51 KW i 212 KK, 178a KK  i 94 KW</a:t>
            </a:r>
          </a:p>
          <a:p>
            <a:pPr>
              <a:buNone/>
            </a:pPr>
            <a:endParaRPr lang="pl-PL"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 Grzegorczyk, Komentarz do KW </a:t>
            </a:r>
            <a:endParaRPr lang="pl-PL" dirty="0"/>
          </a:p>
        </p:txBody>
      </p:sp>
      <p:sp>
        <p:nvSpPr>
          <p:cNvPr id="3" name="Symbol zastępczy zawartości 2"/>
          <p:cNvSpPr>
            <a:spLocks noGrp="1"/>
          </p:cNvSpPr>
          <p:nvPr>
            <p:ph idx="1"/>
          </p:nvPr>
        </p:nvSpPr>
        <p:spPr/>
        <p:txBody>
          <a:bodyPr>
            <a:normAutofit fontScale="55000" lnSpcReduction="20000"/>
          </a:bodyPr>
          <a:lstStyle/>
          <a:p>
            <a:r>
              <a:rPr lang="pl-PL" b="1" dirty="0" smtClean="0"/>
              <a:t>Zbieg</a:t>
            </a:r>
            <a:r>
              <a:rPr lang="pl-PL" dirty="0" smtClean="0"/>
              <a:t> wykroczenia i przestępstwa </a:t>
            </a:r>
            <a:r>
              <a:rPr lang="pl-PL" b="1" dirty="0" smtClean="0"/>
              <a:t>będzie realny</a:t>
            </a:r>
            <a:r>
              <a:rPr lang="pl-PL" dirty="0" smtClean="0"/>
              <a:t>, jeżeli np. sprawca w miejscu publicznym umieści nieprzyzwoity rysunek (</a:t>
            </a:r>
            <a:r>
              <a:rPr lang="pl-PL" u="sng" dirty="0" smtClean="0">
                <a:hlinkClick r:id="rId2"/>
              </a:rPr>
              <a:t>art. 141</a:t>
            </a:r>
            <a:r>
              <a:rPr lang="pl-PL" dirty="0" smtClean="0"/>
              <a:t> </a:t>
            </a:r>
            <a:r>
              <a:rPr lang="pl-PL" dirty="0" err="1" smtClean="0"/>
              <a:t>k.w</a:t>
            </a:r>
            <a:r>
              <a:rPr lang="pl-PL" dirty="0" smtClean="0"/>
              <a:t>.), który jednocześnie oznacza znieważenie innej określonej osoby (</a:t>
            </a:r>
            <a:r>
              <a:rPr lang="pl-PL" u="sng" dirty="0" smtClean="0">
                <a:hlinkClick r:id="rId2"/>
              </a:rPr>
              <a:t>art. 216</a:t>
            </a:r>
            <a:r>
              <a:rPr lang="pl-PL" dirty="0" smtClean="0"/>
              <a:t> k.k.), czego nie obejmuje już wykroczenie z </a:t>
            </a:r>
            <a:r>
              <a:rPr lang="pl-PL" u="sng" dirty="0" smtClean="0">
                <a:hlinkClick r:id="rId2"/>
              </a:rPr>
              <a:t>art. 141</a:t>
            </a:r>
            <a:r>
              <a:rPr lang="pl-PL" dirty="0" smtClean="0"/>
              <a:t> </a:t>
            </a:r>
            <a:r>
              <a:rPr lang="pl-PL" dirty="0" err="1" smtClean="0"/>
              <a:t>k.w</a:t>
            </a:r>
            <a:r>
              <a:rPr lang="pl-PL" dirty="0" smtClean="0"/>
              <a:t>., albo zakłócając krzykiem i głośnym zachowaniem spokój publiczny (</a:t>
            </a:r>
            <a:r>
              <a:rPr lang="pl-PL" u="sng" dirty="0" smtClean="0">
                <a:hlinkClick r:id="rId2"/>
              </a:rPr>
              <a:t>art. 51 § 1</a:t>
            </a:r>
            <a:r>
              <a:rPr lang="pl-PL" dirty="0" smtClean="0"/>
              <a:t> </a:t>
            </a:r>
            <a:r>
              <a:rPr lang="pl-PL" dirty="0" err="1" smtClean="0"/>
              <a:t>k.w</a:t>
            </a:r>
            <a:r>
              <a:rPr lang="pl-PL" dirty="0" smtClean="0"/>
              <a:t>.), jednocześnie treścią swoich okrzyków (wypowiedzi) publicznie znieważy grupę osób lub określoną osobę z powodu jej przynależności narodowej, etnicznej, rasowej lub wyznaniowej albo jej bezwyznaniowości (</a:t>
            </a:r>
            <a:r>
              <a:rPr lang="pl-PL" u="sng" dirty="0" smtClean="0">
                <a:hlinkClick r:id="rId2"/>
              </a:rPr>
              <a:t>art. 257</a:t>
            </a:r>
            <a:r>
              <a:rPr lang="pl-PL" dirty="0" smtClean="0"/>
              <a:t> k.k.), lub jeżeli prowadzący pojazd w stanie nietrzeźwości (</a:t>
            </a:r>
            <a:r>
              <a:rPr lang="pl-PL" u="sng" dirty="0" smtClean="0">
                <a:hlinkClick r:id="rId2"/>
              </a:rPr>
              <a:t>art. 178a § 1</a:t>
            </a:r>
            <a:r>
              <a:rPr lang="pl-PL" dirty="0" smtClean="0"/>
              <a:t> k.k.) będzie go prowadził, jednocześnie nie mając uprawnień do prowadzenia pojazdów (</a:t>
            </a:r>
            <a:r>
              <a:rPr lang="pl-PL" u="sng" dirty="0" smtClean="0">
                <a:hlinkClick r:id="rId2"/>
              </a:rPr>
              <a:t>art. 94 § 1</a:t>
            </a:r>
            <a:r>
              <a:rPr lang="pl-PL" dirty="0" smtClean="0"/>
              <a:t> </a:t>
            </a:r>
            <a:r>
              <a:rPr lang="pl-PL" dirty="0" err="1" smtClean="0"/>
              <a:t>k.w</a:t>
            </a:r>
            <a:r>
              <a:rPr lang="pl-PL" dirty="0" smtClean="0"/>
              <a:t>.) albo bez wymaganych dokumentów (</a:t>
            </a:r>
            <a:r>
              <a:rPr lang="pl-PL" u="sng" dirty="0" smtClean="0">
                <a:hlinkClick r:id="rId2"/>
              </a:rPr>
              <a:t>art. 95</a:t>
            </a:r>
            <a:r>
              <a:rPr lang="pl-PL" dirty="0" smtClean="0"/>
              <a:t> </a:t>
            </a:r>
            <a:r>
              <a:rPr lang="pl-PL" dirty="0" err="1" smtClean="0"/>
              <a:t>k.w</a:t>
            </a:r>
            <a:r>
              <a:rPr lang="pl-PL" dirty="0" smtClean="0"/>
              <a:t>.), czy jeżeli prowadzący pojazd w stanie po użyciu alkoholu (</a:t>
            </a:r>
            <a:r>
              <a:rPr lang="pl-PL" u="sng" dirty="0" smtClean="0">
                <a:hlinkClick r:id="rId2"/>
              </a:rPr>
              <a:t>art. 87 § 1</a:t>
            </a:r>
            <a:r>
              <a:rPr lang="pl-PL" dirty="0" smtClean="0"/>
              <a:t>k.w.) spowoduje przez naruszenie zasad bezpieczeństwa ruchu wypadek drogowy (</a:t>
            </a:r>
            <a:r>
              <a:rPr lang="pl-PL" u="sng" dirty="0" smtClean="0">
                <a:hlinkClick r:id="rId2"/>
              </a:rPr>
              <a:t>art. 177</a:t>
            </a:r>
            <a:r>
              <a:rPr lang="pl-PL" dirty="0" smtClean="0"/>
              <a:t> k.k.). W tej ostatniej sytuacji należy zauważyć, że o ile naruszenie zasad bezpieczeństwa w ruchu jest znamieniem przestępstwa z </a:t>
            </a:r>
            <a:r>
              <a:rPr lang="pl-PL" u="sng" dirty="0" smtClean="0">
                <a:hlinkClick r:id="rId2"/>
              </a:rPr>
              <a:t>art. 177 § 1</a:t>
            </a:r>
            <a:r>
              <a:rPr lang="pl-PL" dirty="0" smtClean="0"/>
              <a:t> k.k., to sam stan po użyciu alkoholu u prowadzącego pojazd, który przestępstwo wypadku popełnił, nie stanowi już znamienia przestępstwa wypadku drogowego, nie dochodzi tym samym do pochłonięcia wykroczenia z </a:t>
            </a:r>
            <a:r>
              <a:rPr lang="pl-PL" u="sng" dirty="0" smtClean="0">
                <a:hlinkClick r:id="rId2"/>
              </a:rPr>
              <a:t>art. 87 § 1</a:t>
            </a:r>
            <a:r>
              <a:rPr lang="pl-PL" dirty="0" smtClean="0"/>
              <a:t> </a:t>
            </a:r>
            <a:r>
              <a:rPr lang="pl-PL" dirty="0" err="1" smtClean="0"/>
              <a:t>k.w</a:t>
            </a:r>
            <a:r>
              <a:rPr lang="pl-PL" dirty="0" smtClean="0"/>
              <a:t>. przez popełnienie przestępstwa z </a:t>
            </a:r>
            <a:r>
              <a:rPr lang="pl-PL" u="sng" dirty="0" smtClean="0">
                <a:hlinkClick r:id="rId2"/>
              </a:rPr>
              <a:t>art. 177 § 1</a:t>
            </a:r>
            <a:r>
              <a:rPr lang="pl-PL" dirty="0" smtClean="0"/>
              <a:t>k.k. </a:t>
            </a:r>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sz="half" idx="1"/>
          </p:nvPr>
        </p:nvSpPr>
        <p:spPr>
          <a:xfrm>
            <a:off x="214282" y="1600200"/>
            <a:ext cx="4281518" cy="4972072"/>
          </a:xfrm>
        </p:spPr>
        <p:txBody>
          <a:bodyPr>
            <a:normAutofit fontScale="55000" lnSpcReduction="20000"/>
          </a:bodyPr>
          <a:lstStyle/>
          <a:p>
            <a:r>
              <a:rPr lang="pl-PL" dirty="0" smtClean="0"/>
              <a:t>KK</a:t>
            </a:r>
          </a:p>
          <a:p>
            <a:r>
              <a:rPr lang="pl-PL" b="1" dirty="0"/>
              <a:t>Art. 4 [Zmiana ustawy]</a:t>
            </a:r>
            <a:endParaRPr lang="pl-PL" dirty="0"/>
          </a:p>
          <a:p>
            <a:r>
              <a:rPr lang="pl-PL" dirty="0"/>
              <a:t>§ 1. Jeżeli w </a:t>
            </a:r>
            <a:r>
              <a:rPr lang="pl-PL" dirty="0">
                <a:hlinkClick r:id="rId2"/>
              </a:rPr>
              <a:t>czasie</a:t>
            </a:r>
            <a:r>
              <a:rPr lang="pl-PL" dirty="0"/>
              <a:t> orzekania obowiązuje ustawa inna niż w czasie popełnienia przestępstwa, stosuje się ustawę nową, jednakże należy stosować ustawę obowiązującą poprzednio, jeżeli jest względniejsza dla sprawcy.</a:t>
            </a:r>
          </a:p>
          <a:p>
            <a:r>
              <a:rPr lang="pl-PL" dirty="0"/>
              <a:t>§ 2. Jeżeli według nowej ustawy za czyn objęty wyrokiem nie można orzec kary w wysokości kary orzeczonej, wymierzoną karę obniża się do wysokości najsurowszej kary możliwej do orzeczenia na podstawie nowej ustawy.</a:t>
            </a:r>
          </a:p>
          <a:p>
            <a:r>
              <a:rPr lang="pl-PL" dirty="0"/>
              <a:t>§ 3. Jeżeli według nowej ustawy czyn objęty wyrokiem nie jest już zagrożony karą pozbawienia wolności, wymierzoną karę pozbawienia wolności podlegającą wykonaniu zamienia się na grzywnę albo karę ograniczenia wolności, przyjmując że jeden miesiąc pozbawienia wolności równa się 60 stawkom dziennym grzywny albo 2 miesiącom ograniczenia wolności.</a:t>
            </a:r>
          </a:p>
          <a:p>
            <a:r>
              <a:rPr lang="pl-PL" dirty="0"/>
              <a:t>§ 4. Jeżeli według nowej ustawy czyn objęty wyrokiem nie jest już </a:t>
            </a:r>
            <a:r>
              <a:rPr lang="pl-PL" dirty="0">
                <a:hlinkClick r:id="rId3"/>
              </a:rPr>
              <a:t>zabroniony</a:t>
            </a:r>
            <a:r>
              <a:rPr lang="pl-PL" dirty="0"/>
              <a:t> pod groźbą kary, skazanie ulega </a:t>
            </a:r>
            <a:r>
              <a:rPr lang="pl-PL" dirty="0">
                <a:hlinkClick r:id="rId4"/>
              </a:rPr>
              <a:t>zatarciu</a:t>
            </a:r>
            <a:r>
              <a:rPr lang="pl-PL" dirty="0"/>
              <a:t> z mocy prawa.</a:t>
            </a:r>
          </a:p>
          <a:p>
            <a:endParaRPr lang="pl-PL" dirty="0"/>
          </a:p>
        </p:txBody>
      </p:sp>
      <p:sp>
        <p:nvSpPr>
          <p:cNvPr id="4" name="Symbol zastępczy zawartości 3"/>
          <p:cNvSpPr>
            <a:spLocks noGrp="1"/>
          </p:cNvSpPr>
          <p:nvPr>
            <p:ph sz="half" idx="2"/>
          </p:nvPr>
        </p:nvSpPr>
        <p:spPr>
          <a:xfrm>
            <a:off x="4500562" y="1600200"/>
            <a:ext cx="4429156" cy="4972072"/>
          </a:xfrm>
        </p:spPr>
        <p:txBody>
          <a:bodyPr>
            <a:noAutofit/>
          </a:bodyPr>
          <a:lstStyle/>
          <a:p>
            <a:pPr algn="just"/>
            <a:r>
              <a:rPr lang="pl-PL" sz="2200" dirty="0" smtClean="0"/>
              <a:t>KW</a:t>
            </a:r>
          </a:p>
          <a:p>
            <a:pPr algn="just"/>
            <a:r>
              <a:rPr lang="pl-PL" sz="2200" b="1" dirty="0"/>
              <a:t>Art. 2. </a:t>
            </a:r>
            <a:r>
              <a:rPr lang="pl-PL" sz="2200" dirty="0"/>
              <a:t>§ 1. Jeżeli w czasie orzekania obowiązuje ustawa inna niż w czasie popełnienia wykroczenia, stosuje się ustawę nową, jednakże należy stosować ustawę obowiązującą poprzednio, jeżeli jest względniejsza dla sprawcy.</a:t>
            </a:r>
          </a:p>
          <a:p>
            <a:pPr algn="just"/>
            <a:r>
              <a:rPr lang="pl-PL" sz="2200" dirty="0"/>
              <a:t>§ 2. Jeżeli według nowej ustawy czyn objęty orzeczeniem nie jest już zabroniony pod groźbą kary, ukaranie uważa się za niebyłe.</a:t>
            </a:r>
          </a:p>
          <a:p>
            <a:pPr algn="just">
              <a:buNone/>
            </a:pPr>
            <a:endParaRPr lang="pl-PL" sz="2200" dirty="0"/>
          </a:p>
          <a:p>
            <a:pPr algn="just"/>
            <a:endParaRPr lang="pl-PL" sz="22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Rzeczywisty zewnętrzny zbieg przepisów</a:t>
            </a:r>
            <a:endParaRPr lang="pl-PL" dirty="0"/>
          </a:p>
        </p:txBody>
      </p:sp>
      <p:sp>
        <p:nvSpPr>
          <p:cNvPr id="3" name="Symbol zastępczy zawartości 2"/>
          <p:cNvSpPr>
            <a:spLocks noGrp="1"/>
          </p:cNvSpPr>
          <p:nvPr>
            <p:ph idx="1"/>
          </p:nvPr>
        </p:nvSpPr>
        <p:spPr/>
        <p:txBody>
          <a:bodyPr>
            <a:normAutofit fontScale="92500" lnSpcReduction="10000"/>
          </a:bodyPr>
          <a:lstStyle/>
          <a:p>
            <a:r>
              <a:rPr lang="pl-PL" dirty="0" smtClean="0"/>
              <a:t>Idealny zbieg przepisów. Koncepcja ta polega na tym, że sprawca popełnia tyle czynów karalnych przepisów naruszył.</a:t>
            </a:r>
          </a:p>
          <a:p>
            <a:r>
              <a:rPr lang="pl-PL" dirty="0" smtClean="0"/>
              <a:t>W wypadku zbiegu przepisów typizujących  przestępstwo i wykroczenie, postępowania w sprawie o taki czyn toczą się odrębnie (osobno w sprawie o przestępstwo i osobno w sprawie o wykroczenie), co może prowadzić do wniosku, że reguła przyjęta w art. 10 KW może naruszać zasadę </a:t>
            </a:r>
            <a:r>
              <a:rPr lang="pl-PL" dirty="0" err="1" smtClean="0"/>
              <a:t>ne</a:t>
            </a:r>
            <a:r>
              <a:rPr lang="pl-PL" dirty="0" smtClean="0"/>
              <a:t> bis </a:t>
            </a:r>
            <a:r>
              <a:rPr lang="pl-PL" dirty="0" err="1" smtClean="0"/>
              <a:t>in</a:t>
            </a:r>
            <a:r>
              <a:rPr lang="pl-PL" dirty="0" smtClean="0"/>
              <a:t> idem. </a:t>
            </a:r>
            <a:endParaRPr lang="pl-PL"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err="1" smtClean="0"/>
              <a:t>Jednoczynowy</a:t>
            </a:r>
            <a:r>
              <a:rPr lang="pl-PL" dirty="0" smtClean="0"/>
              <a:t> zbieg przestępstwa i wykroczenia </a:t>
            </a:r>
            <a:endParaRPr lang="pl-PL" dirty="0"/>
          </a:p>
        </p:txBody>
      </p:sp>
      <p:sp>
        <p:nvSpPr>
          <p:cNvPr id="3" name="Symbol zastępczy zawartości 2"/>
          <p:cNvSpPr>
            <a:spLocks noGrp="1"/>
          </p:cNvSpPr>
          <p:nvPr>
            <p:ph idx="1"/>
          </p:nvPr>
        </p:nvSpPr>
        <p:spPr>
          <a:xfrm>
            <a:off x="142844" y="1600200"/>
            <a:ext cx="8786874" cy="5043510"/>
          </a:xfrm>
        </p:spPr>
        <p:txBody>
          <a:bodyPr>
            <a:normAutofit fontScale="70000" lnSpcReduction="20000"/>
          </a:bodyPr>
          <a:lstStyle/>
          <a:p>
            <a:r>
              <a:rPr lang="pl-PL" dirty="0" smtClean="0"/>
              <a:t> Art. 10 KW - </a:t>
            </a:r>
            <a:r>
              <a:rPr lang="pl-PL" b="1" dirty="0" smtClean="0"/>
              <a:t>możliwość ponoszenia przy zbiegu wykroczenia z przestępstwem odrębnej odpowiedzialności za wykroczenie i za przestępstwo</a:t>
            </a:r>
            <a:r>
              <a:rPr lang="pl-PL" dirty="0" smtClean="0"/>
              <a:t> </a:t>
            </a:r>
          </a:p>
          <a:p>
            <a:r>
              <a:rPr lang="pl-PL" dirty="0" smtClean="0"/>
              <a:t>Czy nie narusza to zasady </a:t>
            </a:r>
            <a:r>
              <a:rPr lang="pl-PL" dirty="0" err="1" smtClean="0"/>
              <a:t>ne</a:t>
            </a:r>
            <a:r>
              <a:rPr lang="pl-PL" dirty="0" smtClean="0"/>
              <a:t> bis </a:t>
            </a:r>
            <a:r>
              <a:rPr lang="pl-PL" dirty="0" err="1" smtClean="0"/>
              <a:t>in</a:t>
            </a:r>
            <a:r>
              <a:rPr lang="pl-PL" dirty="0" smtClean="0"/>
              <a:t> idem? </a:t>
            </a:r>
          </a:p>
          <a:p>
            <a:r>
              <a:rPr lang="pl-PL" dirty="0" smtClean="0"/>
              <a:t>Europejski Trybunał Praw Człowieka akceptuje w określonych wypadkach funkcjonowanie idealnego zbiegu czynów i możliwości odpowiadania za dany czyn w dwóch różnych postępowaniach bez naruszania standardów dotyczących zakazu podwójnej karalności</a:t>
            </a:r>
          </a:p>
          <a:p>
            <a:r>
              <a:rPr lang="pl-PL" dirty="0" smtClean="0"/>
              <a:t>W orzecznictwie polskim wskazuje się z kolei, że skoro </a:t>
            </a:r>
            <a:r>
              <a:rPr lang="pl-PL" u="sng" dirty="0" smtClean="0">
                <a:hlinkClick r:id="rId2"/>
              </a:rPr>
              <a:t>art. 17 § 1 </a:t>
            </a:r>
            <a:r>
              <a:rPr lang="pl-PL" u="sng" dirty="0" err="1" smtClean="0">
                <a:hlinkClick r:id="rId2"/>
              </a:rPr>
              <a:t>pkt</a:t>
            </a:r>
            <a:r>
              <a:rPr lang="pl-PL" u="sng" dirty="0" smtClean="0">
                <a:hlinkClick r:id="rId2"/>
              </a:rPr>
              <a:t> 7</a:t>
            </a:r>
            <a:r>
              <a:rPr lang="pl-PL" dirty="0" smtClean="0"/>
              <a:t> k.p.k. zakazuje jedynie prowadzenia postępowania karnego, jeżeli o ten sam czyn tej samej osoby zostało uprzednio prawomocnie zakończone "postępowanie karne", a takowym nie jest postępowanie w sprawach o wykroczenia, to wcześniejsze zakończenie takiego niekarnego postępowania o ten sam czyn przy idealnym zbiegu przestępstwa z wykroczeniem nie stanowi przesłanki rzeczy osądzonej (zob. postanowienie SN z dnia 29 stycznia 2004 r., </a:t>
            </a:r>
            <a:r>
              <a:rPr lang="pl-PL" u="sng" dirty="0" smtClean="0">
                <a:hlinkClick r:id="rId2"/>
              </a:rPr>
              <a:t>I KZP 40/03</a:t>
            </a:r>
            <a:r>
              <a:rPr lang="pl-PL" dirty="0" smtClean="0"/>
              <a:t>, OSNKW 2004, nr 2, poz. 22, </a:t>
            </a:r>
            <a:endParaRPr lang="pl-PL"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Wyrok SN z 18.5.2017 r. </a:t>
            </a:r>
            <a:endParaRPr lang="pl-PL" dirty="0"/>
          </a:p>
        </p:txBody>
      </p:sp>
      <p:sp>
        <p:nvSpPr>
          <p:cNvPr id="3" name="Symbol zastępczy zawartości 2"/>
          <p:cNvSpPr>
            <a:spLocks noGrp="1"/>
          </p:cNvSpPr>
          <p:nvPr>
            <p:ph idx="1"/>
          </p:nvPr>
        </p:nvSpPr>
        <p:spPr/>
        <p:txBody>
          <a:bodyPr>
            <a:normAutofit fontScale="62500" lnSpcReduction="20000"/>
          </a:bodyPr>
          <a:lstStyle/>
          <a:p>
            <a:r>
              <a:rPr lang="pl-PL" b="1" dirty="0" smtClean="0"/>
              <a:t>V KK 447/16 </a:t>
            </a:r>
          </a:p>
          <a:p>
            <a:r>
              <a:rPr lang="pl-PL" dirty="0" smtClean="0"/>
              <a:t>Idealny zbieg przestępstwa z wykroczeniem, o którym mowa w art. 10 § 1 </a:t>
            </a:r>
            <a:r>
              <a:rPr lang="pl-PL" dirty="0" err="1" smtClean="0"/>
              <a:t>k.w</a:t>
            </a:r>
            <a:r>
              <a:rPr lang="pl-PL" dirty="0" smtClean="0"/>
              <a:t>., zachodzi wówczas gdy jakiś element, określający zabronione zachowanie, nie należy do znamion dokonanego przestępstwa, przez co jakby wykracza poza znamiona tego przestępstwa, a przy tym element ten jest karalny jako wykroczenie. Wówczas element ten nie może być pochłonięty przez znamiona odnośnego przestępstwa właśnie z tej przyczyny, że do znamion tych w ogóle nie należy. Zbieg ten musi być przy tym rzeczywisty (realny), a nie jedynie pozorny.</a:t>
            </a:r>
            <a:br>
              <a:rPr lang="pl-PL" dirty="0" smtClean="0"/>
            </a:br>
            <a:r>
              <a:rPr lang="pl-PL" dirty="0" smtClean="0"/>
              <a:t>  2. Fakt umorzenia postępowania w zakresie tego fragmentu danego zachowania, które sąd zmuszony jest potraktować jako wykroczenie, a przy tym takie, co do którego nastąpiło już przedawnienie karalności, nie oznacza zaistnienia przeszkody w postaci rei </a:t>
            </a:r>
            <a:r>
              <a:rPr lang="pl-PL" dirty="0" err="1" smtClean="0"/>
              <a:t>iudicatae</a:t>
            </a:r>
            <a:r>
              <a:rPr lang="pl-PL" dirty="0" smtClean="0"/>
              <a:t> w odniesieniu do innego fragmentu tego zachowania jako odrębnego czynu stanowiącego nadal przestępstwo.</a:t>
            </a:r>
            <a:br>
              <a:rPr lang="pl-PL" dirty="0" smtClean="0"/>
            </a:br>
            <a:r>
              <a:rPr lang="pl-PL" dirty="0" smtClean="0"/>
              <a:t>  3. Postępowanie w sprawach o wykroczenia nie jest postępowaniem karnym, o którym mowa w art. 17 § 1 </a:t>
            </a:r>
            <a:r>
              <a:rPr lang="pl-PL" dirty="0" err="1" smtClean="0"/>
              <a:t>pkt</a:t>
            </a:r>
            <a:r>
              <a:rPr lang="pl-PL" dirty="0" smtClean="0"/>
              <a:t> 7 k.p.k.</a:t>
            </a:r>
          </a:p>
          <a:p>
            <a:endParaRPr lang="pl-PL"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Wyrok TK z 12.1.2016 r. </a:t>
            </a:r>
            <a:r>
              <a:rPr lang="pl-PL" b="1" dirty="0" smtClean="0"/>
              <a:t>K 45/14 </a:t>
            </a:r>
            <a:br>
              <a:rPr lang="pl-PL" b="1" dirty="0" smtClean="0"/>
            </a:br>
            <a:endParaRPr lang="pl-PL" dirty="0"/>
          </a:p>
        </p:txBody>
      </p:sp>
      <p:sp>
        <p:nvSpPr>
          <p:cNvPr id="3" name="Symbol zastępczy zawartości 2"/>
          <p:cNvSpPr>
            <a:spLocks noGrp="1"/>
          </p:cNvSpPr>
          <p:nvPr>
            <p:ph idx="1"/>
          </p:nvPr>
        </p:nvSpPr>
        <p:spPr/>
        <p:txBody>
          <a:bodyPr>
            <a:normAutofit fontScale="92500" lnSpcReduction="20000"/>
          </a:bodyPr>
          <a:lstStyle/>
          <a:p>
            <a:pPr algn="just"/>
            <a:r>
              <a:rPr lang="pl-PL" b="1" dirty="0" smtClean="0"/>
              <a:t> </a:t>
            </a:r>
            <a:r>
              <a:rPr lang="pl-PL" dirty="0" smtClean="0"/>
              <a:t> Art. 10 § 1 ustawy z 20 maja 1971 r. - Kodeks wykroczeń (</a:t>
            </a:r>
            <a:r>
              <a:rPr lang="pl-PL" dirty="0" err="1" smtClean="0"/>
              <a:t>j.t</a:t>
            </a:r>
            <a:r>
              <a:rPr lang="pl-PL" dirty="0" smtClean="0"/>
              <a:t>. Dz.U.2015.1094, ze zm.) jest zgodny z art. 2 oraz art. 45 ust. 1 Konstytucji Rzeczypospolitej Polskiej, a także z art. 4 ust. 1 Protokołu nr 7 do Konwencji o ochronie praw człowieka i podstawowych wolności, sporządzonego 22 listopada 1984 r. w Strasburgu (Dz.U.2003.42.364) oraz art. 14 ust. 7 Międzynarodowego Paktu Praw Obywatelskich i Politycznych, otwartego do podpisu w Nowym Jorku 19 grudnia 1966 r. (Dz.U.1977.38.167).</a:t>
            </a:r>
            <a:br>
              <a:rPr lang="pl-PL" dirty="0" smtClean="0"/>
            </a:br>
            <a:r>
              <a:rPr lang="pl-PL" dirty="0" smtClean="0"/>
              <a:t>  Orzeczenie zapadło jednogłośnie.</a:t>
            </a:r>
          </a:p>
          <a:p>
            <a:pPr algn="just"/>
            <a:endParaRPr lang="pl-PL"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KPSW</a:t>
            </a:r>
            <a:endParaRPr lang="pl-PL" dirty="0"/>
          </a:p>
        </p:txBody>
      </p:sp>
      <p:sp>
        <p:nvSpPr>
          <p:cNvPr id="3" name="Symbol zastępczy zawartości 2"/>
          <p:cNvSpPr>
            <a:spLocks noGrp="1"/>
          </p:cNvSpPr>
          <p:nvPr>
            <p:ph idx="1"/>
          </p:nvPr>
        </p:nvSpPr>
        <p:spPr/>
        <p:txBody>
          <a:bodyPr>
            <a:normAutofit fontScale="62500" lnSpcReduction="20000"/>
          </a:bodyPr>
          <a:lstStyle/>
          <a:p>
            <a:r>
              <a:rPr lang="pl-PL" b="1" dirty="0" smtClean="0"/>
              <a:t>Art. 61.</a:t>
            </a:r>
            <a:r>
              <a:rPr lang="pl-PL" dirty="0" smtClean="0"/>
              <a:t> § 1. Można odmówić wszczęcia postępowania, a wszczęte umorzyć, także wtedy, jeżeli:</a:t>
            </a:r>
          </a:p>
          <a:p>
            <a:r>
              <a:rPr lang="pl-PL" dirty="0" smtClean="0"/>
              <a:t>1)   w sprawie o ten sam czyn, jako mający jednocześnie znamiona przestępstwa i wykroczenia, postępowanie karne zostało już prawomocnie zakończone orzeczeniem skazującym lub toczy się postępowanie karne z oskarżenia publicznego;</a:t>
            </a:r>
          </a:p>
          <a:p>
            <a:r>
              <a:rPr lang="pl-PL" dirty="0" smtClean="0"/>
              <a:t>2)   wobec sprawcy zastosowano środek oddziaływania w postaci pouczenia, zwrócenia uwagi lub ostrzeżenia albo środek przewidziany w przepisach o odpowiedzialności dyscyplinarnej lub porządkowej, a środek ten jest wystarczającą reakcją na wykroczenie.</a:t>
            </a:r>
          </a:p>
          <a:p>
            <a:r>
              <a:rPr lang="pl-PL" dirty="0" smtClean="0"/>
              <a:t>§ 2. Na postanowienie o umorzeniu postępowania z przyczyn wskazanych w § 1 przysługuje zażalenie.</a:t>
            </a:r>
          </a:p>
          <a:p>
            <a:r>
              <a:rPr lang="pl-PL" dirty="0" smtClean="0"/>
              <a:t>§ 3. W sprawie o wykroczenie, w której odmówiono wszczęcia postępowania lub je umorzono, można podjąć postępowanie w terminie 3 miesięcy od uprawomocnienia się orzeczenia w sprawie o przestępstwo, jeżeli orzeczeniem tym uniewinniono oskarżonego lub umorzono postępowanie, a nie ustała jeszcze karalność wykroczenia.</a:t>
            </a:r>
          </a:p>
          <a:p>
            <a:endParaRPr lang="pl-PL"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77500" lnSpcReduction="20000"/>
          </a:bodyPr>
          <a:lstStyle/>
          <a:p>
            <a:r>
              <a:rPr lang="pl-PL" dirty="0" smtClean="0"/>
              <a:t>Zbieg wykroczenia z przestępstwem eliminuje możliwość stosowania trybu mandatowego za dany czyn jako wykroczenie (</a:t>
            </a:r>
            <a:r>
              <a:rPr lang="pl-PL" u="sng" dirty="0" smtClean="0">
                <a:hlinkClick r:id="rId2"/>
              </a:rPr>
              <a:t>art. 96 § 2</a:t>
            </a:r>
            <a:r>
              <a:rPr lang="pl-PL" dirty="0" smtClean="0"/>
              <a:t> </a:t>
            </a:r>
            <a:r>
              <a:rPr lang="pl-PL" dirty="0" err="1" smtClean="0"/>
              <a:t>k.p.w</a:t>
            </a:r>
            <a:r>
              <a:rPr lang="pl-PL" dirty="0" smtClean="0"/>
              <a:t>.), czyniąc niezbędnym wystąpienie z wnioskiem do sądu o ukaranie za ten czyn</a:t>
            </a:r>
          </a:p>
          <a:p>
            <a:r>
              <a:rPr lang="pl-PL" dirty="0" smtClean="0"/>
              <a:t>Art..96 § 2 KPSW</a:t>
            </a:r>
          </a:p>
          <a:p>
            <a:r>
              <a:rPr lang="pl-PL" dirty="0" smtClean="0"/>
              <a:t> W drodze mandatu karnego nie nakłada się grzywny za wykroczenia, za które należałoby orzec środek karny, a także w wypadku określonym w </a:t>
            </a:r>
            <a:r>
              <a:rPr lang="pl-PL" u="sng" dirty="0" smtClean="0">
                <a:hlinkClick r:id="rId2"/>
              </a:rPr>
              <a:t>art. 10 § 1</a:t>
            </a:r>
            <a:r>
              <a:rPr lang="pl-PL" dirty="0" smtClean="0"/>
              <a:t> Kodeksu wykroczeń. W sytuacji określonej w </a:t>
            </a:r>
            <a:r>
              <a:rPr lang="pl-PL" u="sng" dirty="0" smtClean="0">
                <a:hlinkClick r:id="rId2"/>
              </a:rPr>
              <a:t>art. 9 § 1</a:t>
            </a:r>
            <a:r>
              <a:rPr lang="pl-PL" dirty="0" smtClean="0"/>
              <a:t> Kodeksu wykroczeń nałożenie grzywny w drodze mandatu karnego jest możliwe jedynie, gdy w zakresie wszystkich naruszonych przepisów postępowanie mandatowe jest dopuszczalne.</a:t>
            </a:r>
            <a:endParaRPr lang="pl-PL"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Konsekwencje art. 10 § 1 KW</a:t>
            </a:r>
            <a:endParaRPr lang="pl-PL" dirty="0"/>
          </a:p>
        </p:txBody>
      </p:sp>
      <p:sp>
        <p:nvSpPr>
          <p:cNvPr id="3" name="Symbol zastępczy zawartości 2"/>
          <p:cNvSpPr>
            <a:spLocks noGrp="1"/>
          </p:cNvSpPr>
          <p:nvPr>
            <p:ph idx="1"/>
          </p:nvPr>
        </p:nvSpPr>
        <p:spPr>
          <a:xfrm>
            <a:off x="214282" y="1285860"/>
            <a:ext cx="8715436" cy="5357850"/>
          </a:xfrm>
        </p:spPr>
        <p:txBody>
          <a:bodyPr>
            <a:normAutofit fontScale="70000" lnSpcReduction="20000"/>
          </a:bodyPr>
          <a:lstStyle/>
          <a:p>
            <a:pPr>
              <a:buFont typeface="Wingdings" pitchFamily="2" charset="2"/>
              <a:buChar char="Ø"/>
            </a:pPr>
            <a:r>
              <a:rPr lang="pl-PL" dirty="0" smtClean="0"/>
              <a:t>Procesowe, polegający na możliwości prowadzenia dwóch postępowań o jeden i ten sam czyn, co stanowi naruszenie zasady </a:t>
            </a:r>
            <a:r>
              <a:rPr lang="pl-PL" dirty="0" err="1" smtClean="0"/>
              <a:t>ne</a:t>
            </a:r>
            <a:r>
              <a:rPr lang="pl-PL" dirty="0" smtClean="0"/>
              <a:t> bis </a:t>
            </a:r>
            <a:r>
              <a:rPr lang="pl-PL" dirty="0" err="1" smtClean="0"/>
              <a:t>in</a:t>
            </a:r>
            <a:r>
              <a:rPr lang="pl-PL" dirty="0" smtClean="0"/>
              <a:t> idem</a:t>
            </a:r>
          </a:p>
          <a:p>
            <a:pPr>
              <a:buFont typeface="Wingdings" pitchFamily="2" charset="2"/>
              <a:buChar char="Ø"/>
            </a:pPr>
            <a:r>
              <a:rPr lang="pl-PL" dirty="0" smtClean="0"/>
              <a:t>Przepis art. 10 KW stanowi wyjątek od tej zasady </a:t>
            </a:r>
          </a:p>
          <a:p>
            <a:pPr>
              <a:buFont typeface="Wingdings" pitchFamily="2" charset="2"/>
              <a:buChar char="Ø"/>
            </a:pPr>
            <a:r>
              <a:rPr lang="pl-PL" dirty="0" smtClean="0"/>
              <a:t>konsekwencje owego wyjątku są łagodzone przez mechanizm redukcji odpowiedzialności. W razie skazania za przestępstwo i wykroczenie wykonuje się tylko surowszą karę lub środek karny, a w razie wcześniejszego wykonania kary lub środka łagodniejszego, zalicza się je na poczet kary lub środka surowszego, co wynika wprost z </a:t>
            </a:r>
            <a:r>
              <a:rPr lang="pl-PL" dirty="0" smtClean="0">
                <a:hlinkClick r:id="rId2"/>
              </a:rPr>
              <a:t>art. 10 § 1</a:t>
            </a:r>
            <a:r>
              <a:rPr lang="pl-PL" dirty="0" smtClean="0"/>
              <a:t> KW. Zaliczeniu podlega kara łagodniejsza, przy czym należy zastrzec, że nie muszą być to kary tego samego rodzaju. Zaliczanie kar różnego rodzaju jest technicznie wykonalne na podstawie </a:t>
            </a:r>
            <a:r>
              <a:rPr lang="pl-PL" dirty="0" smtClean="0">
                <a:hlinkClick r:id="rId3"/>
              </a:rPr>
              <a:t>art. 10 § 2</a:t>
            </a:r>
            <a:r>
              <a:rPr lang="pl-PL" dirty="0" smtClean="0"/>
              <a:t> KW, który przewiduje sposób przeliczania kary aresztu na karę ograniczenia wolności oraz grzywny. Zaliczenie uprzednio wykonanego środka karnego na poczet środka surowszego, jest możliwe tylko, jeżeli są one tego samego rodzaju, co może rodzić wątpliwości z punktu widzenia zasady</a:t>
            </a:r>
            <a:r>
              <a:rPr lang="pl-PL" i="1" dirty="0" smtClean="0"/>
              <a:t> </a:t>
            </a:r>
            <a:r>
              <a:rPr lang="pl-PL" i="1" dirty="0" err="1" smtClean="0"/>
              <a:t>ne</a:t>
            </a:r>
            <a:r>
              <a:rPr lang="pl-PL" i="1" dirty="0" smtClean="0"/>
              <a:t> bis </a:t>
            </a:r>
            <a:r>
              <a:rPr lang="pl-PL" i="1" dirty="0" err="1" smtClean="0"/>
              <a:t>in</a:t>
            </a:r>
            <a:r>
              <a:rPr lang="pl-PL" i="1" dirty="0" smtClean="0"/>
              <a:t> idem</a:t>
            </a:r>
            <a:endParaRPr lang="pl-PL" dirty="0"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lnSpcReduction="10000"/>
          </a:bodyPr>
          <a:lstStyle/>
          <a:p>
            <a:r>
              <a:rPr lang="pl-PL" dirty="0" smtClean="0"/>
              <a:t>Istnienie tej konstrukcji uzasadniane jest w literaturze względami prakseologicznymi. Stwierdza się bowiem, że dzięki istnieniu przepisu </a:t>
            </a:r>
            <a:r>
              <a:rPr lang="pl-PL" dirty="0" smtClean="0">
                <a:hlinkClick r:id="rId2"/>
              </a:rPr>
              <a:t>art. 10</a:t>
            </a:r>
            <a:r>
              <a:rPr lang="pl-PL" dirty="0" smtClean="0"/>
              <a:t> KW nie jest możliwe, by np. brak oskarżenia prywatnego lub wniosku o ściganie powodował bezkarność sprawcy, który jest również sprawcą wykroczenia, a z drugiej strony ten sam przepis zapewnia rozwiązanie uniemożliwiające multiplikację karania za przestępstwo i wykroczenie</a:t>
            </a:r>
          </a:p>
          <a:p>
            <a:endParaRPr lang="pl-PL"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92500" lnSpcReduction="20000"/>
          </a:bodyPr>
          <a:lstStyle/>
          <a:p>
            <a:r>
              <a:rPr lang="pl-PL" dirty="0" smtClean="0"/>
              <a:t>Jeśli kilka zachowań, z których każde wyczerpuje jednostkowo znamiona wykroczenia, tworzy łącznie jeden czyn zabroniony będący przestępstwem ciągłym, to zachowania te tracą przymiot wykroczeń, a tym samym nie może odnosić się do nich art. 10 § 1 KW, gdyż nie chodzi tu już o jeden czyn różnie prawnie oceniany, skoro w aspekcie prawa wykroczeń wchodzi w rachubę kilka odrębnych czynów, a na gruncie prawa karnego tylko jeden, tyle że złożony z kilku zachowań (wyr. SN z 21.10.2010 r., </a:t>
            </a:r>
            <a:r>
              <a:rPr lang="pl-PL" dirty="0" smtClean="0">
                <a:hlinkClick r:id="rId2"/>
              </a:rPr>
              <a:t>V KK 291/10</a:t>
            </a:r>
            <a:r>
              <a:rPr lang="pl-PL" dirty="0" smtClean="0"/>
              <a:t>, OSNKW 2010, Nr 12, poz. </a:t>
            </a:r>
            <a:r>
              <a:rPr lang="pl-PL" smtClean="0"/>
              <a:t>108).</a:t>
            </a:r>
            <a:endParaRPr lang="pl-PL"/>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82594"/>
          </a:xfrm>
        </p:spPr>
        <p:txBody>
          <a:bodyPr>
            <a:normAutofit fontScale="90000"/>
          </a:bodyPr>
          <a:lstStyle/>
          <a:p>
            <a:r>
              <a:rPr lang="pl-PL" dirty="0" smtClean="0"/>
              <a:t>SYSTEM REAKCJI NA WYKROCZENIA  </a:t>
            </a:r>
            <a:endParaRPr lang="pl-PL" dirty="0"/>
          </a:p>
        </p:txBody>
      </p:sp>
      <p:sp>
        <p:nvSpPr>
          <p:cNvPr id="3" name="Symbol zastępczy zawartości 2"/>
          <p:cNvSpPr>
            <a:spLocks noGrp="1"/>
          </p:cNvSpPr>
          <p:nvPr>
            <p:ph idx="1"/>
          </p:nvPr>
        </p:nvSpPr>
        <p:spPr>
          <a:xfrm>
            <a:off x="142844" y="1000108"/>
            <a:ext cx="8786874" cy="5643602"/>
          </a:xfrm>
        </p:spPr>
        <p:txBody>
          <a:bodyPr>
            <a:normAutofit lnSpcReduction="10000"/>
          </a:bodyPr>
          <a:lstStyle/>
          <a:p>
            <a:r>
              <a:rPr lang="pl-PL" dirty="0" smtClean="0"/>
              <a:t>KARY</a:t>
            </a:r>
          </a:p>
          <a:p>
            <a:r>
              <a:rPr lang="pl-PL" dirty="0" smtClean="0"/>
              <a:t>ŚRODKI KARNE </a:t>
            </a:r>
          </a:p>
          <a:p>
            <a:r>
              <a:rPr lang="pl-PL" dirty="0" smtClean="0"/>
              <a:t>ŚRODKI ODDZIAŁYWANIA WYCHOWAWCZEGO </a:t>
            </a:r>
          </a:p>
          <a:p>
            <a:r>
              <a:rPr lang="pl-PL" dirty="0" smtClean="0"/>
              <a:t>ŚRODKI ODDZIAŁYWANIA SPOŁECZNEGO </a:t>
            </a:r>
          </a:p>
          <a:p>
            <a:r>
              <a:rPr lang="pl-PL" dirty="0" smtClean="0"/>
              <a:t>ŚRODEK PROBACYJNY</a:t>
            </a:r>
          </a:p>
          <a:p>
            <a:r>
              <a:rPr lang="pl-PL" dirty="0" smtClean="0"/>
              <a:t>W doktrynie istnienie tych instrumentów jest uzasadniane, przyjętą na gruncie prawa wykroczeń, zasadą celowości ścigania i karania, która wyraża się w nakazie prawnej reakcji na czyn, przy założeniu, że nie musi to być reakcja ściśle penalna.</a:t>
            </a:r>
            <a:endParaRPr lang="pl-P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11156"/>
          </a:xfrm>
        </p:spPr>
        <p:txBody>
          <a:bodyPr>
            <a:normAutofit fontScale="90000"/>
          </a:bodyPr>
          <a:lstStyle/>
          <a:p>
            <a:endParaRPr lang="pl-PL" dirty="0"/>
          </a:p>
        </p:txBody>
      </p:sp>
      <p:sp>
        <p:nvSpPr>
          <p:cNvPr id="3" name="Symbol zastępczy zawartości 2"/>
          <p:cNvSpPr>
            <a:spLocks noGrp="1"/>
          </p:cNvSpPr>
          <p:nvPr>
            <p:ph sz="half" idx="1"/>
          </p:nvPr>
        </p:nvSpPr>
        <p:spPr/>
        <p:txBody>
          <a:bodyPr>
            <a:normAutofit/>
          </a:bodyPr>
          <a:lstStyle/>
          <a:p>
            <a:r>
              <a:rPr lang="pl-PL" sz="8800" dirty="0" smtClean="0"/>
              <a:t>KK</a:t>
            </a:r>
            <a:endParaRPr lang="pl-PL" sz="8800" dirty="0"/>
          </a:p>
        </p:txBody>
      </p:sp>
      <p:sp>
        <p:nvSpPr>
          <p:cNvPr id="4" name="Symbol zastępczy zawartości 3"/>
          <p:cNvSpPr>
            <a:spLocks noGrp="1"/>
          </p:cNvSpPr>
          <p:nvPr>
            <p:ph sz="half" idx="2"/>
          </p:nvPr>
        </p:nvSpPr>
        <p:spPr>
          <a:xfrm>
            <a:off x="2000232" y="1000108"/>
            <a:ext cx="7000924" cy="5715040"/>
          </a:xfrm>
        </p:spPr>
        <p:txBody>
          <a:bodyPr>
            <a:noAutofit/>
          </a:bodyPr>
          <a:lstStyle/>
          <a:p>
            <a:r>
              <a:rPr lang="pl-PL" sz="1200" b="1" dirty="0" smtClean="0"/>
              <a:t>KW</a:t>
            </a:r>
          </a:p>
          <a:p>
            <a:r>
              <a:rPr lang="pl-PL" sz="1200" b="1" dirty="0" smtClean="0"/>
              <a:t>SZCZEGÓŁOWE PRZEPIISY INTERPTEMPORALNE </a:t>
            </a:r>
          </a:p>
          <a:p>
            <a:r>
              <a:rPr lang="pl-PL" sz="1200" b="1" dirty="0" smtClean="0"/>
              <a:t>Art</a:t>
            </a:r>
            <a:r>
              <a:rPr lang="pl-PL" sz="1200" b="1" dirty="0"/>
              <a:t>. 2a.</a:t>
            </a:r>
            <a:r>
              <a:rPr lang="pl-PL" sz="1200" dirty="0"/>
              <a:t> § 1. Jeżeli według nowej ustawy czyn objęty prawomocnym wyrokiem skazującym za przestępstwo na karę pozbawienia wolności stanowi wykroczenie, orzeczona kara podlegająca wykonaniu ulega zamianie na karę aresztu w wysokości równej górnej granicy ustawowego zagrożenia za taki czyn, a jeżeli ustawa nie przewiduje za ten czyn kary aresztu, na karę ograniczenia wolności, a jeżeli ustawa nie przewiduje za ten czyn kary ograniczenia wolności - na karę grzywny, przyjmując jeden dzień pozbawienia wolności za równoważny grzywnie w kwocie od 10 do 250 złotych i nie przekraczając górnej granicy tego rodzaju kary przewidzianej za ten czyn.</a:t>
            </a:r>
          </a:p>
          <a:p>
            <a:r>
              <a:rPr lang="pl-PL" sz="1200" dirty="0"/>
              <a:t>§ 2. Jeżeli według nowej ustawy czyn objęty prawomocnym wyrokiem skazującym za przestępstwo na grzywnę lub karę ograniczenia wolności stanowi wykroczenie, orzeczone kary ulegają zamianie tylko wówczas, gdy kara grzywny lub ograniczenia wolności podlegająca wykonaniu przekroczyłaby górną granicę ustawowego zagrożenia przewidzianą za ten czyn. Wówczas orzeczoną karę grzywny lub ograniczenia wolności zamienia się na karę w wysokości górnej granicy ustawowego zagrożenia przewidzianej za dany czyn. Jeżeli za dany czyn nie jest przewidziana kara ograniczenia wolności, orzeczoną karę ograniczenia wolności zamienia się na karę grzywny, przy czym miesiąc ograniczenia wolności przyjmuje się za równoważny grzywnie od 100 do 2500 złotych nieprzekraczającej górnej granicy ustawowego zagrożenia za ten czyn.</a:t>
            </a:r>
          </a:p>
          <a:p>
            <a:r>
              <a:rPr lang="pl-PL" sz="1200" dirty="0"/>
              <a:t>§ 3. Jeżeli według nowej ustawy czyn objęty prawomocnym wyrokiem skazującym za przestępstwo stanowi wykroczenie, orzeczone środki karne, środki kompensacyjne, środki związane z poddaniem sprawcy próbie, środki zabezpieczające, o których mowa w art. 93a Kodeksu karnego, oraz przepadek podlegają wykonaniu na podstawie przepisów dotychczasowych.</a:t>
            </a:r>
          </a:p>
          <a:p>
            <a:r>
              <a:rPr lang="pl-PL" sz="1200" dirty="0"/>
              <a:t>§ 4. Jeżeli według nowej ustawy czyn objęty prawomocnym wyrokiem skazującym na karę pozbawienia wolności za przestępstwo stanowi wykroczenie i kara ta była podstawą orzeczenia kary łącznej, kara łączna traci moc. Jeżeli według nowej ustawy czyn objęty prawomocnym wyrokiem skazującym na karę ograniczenia wolności albo grzywny stanowi wykroczenie i kary te były podstawą orzeczenia kary łącznej, kara łączna traci moc tylko w razie wydania postanowienia w wypadku, o którym mowa w § 2. W razie potrzeby sąd wydaje wyrok łączny.</a:t>
            </a:r>
          </a:p>
          <a:p>
            <a:r>
              <a:rPr lang="pl-PL" sz="1200" dirty="0"/>
              <a:t>§ 5. Przepisów § 1-4 nie stosuje się, jeżeli ich zastosowanie powoduje skutki prawne mniej korzystne dla sprawcy niż stosowanie ustawy obowiązującej poprzednio.</a:t>
            </a:r>
          </a:p>
          <a:p>
            <a:endParaRPr lang="pl-PL" sz="1200"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KARY</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Katalog kar w Kodeksie wykroczeń (art. 18) zawiera cztery kary, które są uszeregowane według abstrakcyjnie ujętego stopnia dolegliwości, od najsurowszej do najłagodniejszej (INACZEJ NIŻ W KK)</a:t>
            </a:r>
          </a:p>
          <a:p>
            <a:pPr>
              <a:buNone/>
            </a:pPr>
            <a:r>
              <a:rPr lang="pl-PL" dirty="0" smtClean="0"/>
              <a:t>Karami  są: </a:t>
            </a:r>
          </a:p>
          <a:p>
            <a:r>
              <a:rPr lang="pl-PL" dirty="0" smtClean="0"/>
              <a:t>areszt, </a:t>
            </a:r>
          </a:p>
          <a:p>
            <a:r>
              <a:rPr lang="pl-PL" dirty="0" smtClean="0"/>
              <a:t>ograniczenie wolności, </a:t>
            </a:r>
          </a:p>
          <a:p>
            <a:r>
              <a:rPr lang="pl-PL" dirty="0" smtClean="0"/>
              <a:t>grzywna, </a:t>
            </a:r>
          </a:p>
          <a:p>
            <a:r>
              <a:rPr lang="pl-PL" dirty="0" smtClean="0"/>
              <a:t>nagana</a:t>
            </a:r>
            <a:endParaRPr lang="pl-PL"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96908"/>
          </a:xfrm>
        </p:spPr>
        <p:txBody>
          <a:bodyPr/>
          <a:lstStyle/>
          <a:p>
            <a:r>
              <a:rPr lang="pl-PL" dirty="0" smtClean="0"/>
              <a:t>Charakter kar</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Kary: aresztu, ograniczenia wolności i grzywny noszą cechy kary kryminalnej, której istotą jest represja. Rodzajowo są zbliżone do kar przewidzianych w Kodeksie karnym, różniąc się jedynie stopniem dolegliwości. Wątpliwości budzi natomiast kryminalny charakter kary NAGANY, której istota tkwi w zinstytucjonalizowanym potępieniu moralnym sprawcy wykroczenia . Należy przyjąć, że mamy tu do czynienia raczej z reakcją o charakterze wychowawczo-ostrzegawczym, której dolegliwość jest właściwie symboliczna.</a:t>
            </a:r>
            <a:endParaRPr lang="pl-PL"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54032"/>
          </a:xfrm>
        </p:spPr>
        <p:txBody>
          <a:bodyPr>
            <a:normAutofit fontScale="90000"/>
          </a:bodyPr>
          <a:lstStyle/>
          <a:p>
            <a:r>
              <a:rPr lang="pl-PL" dirty="0" smtClean="0"/>
              <a:t>KARA ARESZTU</a:t>
            </a:r>
            <a:endParaRPr lang="pl-PL" dirty="0"/>
          </a:p>
        </p:txBody>
      </p:sp>
      <p:sp>
        <p:nvSpPr>
          <p:cNvPr id="3" name="Symbol zastępczy zawartości 2"/>
          <p:cNvSpPr>
            <a:spLocks noGrp="1"/>
          </p:cNvSpPr>
          <p:nvPr>
            <p:ph idx="1"/>
          </p:nvPr>
        </p:nvSpPr>
        <p:spPr>
          <a:xfrm>
            <a:off x="457200" y="928670"/>
            <a:ext cx="8229600" cy="5643602"/>
          </a:xfrm>
        </p:spPr>
        <p:txBody>
          <a:bodyPr>
            <a:normAutofit fontScale="92500" lnSpcReduction="20000"/>
          </a:bodyPr>
          <a:lstStyle/>
          <a:p>
            <a:r>
              <a:rPr lang="pl-PL" dirty="0" smtClean="0"/>
              <a:t>Najbardziej represyjna sankcja</a:t>
            </a:r>
          </a:p>
          <a:p>
            <a:r>
              <a:rPr lang="pl-PL" dirty="0" smtClean="0"/>
              <a:t>Jedyna o charakterze izolacyjnym </a:t>
            </a:r>
          </a:p>
          <a:p>
            <a:r>
              <a:rPr lang="pl-PL" dirty="0" smtClean="0"/>
              <a:t>Polega na pozbawieniu wolności na czas określony i w istocie jakościowo nie różni się od kary pozbawienia wolności orzekanej za przestępstwa. </a:t>
            </a:r>
          </a:p>
          <a:p>
            <a:r>
              <a:rPr lang="pl-PL" dirty="0" smtClean="0"/>
              <a:t>Kontrowersje wokół tego środka wynikają z jednej strony z dość powszechnej krytyki krótkoterminowych kar pozbawienia wolności (</a:t>
            </a:r>
            <a:r>
              <a:rPr lang="pl-PL" b="1" dirty="0" smtClean="0"/>
              <a:t>KARA SZOK</a:t>
            </a:r>
            <a:r>
              <a:rPr lang="pl-PL" dirty="0" smtClean="0"/>
              <a:t>), z drugiej zaś dotyczą problemu występowania tego rodzaju sankcji jako reakcji na czyny o stosunkowo niewielkim ładunku społecznej szkodliwości</a:t>
            </a:r>
            <a:endParaRPr lang="pl-PL"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54032"/>
          </a:xfrm>
        </p:spPr>
        <p:txBody>
          <a:bodyPr>
            <a:normAutofit fontScale="90000"/>
          </a:bodyPr>
          <a:lstStyle/>
          <a:p>
            <a:r>
              <a:rPr lang="pl-PL" dirty="0" smtClean="0"/>
              <a:t>KARA ARESZTU</a:t>
            </a:r>
            <a:endParaRPr lang="pl-PL" dirty="0"/>
          </a:p>
        </p:txBody>
      </p:sp>
      <p:sp>
        <p:nvSpPr>
          <p:cNvPr id="3" name="Symbol zastępczy zawartości 2"/>
          <p:cNvSpPr>
            <a:spLocks noGrp="1"/>
          </p:cNvSpPr>
          <p:nvPr>
            <p:ph idx="1"/>
          </p:nvPr>
        </p:nvSpPr>
        <p:spPr>
          <a:xfrm>
            <a:off x="457200" y="1000108"/>
            <a:ext cx="8229600" cy="5126055"/>
          </a:xfrm>
        </p:spPr>
        <p:txBody>
          <a:bodyPr>
            <a:normAutofit fontScale="77500" lnSpcReduction="20000"/>
          </a:bodyPr>
          <a:lstStyle/>
          <a:p>
            <a:r>
              <a:rPr lang="pl-PL" dirty="0" smtClean="0"/>
              <a:t>W pierwotnej wersji KW jej wymiar wynosił od tygodnia do 3 miesięcy</a:t>
            </a:r>
          </a:p>
          <a:p>
            <a:r>
              <a:rPr lang="pl-PL" dirty="0" smtClean="0"/>
              <a:t>Od 1998 r. wymiar wynosi od 5 do 30 dni</a:t>
            </a:r>
          </a:p>
          <a:p>
            <a:r>
              <a:rPr lang="pl-PL" dirty="0" smtClean="0"/>
              <a:t>Kara aresztu występuje w KW zawsze w alternatywie z inną/innymi karami </a:t>
            </a:r>
            <a:r>
              <a:rPr lang="pl-PL" dirty="0" err="1" smtClean="0"/>
              <a:t>nieizolacyjnymi</a:t>
            </a:r>
            <a:endParaRPr lang="pl-PL" dirty="0" smtClean="0"/>
          </a:p>
          <a:p>
            <a:r>
              <a:rPr lang="pl-PL" dirty="0" smtClean="0"/>
              <a:t>brak jest, na wzór Kodeksu karnego, normy wyraźnie statuującej, iż kara aresztu jest środkiem stosowanym w ostateczności (jako ultima </a:t>
            </a:r>
            <a:r>
              <a:rPr lang="pl-PL" dirty="0" err="1" smtClean="0"/>
              <a:t>ratio</a:t>
            </a:r>
            <a:r>
              <a:rPr lang="pl-PL" dirty="0" smtClean="0"/>
              <a:t>).</a:t>
            </a:r>
          </a:p>
          <a:p>
            <a:r>
              <a:rPr lang="pl-PL" dirty="0" smtClean="0"/>
              <a:t>W KW z 1971 r. karze aresztu nadano wyjątkowy charakter. O wyjątkowym charakterze świadczą następujące regulacje:</a:t>
            </a:r>
          </a:p>
          <a:p>
            <a:r>
              <a:rPr lang="pl-PL" b="1" dirty="0" smtClean="0"/>
              <a:t>Art. 26.</a:t>
            </a:r>
            <a:r>
              <a:rPr lang="pl-PL" dirty="0" smtClean="0"/>
              <a:t> Nie można wymierzyć kary aresztu lub zastępczej kary aresztu, jeżeli warunki osobiste sprawcy uniemożliwiają odbycie tej kary.</a:t>
            </a:r>
          </a:p>
          <a:p>
            <a:r>
              <a:rPr lang="pl-PL" dirty="0" smtClean="0"/>
              <a:t>Chodzi m.in. o stan zdrowia, niepełnosprawność, konieczność sprawowania opieki nad dzieckiem</a:t>
            </a:r>
          </a:p>
          <a:p>
            <a:endParaRPr lang="pl-PL"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Kara aresztu</a:t>
            </a:r>
            <a:endParaRPr lang="pl-PL" dirty="0"/>
          </a:p>
        </p:txBody>
      </p:sp>
      <p:sp>
        <p:nvSpPr>
          <p:cNvPr id="3" name="Symbol zastępczy zawartości 2"/>
          <p:cNvSpPr>
            <a:spLocks noGrp="1"/>
          </p:cNvSpPr>
          <p:nvPr>
            <p:ph idx="1"/>
          </p:nvPr>
        </p:nvSpPr>
        <p:spPr/>
        <p:txBody>
          <a:bodyPr/>
          <a:lstStyle/>
          <a:p>
            <a:r>
              <a:rPr lang="pl-PL" b="1" dirty="0" smtClean="0"/>
              <a:t>Art. 35. </a:t>
            </a:r>
            <a:r>
              <a:rPr lang="pl-PL" dirty="0" smtClean="0"/>
              <a:t>Jeżeli </a:t>
            </a:r>
            <a:r>
              <a:rPr lang="pl-PL" dirty="0" smtClean="0">
                <a:hlinkClick r:id="rId2"/>
              </a:rPr>
              <a:t>ustawa</a:t>
            </a:r>
            <a:r>
              <a:rPr lang="pl-PL" dirty="0" smtClean="0"/>
              <a:t> daje możność wyboru między aresztem a inną karą, areszt można orzec tylko wtedy, gdy czyn popełniono umyślnie, a zarazem za orzeczeniem kary aresztu przemawia waga czynu lub okoliczności sprawy świadczą o demoralizacji sprawcy albo sposób jego działania zasługuje na szczególne potępienie.</a:t>
            </a:r>
            <a:endParaRPr lang="pl-PL"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Kara aresztu</a:t>
            </a:r>
            <a:endParaRPr lang="pl-PL" dirty="0"/>
          </a:p>
        </p:txBody>
      </p:sp>
      <p:sp>
        <p:nvSpPr>
          <p:cNvPr id="3" name="Symbol zastępczy zawartości 2"/>
          <p:cNvSpPr>
            <a:spLocks noGrp="1"/>
          </p:cNvSpPr>
          <p:nvPr>
            <p:ph idx="1"/>
          </p:nvPr>
        </p:nvSpPr>
        <p:spPr/>
        <p:txBody>
          <a:bodyPr/>
          <a:lstStyle/>
          <a:p>
            <a:r>
              <a:rPr lang="pl-PL" b="1" dirty="0" smtClean="0"/>
              <a:t>Uwaga! Wyjątkowemu charakterowi kary aresztu przeczy art. 38 KW</a:t>
            </a:r>
          </a:p>
          <a:p>
            <a:r>
              <a:rPr lang="pl-PL" b="1" dirty="0" smtClean="0"/>
              <a:t>Art. 38. </a:t>
            </a:r>
            <a:r>
              <a:rPr lang="pl-PL" dirty="0" smtClean="0"/>
              <a:t>Ukaranemu co najmniej dwukrotnie za podobne wykroczenia umyślne, który w ciągu dwóch lat od ostatniego ukarania popełnia ponownie podobne wykroczenie umyślne, można wymierzyć karę aresztu, choćby było zagrożone karą łagodniejszą.</a:t>
            </a:r>
            <a:endParaRPr lang="pl-PL"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96908"/>
          </a:xfrm>
        </p:spPr>
        <p:txBody>
          <a:bodyPr/>
          <a:lstStyle/>
          <a:p>
            <a:r>
              <a:rPr lang="pl-PL" dirty="0" smtClean="0"/>
              <a:t>Kara aresztu</a:t>
            </a:r>
            <a:endParaRPr lang="pl-PL" dirty="0"/>
          </a:p>
        </p:txBody>
      </p:sp>
      <p:sp>
        <p:nvSpPr>
          <p:cNvPr id="3" name="Symbol zastępczy zawartości 2"/>
          <p:cNvSpPr>
            <a:spLocks noGrp="1"/>
          </p:cNvSpPr>
          <p:nvPr>
            <p:ph idx="1"/>
          </p:nvPr>
        </p:nvSpPr>
        <p:spPr>
          <a:xfrm>
            <a:off x="457200" y="1071546"/>
            <a:ext cx="8229600" cy="5054617"/>
          </a:xfrm>
        </p:spPr>
        <p:txBody>
          <a:bodyPr>
            <a:normAutofit lnSpcReduction="10000"/>
          </a:bodyPr>
          <a:lstStyle/>
          <a:p>
            <a:r>
              <a:rPr lang="pl-PL" dirty="0" smtClean="0"/>
              <a:t>W części szczególnej KW areszt występuje obecnie w 63 sankcjach kodeksowych tj. w przeszło 1/3 ogółu sankcji kodeksowych i dotyczy 96 stanów faktycznych. </a:t>
            </a:r>
          </a:p>
          <a:p>
            <a:r>
              <a:rPr lang="pl-PL" dirty="0" smtClean="0"/>
              <a:t>W pierwotnej wersji Kodeksu wykroczeń kara aresztu była przewidziana w 52 sankcjach. </a:t>
            </a:r>
          </a:p>
          <a:p>
            <a:r>
              <a:rPr lang="pl-PL" dirty="0" smtClean="0"/>
              <a:t>Kara aresztu faktycznie jest wykorzystywana w praktyce w bardzo niewielkim stopniu (w ostatnich latach na poziomie 0,3–0,5% ogółu </a:t>
            </a:r>
            <a:r>
              <a:rPr lang="pl-PL" dirty="0" err="1" smtClean="0"/>
              <a:t>ukarań</a:t>
            </a:r>
            <a:r>
              <a:rPr lang="pl-PL" dirty="0" smtClean="0"/>
              <a:t>.</a:t>
            </a:r>
            <a:endParaRPr lang="pl-PL"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25470"/>
          </a:xfrm>
        </p:spPr>
        <p:txBody>
          <a:bodyPr>
            <a:normAutofit fontScale="90000"/>
          </a:bodyPr>
          <a:lstStyle/>
          <a:p>
            <a:r>
              <a:rPr lang="pl-PL" dirty="0" smtClean="0"/>
              <a:t>Kara aresztu</a:t>
            </a:r>
            <a:endParaRPr lang="pl-PL" dirty="0"/>
          </a:p>
        </p:txBody>
      </p:sp>
      <p:sp>
        <p:nvSpPr>
          <p:cNvPr id="3" name="Symbol zastępczy zawartości 2"/>
          <p:cNvSpPr>
            <a:spLocks noGrp="1"/>
          </p:cNvSpPr>
          <p:nvPr>
            <p:ph idx="1"/>
          </p:nvPr>
        </p:nvSpPr>
        <p:spPr>
          <a:xfrm>
            <a:off x="457200" y="1071546"/>
            <a:ext cx="8229600" cy="5500726"/>
          </a:xfrm>
        </p:spPr>
        <p:txBody>
          <a:bodyPr>
            <a:normAutofit fontScale="55000" lnSpcReduction="20000"/>
          </a:bodyPr>
          <a:lstStyle/>
          <a:p>
            <a:r>
              <a:rPr lang="pl-PL" b="1" dirty="0" smtClean="0"/>
              <a:t>USTAWA </a:t>
            </a:r>
            <a:r>
              <a:rPr lang="pl-PL" dirty="0" smtClean="0"/>
              <a:t>z dnia 24 maja 2000 r. </a:t>
            </a:r>
            <a:r>
              <a:rPr lang="pl-PL" b="1" dirty="0" smtClean="0"/>
              <a:t>o Krajowym Rejestrze Karnym</a:t>
            </a:r>
            <a:r>
              <a:rPr lang="pl-PL" u="sng" baseline="30000" dirty="0" smtClean="0"/>
              <a:t>(1</a:t>
            </a:r>
            <a:endParaRPr lang="pl-PL" dirty="0" smtClean="0"/>
          </a:p>
          <a:p>
            <a:r>
              <a:rPr lang="pl-PL" dirty="0" smtClean="0"/>
              <a:t>    </a:t>
            </a:r>
            <a:r>
              <a:rPr lang="pl-PL" b="1" dirty="0" smtClean="0"/>
              <a:t>Art. 1.</a:t>
            </a:r>
            <a:r>
              <a:rPr lang="pl-PL" dirty="0" smtClean="0"/>
              <a:t> 1. Tworzy się Krajowy Rejestr Karny, zwany dalej "Rejestrem".</a:t>
            </a:r>
          </a:p>
          <a:p>
            <a:r>
              <a:rPr lang="pl-PL" dirty="0" smtClean="0"/>
              <a:t>2. W Rejestrze gromadzi się dane o osobach:</a:t>
            </a:r>
          </a:p>
          <a:p>
            <a:r>
              <a:rPr lang="pl-PL" dirty="0" smtClean="0"/>
              <a:t>1)   prawomocnie skazanych za przestępstwa lub przestępstwa skarbowe;</a:t>
            </a:r>
          </a:p>
          <a:p>
            <a:r>
              <a:rPr lang="pl-PL" dirty="0" smtClean="0"/>
              <a:t>2)   przeciwko którym prawomocnie warunkowo umorzono postępowanie karne w sprawach o przestępstwa lub przestępstwa skarbowe;</a:t>
            </a:r>
          </a:p>
          <a:p>
            <a:r>
              <a:rPr lang="pl-PL" dirty="0" smtClean="0"/>
              <a:t>3)   przeciwko którym prawomocnie umorzono postępowanie karne w sprawach o przestępstwa lub przestępstwa skarbowe na podstawie amnestii;</a:t>
            </a:r>
          </a:p>
          <a:p>
            <a:r>
              <a:rPr lang="pl-PL" dirty="0" smtClean="0"/>
              <a:t>4)   będących obywatelami polskimi prawomocnie skazanymi przez sądy państw obcych;</a:t>
            </a:r>
          </a:p>
          <a:p>
            <a:r>
              <a:rPr lang="pl-PL" dirty="0" smtClean="0"/>
              <a:t>5)   wobec których prawomocnie orzeczono środki zabezpieczające w sprawach o przestępstwa lub przestępstwa skarbowe;</a:t>
            </a:r>
          </a:p>
          <a:p>
            <a:r>
              <a:rPr lang="pl-PL" dirty="0" smtClean="0"/>
              <a:t>6)   nieletnich, wobec których prawomocnie orzeczono środki wychowawcze, poprawcze lub wychowawczo-lecznicze albo którym wymierzono karę na podstawie </a:t>
            </a:r>
            <a:r>
              <a:rPr lang="pl-PL" u="sng" dirty="0" smtClean="0">
                <a:hlinkClick r:id="rId2"/>
              </a:rPr>
              <a:t>art. 13</a:t>
            </a:r>
            <a:r>
              <a:rPr lang="pl-PL" dirty="0" smtClean="0"/>
              <a:t> lub </a:t>
            </a:r>
            <a:r>
              <a:rPr lang="pl-PL" u="sng" dirty="0" smtClean="0">
                <a:hlinkClick r:id="rId2"/>
              </a:rPr>
              <a:t>art. 94</a:t>
            </a:r>
            <a:r>
              <a:rPr lang="pl-PL" dirty="0" smtClean="0"/>
              <a:t> ustawy z dnia 26 października 1982 r. o postępowaniu w sprawach nieletnich (Dz. U. z 2018 r. poz. 969), zwanej dalej "ustawą o postępowaniu w sprawach nieletnich";</a:t>
            </a:r>
          </a:p>
          <a:p>
            <a:r>
              <a:rPr lang="pl-PL" sz="4400" b="1" dirty="0" smtClean="0"/>
              <a:t>7)   prawomocnie skazanych za wykroczenia na karę aresztu;</a:t>
            </a:r>
          </a:p>
          <a:p>
            <a:r>
              <a:rPr lang="pl-PL" dirty="0" smtClean="0"/>
              <a:t>8)   poszukiwanych listem gończym;</a:t>
            </a:r>
          </a:p>
          <a:p>
            <a:r>
              <a:rPr lang="pl-PL" dirty="0" smtClean="0"/>
              <a:t>9)   tymczasowo aresztowanych;</a:t>
            </a:r>
          </a:p>
          <a:p>
            <a:r>
              <a:rPr lang="pl-PL" dirty="0" smtClean="0"/>
              <a:t>10)  nieletnich umieszczonych w schroniskach dla nieletnich.</a:t>
            </a:r>
          </a:p>
          <a:p>
            <a:endParaRPr lang="pl-PL"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96908"/>
          </a:xfrm>
        </p:spPr>
        <p:txBody>
          <a:bodyPr/>
          <a:lstStyle/>
          <a:p>
            <a:r>
              <a:rPr lang="pl-PL" dirty="0" smtClean="0"/>
              <a:t>Zastępcza kara aresztu</a:t>
            </a:r>
            <a:endParaRPr lang="pl-PL" dirty="0"/>
          </a:p>
        </p:txBody>
      </p:sp>
      <p:sp>
        <p:nvSpPr>
          <p:cNvPr id="3" name="Symbol zastępczy zawartości 2"/>
          <p:cNvSpPr>
            <a:spLocks noGrp="1"/>
          </p:cNvSpPr>
          <p:nvPr>
            <p:ph idx="1"/>
          </p:nvPr>
        </p:nvSpPr>
        <p:spPr>
          <a:xfrm>
            <a:off x="457200" y="1214422"/>
            <a:ext cx="8229600" cy="5286412"/>
          </a:xfrm>
        </p:spPr>
        <p:txBody>
          <a:bodyPr/>
          <a:lstStyle/>
          <a:p>
            <a:r>
              <a:rPr lang="pl-PL" dirty="0" smtClean="0"/>
              <a:t>Odrębną postać pozbawienia wolności w prawie wykroczeń stanowi zastępcza kara aresztu stosowana w wypadku </a:t>
            </a:r>
            <a:r>
              <a:rPr lang="pl-PL" b="1" dirty="0" smtClean="0"/>
              <a:t>uchylania się od orzeczonej kary podstawowej</a:t>
            </a:r>
            <a:r>
              <a:rPr lang="pl-PL" dirty="0" smtClean="0"/>
              <a:t>, jaką jest kara grzywny lub kara ograniczenia wolności. W założeniu instytucja kary zastępczej służyć ma „zabezpieczeniu” realizacji kary pierwotnie orzeczonej, swoistemu przymuszeniu sprawcy do jej wykonania.</a:t>
            </a:r>
            <a:endParaRPr lang="pl-PL"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Zastępcza kara aresztu</a:t>
            </a:r>
            <a:endParaRPr lang="pl-PL" dirty="0"/>
          </a:p>
        </p:txBody>
      </p:sp>
      <p:sp>
        <p:nvSpPr>
          <p:cNvPr id="3" name="Symbol zastępczy zawartości 2"/>
          <p:cNvSpPr>
            <a:spLocks noGrp="1"/>
          </p:cNvSpPr>
          <p:nvPr>
            <p:ph idx="1"/>
          </p:nvPr>
        </p:nvSpPr>
        <p:spPr/>
        <p:txBody>
          <a:bodyPr>
            <a:normAutofit fontScale="55000" lnSpcReduction="20000"/>
          </a:bodyPr>
          <a:lstStyle/>
          <a:p>
            <a:r>
              <a:rPr lang="pl-PL" b="1" dirty="0" smtClean="0"/>
              <a:t>Art. 25.</a:t>
            </a:r>
            <a:r>
              <a:rPr lang="pl-PL" dirty="0" smtClean="0"/>
              <a:t> § 1. Jeżeli egzekucja grzywny okazała się bezskuteczna lub z okoliczności sprawy wynika, że byłaby ona bezskuteczna, sąd może zamienić grzywnę na pracę społecznie użyteczną, określając czas jej trwania. Praca społecznie użyteczna trwa najkrócej tydzień, najdłużej 2 miesiące. Przepisy art. 20 § 2 i art. 21 § 1 stosuje się odpowiednio.</a:t>
            </a:r>
          </a:p>
          <a:p>
            <a:r>
              <a:rPr lang="pl-PL" b="1" dirty="0" smtClean="0"/>
              <a:t>§ 2. Jeżeli egzekucja grzywny okazała się bezskuteczna lub z okoliczności sprawy wynika, że byłaby ona bezskuteczna, sąd zarządza wykonanie zastępczej kary aresztu, gdy:</a:t>
            </a:r>
          </a:p>
          <a:p>
            <a:r>
              <a:rPr lang="pl-PL" b="1" dirty="0" smtClean="0"/>
              <a:t>1)   ukarany oświadczy, że nie wyraża zgody na podjęcie pracy społecznie użytecznej zamienionej na podstawie § 1 albo uchyla się od jej wykonania, lub</a:t>
            </a:r>
          </a:p>
          <a:p>
            <a:r>
              <a:rPr lang="pl-PL" b="1" dirty="0" smtClean="0"/>
              <a:t>2)   zamiana grzywny na pracę społecznie użyteczną jest niemożliwa lub niecelowa.</a:t>
            </a:r>
          </a:p>
          <a:p>
            <a:r>
              <a:rPr lang="pl-PL" b="1" dirty="0" smtClean="0"/>
              <a:t>§ 3. Zarządzając wykonanie zastępczej kary aresztu sąd przyjmuje, że jeden dzień zastępczej kary aresztu jest równoważny grzywnie od 20 do 150 złotych; kara zastępcza nie może przekroczyć 30 dni aresztu.</a:t>
            </a:r>
          </a:p>
          <a:p>
            <a:r>
              <a:rPr lang="pl-PL" b="1" dirty="0" smtClean="0"/>
              <a:t>§ 4. Na postanowienie w przedmiocie kar zastępczych, o których mowa w § 1 i 2, przysługuje zażalenie.</a:t>
            </a:r>
          </a:p>
          <a:p>
            <a:endParaRPr lang="pl-P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ZASADA TERYTORIALNOŚCI</a:t>
            </a:r>
            <a:endParaRPr lang="pl-PL" dirty="0"/>
          </a:p>
        </p:txBody>
      </p:sp>
      <p:sp>
        <p:nvSpPr>
          <p:cNvPr id="3" name="Symbol zastępczy zawartości 2"/>
          <p:cNvSpPr>
            <a:spLocks noGrp="1"/>
          </p:cNvSpPr>
          <p:nvPr>
            <p:ph sz="half" idx="1"/>
          </p:nvPr>
        </p:nvSpPr>
        <p:spPr/>
        <p:txBody>
          <a:bodyPr>
            <a:normAutofit fontScale="77500" lnSpcReduction="20000"/>
          </a:bodyPr>
          <a:lstStyle/>
          <a:p>
            <a:r>
              <a:rPr lang="pl-PL" dirty="0" smtClean="0"/>
              <a:t>KK</a:t>
            </a:r>
          </a:p>
          <a:p>
            <a:r>
              <a:rPr lang="pl-PL" b="1" dirty="0"/>
              <a:t/>
            </a:r>
            <a:br>
              <a:rPr lang="pl-PL" b="1" dirty="0"/>
            </a:br>
            <a:r>
              <a:rPr lang="pl-PL" b="1" dirty="0"/>
              <a:t>Art. 5 [Zasada terytorialna] </a:t>
            </a:r>
            <a:r>
              <a:rPr lang="pl-PL" dirty="0"/>
              <a:t>Ustawę karną polską stosuje się do sprawcy, który popełnił czyn zabroniony na </a:t>
            </a:r>
            <a:r>
              <a:rPr lang="pl-PL" dirty="0">
                <a:hlinkClick r:id="rId2"/>
              </a:rPr>
              <a:t>terytorium Rzeczypospolitej Polskiej</a:t>
            </a:r>
            <a:r>
              <a:rPr lang="pl-PL" dirty="0"/>
              <a:t>, jak również na polskim </a:t>
            </a:r>
            <a:r>
              <a:rPr lang="pl-PL" dirty="0">
                <a:hlinkClick r:id="rId3"/>
              </a:rPr>
              <a:t>statku</a:t>
            </a:r>
            <a:r>
              <a:rPr lang="pl-PL" dirty="0"/>
              <a:t> wodnym lub powietrznym, chyba że </a:t>
            </a:r>
            <a:r>
              <a:rPr lang="pl-PL" dirty="0">
                <a:hlinkClick r:id="rId4"/>
              </a:rPr>
              <a:t>umowa międzynarodowa</a:t>
            </a:r>
            <a:r>
              <a:rPr lang="pl-PL" dirty="0"/>
              <a:t>, której Rzeczpospolita Polska jest stroną, stanowi inaczej.</a:t>
            </a:r>
          </a:p>
        </p:txBody>
      </p:sp>
      <p:sp>
        <p:nvSpPr>
          <p:cNvPr id="4" name="Symbol zastępczy zawartości 3"/>
          <p:cNvSpPr>
            <a:spLocks noGrp="1"/>
          </p:cNvSpPr>
          <p:nvPr>
            <p:ph sz="half" idx="2"/>
          </p:nvPr>
        </p:nvSpPr>
        <p:spPr/>
        <p:txBody>
          <a:bodyPr>
            <a:normAutofit fontScale="77500" lnSpcReduction="20000"/>
          </a:bodyPr>
          <a:lstStyle/>
          <a:p>
            <a:r>
              <a:rPr lang="pl-PL" dirty="0" smtClean="0"/>
              <a:t>KW </a:t>
            </a:r>
          </a:p>
          <a:p>
            <a:r>
              <a:rPr lang="pl-PL" b="1" dirty="0"/>
              <a:t>Art. 3. </a:t>
            </a:r>
            <a:r>
              <a:rPr lang="pl-PL" dirty="0"/>
              <a:t>§ 1. Na zasadach określonych w niniejszej ustawie odpowiada ten, kto popełnił wykroczenie na terytorium Rzeczypospolitej Polskiej, jak również na polskim statku wodnym lub powietrznym.</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Areszt zastępczy</a:t>
            </a:r>
            <a:endParaRPr lang="pl-PL" dirty="0"/>
          </a:p>
        </p:txBody>
      </p:sp>
      <p:sp>
        <p:nvSpPr>
          <p:cNvPr id="3" name="Symbol zastępczy zawartości 2"/>
          <p:cNvSpPr>
            <a:spLocks noGrp="1"/>
          </p:cNvSpPr>
          <p:nvPr>
            <p:ph idx="1"/>
          </p:nvPr>
        </p:nvSpPr>
        <p:spPr/>
        <p:txBody>
          <a:bodyPr>
            <a:normAutofit lnSpcReduction="10000"/>
          </a:bodyPr>
          <a:lstStyle/>
          <a:p>
            <a:r>
              <a:rPr lang="pl-PL" b="1" dirty="0" smtClean="0"/>
              <a:t>Art. 27. </a:t>
            </a:r>
            <a:r>
              <a:rPr lang="pl-PL" dirty="0" smtClean="0"/>
              <a:t>§ 1. </a:t>
            </a:r>
            <a:r>
              <a:rPr lang="pl-PL" u="sng" baseline="30000" dirty="0" smtClean="0"/>
              <a:t>(2)</a:t>
            </a:r>
            <a:r>
              <a:rPr lang="pl-PL" dirty="0" smtClean="0"/>
              <a:t> Od zastępczej kary aresztu lub wykonywania pracy, o której mowa w art. 25 § 1, sprawca może być uwolniony w każdym czasie przez wpłacenie kwoty pieniężnej przypadającej jeszcze do uiszczenia.</a:t>
            </a:r>
          </a:p>
          <a:p>
            <a:r>
              <a:rPr lang="pl-PL" dirty="0" smtClean="0"/>
              <a:t>§ 2. Jeżeli grzywna została uiszczona w części, karę zastępczą zmniejsza się w sposób odpowiadający stosunkowi kwoty zapłaconej w wysokości grzywny.</a:t>
            </a:r>
          </a:p>
          <a:p>
            <a:endParaRPr lang="pl-PL"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714349" y="214290"/>
            <a:ext cx="7786742" cy="628654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77500" lnSpcReduction="20000"/>
          </a:bodyPr>
          <a:lstStyle/>
          <a:p>
            <a:r>
              <a:rPr lang="pl-PL" dirty="0" smtClean="0"/>
              <a:t>Jeśli chodzi o rodzaje wykroczeń, których sprawcy są karani aresztem bezwzględnym, to zdecydowanie dominują wykroczenia z art. 119 KW (kradzież i przywłaszczenie). W całym analizowanym okresie 16 lat sprawcy tych czynów stanowili 70–77% wszystkich ukaranych omawianym środkiem. W dalszej kolejności kara aresztu dotyczy sprawców wykroczeń z art. 51 KW (zakłócanie spokoju i porządku publicznego – 7–8%) oraz wykroczeń z rozdziału XVI Kodeksu przeciwko obyczajności publicznej (art. 140–142 KW – ok. 3%). Z powyższego wynika, że gdyby wyłączyć z kategorii wykroczeń czyny tzw. przepołowione, w tym wykroczenie z art. 119 KW, stosowanie kary aresztu dotyczyłoby w praktyce corocznie zaledwie 300–500 przypadków, co statystycznie miałoby marginalne znaczenie</a:t>
            </a:r>
            <a:endParaRPr lang="pl-PL"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7158" y="142852"/>
            <a:ext cx="8229600" cy="571504"/>
          </a:xfrm>
        </p:spPr>
        <p:txBody>
          <a:bodyPr>
            <a:normAutofit fontScale="90000"/>
          </a:bodyPr>
          <a:lstStyle/>
          <a:p>
            <a:r>
              <a:rPr lang="pl-PL" dirty="0" smtClean="0"/>
              <a:t>Kara ograniczenia wolności</a:t>
            </a:r>
            <a:endParaRPr lang="pl-PL" dirty="0"/>
          </a:p>
        </p:txBody>
      </p:sp>
      <p:sp>
        <p:nvSpPr>
          <p:cNvPr id="3" name="Symbol zastępczy zawartości 2"/>
          <p:cNvSpPr>
            <a:spLocks noGrp="1"/>
          </p:cNvSpPr>
          <p:nvPr>
            <p:ph sz="half" idx="1"/>
          </p:nvPr>
        </p:nvSpPr>
        <p:spPr>
          <a:xfrm>
            <a:off x="428596" y="1071546"/>
            <a:ext cx="4038600" cy="5572164"/>
          </a:xfrm>
        </p:spPr>
        <p:txBody>
          <a:bodyPr>
            <a:normAutofit fontScale="55000" lnSpcReduction="20000"/>
          </a:bodyPr>
          <a:lstStyle/>
          <a:p>
            <a:r>
              <a:rPr lang="pl-PL" b="1" dirty="0" smtClean="0"/>
              <a:t>KK Art. 34.</a:t>
            </a:r>
            <a:r>
              <a:rPr lang="pl-PL" dirty="0" smtClean="0"/>
              <a:t> § 1. Jeżeli ustawa nie stanowi inaczej, kara ograniczenia wolności trwa najkrócej miesiąc, najdłużej 2 lata; wymierza się ją w miesiącach i latach.</a:t>
            </a:r>
          </a:p>
          <a:p>
            <a:r>
              <a:rPr lang="pl-PL" dirty="0" smtClean="0"/>
              <a:t>§ 1a. Kara ograniczenia wolności polega na:</a:t>
            </a:r>
          </a:p>
          <a:p>
            <a:r>
              <a:rPr lang="pl-PL" dirty="0" smtClean="0"/>
              <a:t>1)   obowiązku wykonywania nieodpłatnej, kontrolowanej pracy na cele społeczne;</a:t>
            </a:r>
          </a:p>
          <a:p>
            <a:r>
              <a:rPr lang="pl-PL" dirty="0" smtClean="0"/>
              <a:t>2)   (uchylony);</a:t>
            </a:r>
          </a:p>
          <a:p>
            <a:r>
              <a:rPr lang="pl-PL" dirty="0" smtClean="0"/>
              <a:t>3)   (uchylony);</a:t>
            </a:r>
          </a:p>
          <a:p>
            <a:r>
              <a:rPr lang="pl-PL" dirty="0" smtClean="0"/>
              <a:t>4)   potrąceniu od 10% do 25% wynagrodzenia za pracę w stosunku miesięcznym na cel społeczny wskazany przez sąd.</a:t>
            </a:r>
          </a:p>
          <a:p>
            <a:r>
              <a:rPr lang="pl-PL" dirty="0" smtClean="0"/>
              <a:t>§ 1b. Obowiązki i potrącenie, o których mowa w § 1a, orzeka się łącznie lub osobno.</a:t>
            </a:r>
          </a:p>
          <a:p>
            <a:r>
              <a:rPr lang="pl-PL" dirty="0" smtClean="0"/>
              <a:t>§ 2. W czasie odbywania kary ograniczenia wolności skazany:</a:t>
            </a:r>
          </a:p>
          <a:p>
            <a:r>
              <a:rPr lang="pl-PL" dirty="0" smtClean="0"/>
              <a:t>1)   nie może bez zgody sądu zmieniać miejsca stałego pobytu;</a:t>
            </a:r>
          </a:p>
          <a:p>
            <a:r>
              <a:rPr lang="pl-PL" dirty="0" smtClean="0"/>
              <a:t>2)   (uchylony);</a:t>
            </a:r>
          </a:p>
          <a:p>
            <a:r>
              <a:rPr lang="pl-PL" dirty="0" smtClean="0"/>
              <a:t>3)   ma obowiązek udzielania wyjaśnień dotyczących przebiegu odbywania kary.</a:t>
            </a:r>
          </a:p>
          <a:p>
            <a:r>
              <a:rPr lang="pl-PL" dirty="0" smtClean="0"/>
              <a:t>§ 3. Wymierzając karę ograniczenia wolności, sąd może orzec świadczenie pieniężne wymienione w art. 39 </a:t>
            </a:r>
            <a:r>
              <a:rPr lang="pl-PL" dirty="0" err="1" smtClean="0"/>
              <a:t>pkt</a:t>
            </a:r>
            <a:r>
              <a:rPr lang="pl-PL" dirty="0" smtClean="0"/>
              <a:t> 7 lub obowiązki, o których mowa w art. 72 § 1 </a:t>
            </a:r>
            <a:r>
              <a:rPr lang="pl-PL" dirty="0" err="1" smtClean="0"/>
              <a:t>pkt</a:t>
            </a:r>
            <a:r>
              <a:rPr lang="pl-PL" dirty="0" smtClean="0"/>
              <a:t> 2-7a.</a:t>
            </a:r>
          </a:p>
          <a:p>
            <a:endParaRPr lang="pl-PL" dirty="0"/>
          </a:p>
        </p:txBody>
      </p:sp>
      <p:sp>
        <p:nvSpPr>
          <p:cNvPr id="4" name="Symbol zastępczy zawartości 3"/>
          <p:cNvSpPr>
            <a:spLocks noGrp="1"/>
          </p:cNvSpPr>
          <p:nvPr>
            <p:ph sz="half" idx="2"/>
          </p:nvPr>
        </p:nvSpPr>
        <p:spPr>
          <a:xfrm>
            <a:off x="4648200" y="928670"/>
            <a:ext cx="4424394" cy="5786478"/>
          </a:xfrm>
        </p:spPr>
        <p:txBody>
          <a:bodyPr>
            <a:noAutofit/>
          </a:bodyPr>
          <a:lstStyle/>
          <a:p>
            <a:r>
              <a:rPr lang="pl-PL" sz="2400" b="1" dirty="0" smtClean="0"/>
              <a:t>KW Art. 20.</a:t>
            </a:r>
            <a:r>
              <a:rPr lang="pl-PL" sz="2400" dirty="0" smtClean="0"/>
              <a:t> § 1. Kara ograniczenia wolności trwa 1 miesiąc.</a:t>
            </a:r>
          </a:p>
          <a:p>
            <a:r>
              <a:rPr lang="pl-PL" sz="2400" dirty="0" smtClean="0"/>
              <a:t>§ 2. W czasie odbywania kary ograniczenia wolności ukarany:</a:t>
            </a:r>
          </a:p>
          <a:p>
            <a:r>
              <a:rPr lang="pl-PL" sz="2400" dirty="0" smtClean="0"/>
              <a:t>1)   nie może bez zgody sądu zmieniać miejsca stałego pobytu;</a:t>
            </a:r>
          </a:p>
          <a:p>
            <a:r>
              <a:rPr lang="pl-PL" sz="2400" dirty="0" smtClean="0"/>
              <a:t>2)   jest obowiązany do wykonywania nieodpłatnej kontrolowanej pracy na cele społeczne;</a:t>
            </a:r>
          </a:p>
          <a:p>
            <a:r>
              <a:rPr lang="pl-PL" sz="2400" dirty="0" smtClean="0"/>
              <a:t>3)   ma obowiązek udzielania wyjaśnień dotyczących przebiegu odbywania kary.</a:t>
            </a:r>
          </a:p>
          <a:p>
            <a:endParaRPr lang="pl-PL" sz="2400"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sz="half" idx="1"/>
          </p:nvPr>
        </p:nvSpPr>
        <p:spPr/>
        <p:txBody>
          <a:bodyPr>
            <a:noAutofit/>
          </a:bodyPr>
          <a:lstStyle/>
          <a:p>
            <a:r>
              <a:rPr lang="pl-PL" sz="1800" b="1" dirty="0" smtClean="0"/>
              <a:t>KK Art. 35. </a:t>
            </a:r>
            <a:r>
              <a:rPr lang="pl-PL" sz="1800" dirty="0" smtClean="0"/>
              <a:t>§ 1. Nieodpłatna, kontrolowana praca na cele społeczne jest wykonywana w wymiarze od 20 do 40 godzin w stosunku miesięcznym.</a:t>
            </a:r>
          </a:p>
          <a:p>
            <a:r>
              <a:rPr lang="pl-PL" sz="1800" dirty="0" smtClean="0"/>
              <a:t>§ 2. Potrącenie wynagrodzenia za pracę może być orzeczone wobec osoby zatrudnionej; w okresie, na jaki zostało orzeczone potrącenie, skazany nie może rozwiązać bez zgody sądu stosunku pracy.</a:t>
            </a:r>
          </a:p>
          <a:p>
            <a:r>
              <a:rPr lang="pl-PL" sz="1800" dirty="0" smtClean="0"/>
              <a:t>§ 3. (uchylony).</a:t>
            </a:r>
          </a:p>
          <a:p>
            <a:r>
              <a:rPr lang="pl-PL" sz="1800" dirty="0" smtClean="0"/>
              <a:t>§ 4. Do orzekania świadczenia pieniężnego wymienionego w art. 39 </a:t>
            </a:r>
            <a:r>
              <a:rPr lang="pl-PL" sz="1800" dirty="0" err="1" smtClean="0"/>
              <a:t>pkt</a:t>
            </a:r>
            <a:r>
              <a:rPr lang="pl-PL" sz="1800" dirty="0" smtClean="0"/>
              <a:t> 7 oraz obowiązków, o których mowa w art. 72 § 1 </a:t>
            </a:r>
            <a:r>
              <a:rPr lang="pl-PL" sz="1800" dirty="0" err="1" smtClean="0"/>
              <a:t>pkt</a:t>
            </a:r>
            <a:r>
              <a:rPr lang="pl-PL" sz="1800" dirty="0" smtClean="0"/>
              <a:t> 2-7a, przepis art. 74 stosuje się odpowiednio.</a:t>
            </a:r>
          </a:p>
          <a:p>
            <a:endParaRPr lang="pl-PL" sz="1800" dirty="0"/>
          </a:p>
        </p:txBody>
      </p:sp>
      <p:sp>
        <p:nvSpPr>
          <p:cNvPr id="4" name="Symbol zastępczy zawartości 3"/>
          <p:cNvSpPr>
            <a:spLocks noGrp="1"/>
          </p:cNvSpPr>
          <p:nvPr>
            <p:ph sz="half" idx="2"/>
          </p:nvPr>
        </p:nvSpPr>
        <p:spPr/>
        <p:txBody>
          <a:bodyPr>
            <a:noAutofit/>
          </a:bodyPr>
          <a:lstStyle/>
          <a:p>
            <a:r>
              <a:rPr lang="pl-PL" sz="1600" b="1" dirty="0" smtClean="0"/>
              <a:t>KW Art. 21.</a:t>
            </a:r>
            <a:r>
              <a:rPr lang="pl-PL" sz="1600" dirty="0" smtClean="0"/>
              <a:t> § 1. Obowiązek określony w art. 20 § 2 </a:t>
            </a:r>
            <a:r>
              <a:rPr lang="pl-PL" sz="1600" dirty="0" err="1" smtClean="0"/>
              <a:t>pkt</a:t>
            </a:r>
            <a:r>
              <a:rPr lang="pl-PL" sz="1600" dirty="0" smtClean="0"/>
              <a:t> 2 polega na wykonywaniu nieodpłatnej kontrolowanej pracy na cele społeczne w odpowiednim zakładzie pracy, placówce służby zdrowia, opieki społecznej, organizacji lub instytucji niosącej pomoc charytatywną lub na rzecz społeczności lokalnej w wymiarze od 20 do 40 godzin.</a:t>
            </a:r>
          </a:p>
          <a:p>
            <a:r>
              <a:rPr lang="pl-PL" sz="1600" dirty="0" smtClean="0"/>
              <a:t>§ 2. W stosunku do osoby zatrudnionej organ orzekający, zamiast obowiązku określonego w § 1, może orzec potrącenie od 10 do 25% wynagrodzenia za pracę na rzecz Skarbu Państwa albo na cel społeczny wskazany przez organ orzekający; w okresie odbywania kary ukarany nie może rozwiązać bez zgody sądu stosunku pracy.</a:t>
            </a:r>
          </a:p>
          <a:p>
            <a:endParaRPr lang="pl-PL" sz="1600"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sz="half" idx="1"/>
          </p:nvPr>
        </p:nvSpPr>
        <p:spPr/>
        <p:txBody>
          <a:bodyPr>
            <a:normAutofit fontScale="92500" lnSpcReduction="20000"/>
          </a:bodyPr>
          <a:lstStyle/>
          <a:p>
            <a:r>
              <a:rPr lang="pl-PL" dirty="0" smtClean="0"/>
              <a:t>Art. 34 § 3. Wymierzając karę ograniczenia wolności, sąd może orzec świadczenie pieniężne wymienione w art. 39 </a:t>
            </a:r>
            <a:r>
              <a:rPr lang="pl-PL" dirty="0" err="1" smtClean="0"/>
              <a:t>pkt</a:t>
            </a:r>
            <a:r>
              <a:rPr lang="pl-PL" dirty="0" smtClean="0"/>
              <a:t> 7 lub obowiązki, o których mowa w art. 72 § 1 </a:t>
            </a:r>
            <a:r>
              <a:rPr lang="pl-PL" dirty="0" err="1" smtClean="0"/>
              <a:t>pkt</a:t>
            </a:r>
            <a:r>
              <a:rPr lang="pl-PL" dirty="0" smtClean="0"/>
              <a:t> 2-7a.</a:t>
            </a:r>
          </a:p>
          <a:p>
            <a:endParaRPr lang="pl-PL" dirty="0"/>
          </a:p>
        </p:txBody>
      </p:sp>
      <p:sp>
        <p:nvSpPr>
          <p:cNvPr id="4" name="Symbol zastępczy zawartości 3"/>
          <p:cNvSpPr>
            <a:spLocks noGrp="1"/>
          </p:cNvSpPr>
          <p:nvPr>
            <p:ph sz="half" idx="2"/>
          </p:nvPr>
        </p:nvSpPr>
        <p:spPr/>
        <p:txBody>
          <a:bodyPr>
            <a:normAutofit fontScale="92500" lnSpcReduction="20000"/>
          </a:bodyPr>
          <a:lstStyle/>
          <a:p>
            <a:r>
              <a:rPr lang="pl-PL" b="1" dirty="0" smtClean="0"/>
              <a:t>KW Art. 22.</a:t>
            </a:r>
            <a:r>
              <a:rPr lang="pl-PL" dirty="0" smtClean="0"/>
              <a:t> Wymierzając karę ograniczenia wolności, organ orzekający może zobowiązać ukaranego do:</a:t>
            </a:r>
          </a:p>
          <a:p>
            <a:r>
              <a:rPr lang="pl-PL" dirty="0" smtClean="0"/>
              <a:t>1)   naprawienia w całości albo w części szkody wyrządzonej wykroczeniem;</a:t>
            </a:r>
          </a:p>
          <a:p>
            <a:r>
              <a:rPr lang="pl-PL" dirty="0" smtClean="0"/>
              <a:t>2)   przeproszenia pokrzywdzonego</a:t>
            </a:r>
          </a:p>
          <a:p>
            <a:endParaRPr lang="pl-PL"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Kara ograniczenia wolności</a:t>
            </a:r>
            <a:endParaRPr lang="pl-PL" dirty="0"/>
          </a:p>
        </p:txBody>
      </p:sp>
      <p:sp>
        <p:nvSpPr>
          <p:cNvPr id="3" name="Symbol zastępczy zawartości 2"/>
          <p:cNvSpPr>
            <a:spLocks noGrp="1"/>
          </p:cNvSpPr>
          <p:nvPr>
            <p:ph idx="1"/>
          </p:nvPr>
        </p:nvSpPr>
        <p:spPr/>
        <p:txBody>
          <a:bodyPr>
            <a:normAutofit fontScale="85000" lnSpcReduction="20000"/>
          </a:bodyPr>
          <a:lstStyle/>
          <a:p>
            <a:r>
              <a:rPr lang="pl-PL" b="1" dirty="0" smtClean="0"/>
              <a:t>Art. 23.</a:t>
            </a:r>
            <a:r>
              <a:rPr lang="pl-PL" dirty="0" smtClean="0"/>
              <a:t> § 1. Jeżeli ukarany uchyla się od odbywania kary ograniczenia wolności lub wykonania nałożonych na niego obowiązków, a także w przypadku gdy ukarany wykonał część kary ograniczenia wolności, sąd zarządza wykonanie zastępczej kary aresztu w wymiarze odpowiadającym karze ograniczenia wolności pozostałej do wykonania, przyjmując, że jeden dzień zastępczej kary aresztu jest równoważny dwóm dniom kary ograniczenia wolności.</a:t>
            </a:r>
          </a:p>
          <a:p>
            <a:r>
              <a:rPr lang="pl-PL" dirty="0" smtClean="0"/>
              <a:t>§ 2. Na postanowienie w przedmiocie zarządzenia wykonania zastępczej kary aresztu przysługuje zażalenie.</a:t>
            </a:r>
          </a:p>
          <a:p>
            <a:endParaRPr lang="pl-PL"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Kara ograniczenia wolności w praktyce </a:t>
            </a:r>
            <a:endParaRPr lang="pl-PL" dirty="0"/>
          </a:p>
        </p:txBody>
      </p:sp>
      <p:pic>
        <p:nvPicPr>
          <p:cNvPr id="2050" name="Picture 2"/>
          <p:cNvPicPr>
            <a:picLocks noGrp="1" noChangeAspect="1" noChangeArrowheads="1"/>
          </p:cNvPicPr>
          <p:nvPr>
            <p:ph idx="1"/>
          </p:nvPr>
        </p:nvPicPr>
        <p:blipFill>
          <a:blip r:embed="rId2"/>
          <a:srcRect/>
          <a:stretch>
            <a:fillRect/>
          </a:stretch>
        </p:blipFill>
        <p:spPr bwMode="auto">
          <a:xfrm>
            <a:off x="1417320" y="1927701"/>
            <a:ext cx="6309360" cy="38709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96908"/>
          </a:xfrm>
        </p:spPr>
        <p:txBody>
          <a:bodyPr/>
          <a:lstStyle/>
          <a:p>
            <a:r>
              <a:rPr lang="pl-PL" dirty="0" smtClean="0"/>
              <a:t>Grzywna </a:t>
            </a:r>
            <a:endParaRPr lang="pl-PL" dirty="0"/>
          </a:p>
        </p:txBody>
      </p:sp>
      <p:sp>
        <p:nvSpPr>
          <p:cNvPr id="3" name="Symbol zastępczy zawartości 2"/>
          <p:cNvSpPr>
            <a:spLocks noGrp="1"/>
          </p:cNvSpPr>
          <p:nvPr>
            <p:ph idx="1"/>
          </p:nvPr>
        </p:nvSpPr>
        <p:spPr>
          <a:xfrm>
            <a:off x="457200" y="1142984"/>
            <a:ext cx="8229600" cy="4983179"/>
          </a:xfrm>
        </p:spPr>
        <p:txBody>
          <a:bodyPr/>
          <a:lstStyle/>
          <a:p>
            <a:r>
              <a:rPr lang="pl-PL" dirty="0" smtClean="0"/>
              <a:t>Polega na uiszczeniu stosownej kwoty na rzecz Skarbu Państwa</a:t>
            </a:r>
          </a:p>
          <a:p>
            <a:r>
              <a:rPr lang="pl-PL" dirty="0" smtClean="0"/>
              <a:t>W prawie wykroczeń grzywna występuje samodzielnie albo w alternatywie z inną karą w sankcjach wszystkich przepisów typizujących wykroczenia, zarówno w części szczególnej Kodeksu wykroczeń, jak i w prawie pozakodeksowym (jedyny wyjątek to art. 58 § 2 KW).</a:t>
            </a:r>
            <a:endParaRPr lang="pl-PL"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Grzywna samoistna </a:t>
            </a:r>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smtClean="0"/>
              <a:t>Podstawową postacią kary grzywny jest grzywna samoistna orzekana jako kara wyłączna. Grzywna samoistna występuje jako sankcja samodzielna albo alternatywnie z innymi karami (aresztem, ograniczeniem wolności lub naganą). Grzywna samoistna może być wymierzona wówczas, gdy jest przewidziana w sankcji konkretnego wykroczenia w części szczególnej Kodeksu wykroczeń albo w ustawie szczególnej typizującej wykroczenia. Formalnie kara ta może być orzeczona także w drodze nadzwyczajnego złagodzenia kary (art. 39 KW). Taka możliwość istnieje obecnie tylko w przypadku wykroczenia z art. 58 § 2 KW, które jako jedyne nie jest zagrożone karą grzywny (w sankcji występuje areszt i kara ograniczenia wolności)</a:t>
            </a:r>
            <a:endParaRPr lang="pl-P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ODPOWIEDZIALNOŚĆ ZA CZYNY POPEŁNIONE ZA GRANICĄ</a:t>
            </a:r>
            <a:endParaRPr lang="pl-PL" dirty="0"/>
          </a:p>
        </p:txBody>
      </p:sp>
      <p:sp>
        <p:nvSpPr>
          <p:cNvPr id="3" name="Symbol zastępczy zawartości 2"/>
          <p:cNvSpPr>
            <a:spLocks noGrp="1"/>
          </p:cNvSpPr>
          <p:nvPr>
            <p:ph sz="half" idx="1"/>
          </p:nvPr>
        </p:nvSpPr>
        <p:spPr/>
        <p:txBody>
          <a:bodyPr>
            <a:normAutofit fontScale="85000" lnSpcReduction="20000"/>
          </a:bodyPr>
          <a:lstStyle/>
          <a:p>
            <a:r>
              <a:rPr lang="pl-PL" dirty="0" smtClean="0"/>
              <a:t>KK</a:t>
            </a:r>
          </a:p>
          <a:p>
            <a:r>
              <a:rPr lang="pl-PL" b="1" cap="all" dirty="0"/>
              <a:t>ROZDZIAŁ XIII. ODPOWIEDZIALNOŚĆ ZA PRZESTĘPSTWA POPEŁNIONE ZA </a:t>
            </a:r>
            <a:r>
              <a:rPr lang="pl-PL" b="1" cap="all" dirty="0" smtClean="0"/>
              <a:t>GRANICĄ (ART. 109-114A </a:t>
            </a:r>
            <a:r>
              <a:rPr lang="pl-PL" b="1" cap="all" dirty="0" err="1" smtClean="0"/>
              <a:t>kk</a:t>
            </a:r>
            <a:r>
              <a:rPr lang="pl-PL" b="1" cap="all" dirty="0" smtClean="0"/>
              <a:t>)</a:t>
            </a:r>
            <a:endParaRPr lang="pl-PL" b="1" cap="all" dirty="0"/>
          </a:p>
          <a:p>
            <a:endParaRPr lang="pl-PL" dirty="0" smtClean="0"/>
          </a:p>
        </p:txBody>
      </p:sp>
      <p:sp>
        <p:nvSpPr>
          <p:cNvPr id="4" name="Symbol zastępczy zawartości 3"/>
          <p:cNvSpPr>
            <a:spLocks noGrp="1"/>
          </p:cNvSpPr>
          <p:nvPr>
            <p:ph sz="half" idx="2"/>
          </p:nvPr>
        </p:nvSpPr>
        <p:spPr/>
        <p:txBody>
          <a:bodyPr>
            <a:normAutofit fontScale="85000" lnSpcReduction="20000"/>
          </a:bodyPr>
          <a:lstStyle/>
          <a:p>
            <a:r>
              <a:rPr lang="pl-PL" dirty="0" smtClean="0"/>
              <a:t>KW</a:t>
            </a:r>
          </a:p>
          <a:p>
            <a:r>
              <a:rPr lang="pl-PL" dirty="0" smtClean="0"/>
              <a:t>ART. 3§</a:t>
            </a:r>
            <a:r>
              <a:rPr lang="pl-PL" dirty="0"/>
              <a:t> 2. </a:t>
            </a:r>
            <a:endParaRPr lang="pl-PL" dirty="0" smtClean="0"/>
          </a:p>
          <a:p>
            <a:r>
              <a:rPr lang="pl-PL" dirty="0" smtClean="0"/>
              <a:t>Odpowiedzialność </a:t>
            </a:r>
            <a:r>
              <a:rPr lang="pl-PL" dirty="0"/>
              <a:t>za wykroczenie popełnione za granicą zachodzi tylko wtedy, gdy </a:t>
            </a:r>
            <a:r>
              <a:rPr lang="pl-PL" dirty="0">
                <a:hlinkClick r:id="rId2"/>
              </a:rPr>
              <a:t>przepis</a:t>
            </a:r>
            <a:r>
              <a:rPr lang="pl-PL" dirty="0"/>
              <a:t> szczególny taką odpowiedzialność przewiduje</a:t>
            </a:r>
            <a:r>
              <a:rPr lang="pl-PL" dirty="0" smtClean="0"/>
              <a:t>.</a:t>
            </a:r>
          </a:p>
          <a:p>
            <a:r>
              <a:rPr lang="pl-PL" b="1" dirty="0"/>
              <a:t>Art. 131. </a:t>
            </a:r>
            <a:r>
              <a:rPr lang="pl-PL" dirty="0"/>
              <a:t>Przepisy art. 119, 122 i 124 stosuje się również w razie popełnienia wykroczenia za granicą.</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Grzywna kumulatywna </a:t>
            </a:r>
            <a:endParaRPr lang="pl-PL" dirty="0"/>
          </a:p>
        </p:txBody>
      </p:sp>
      <p:sp>
        <p:nvSpPr>
          <p:cNvPr id="3" name="Symbol zastępczy zawartości 2"/>
          <p:cNvSpPr>
            <a:spLocks noGrp="1"/>
          </p:cNvSpPr>
          <p:nvPr>
            <p:ph idx="1"/>
          </p:nvPr>
        </p:nvSpPr>
        <p:spPr/>
        <p:txBody>
          <a:bodyPr/>
          <a:lstStyle/>
          <a:p>
            <a:r>
              <a:rPr lang="pl-PL" dirty="0" smtClean="0"/>
              <a:t>Art. 24 § 2. Jeżeli za wykroczenie popełnione w celu osiągnięcia korzyści majątkowej wymierzono karę aresztu, orzeka się obok tej kary również grzywnę, chyba że orzeczenie grzywny nie byłoby celowe.</a:t>
            </a:r>
            <a:endParaRPr lang="pl-PL"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Kara grzywny</a:t>
            </a:r>
            <a:endParaRPr lang="pl-PL" dirty="0"/>
          </a:p>
        </p:txBody>
      </p:sp>
      <p:sp>
        <p:nvSpPr>
          <p:cNvPr id="3" name="Symbol zastępczy zawartości 2"/>
          <p:cNvSpPr>
            <a:spLocks noGrp="1"/>
          </p:cNvSpPr>
          <p:nvPr>
            <p:ph idx="1"/>
          </p:nvPr>
        </p:nvSpPr>
        <p:spPr/>
        <p:txBody>
          <a:bodyPr>
            <a:normAutofit fontScale="92500" lnSpcReduction="10000"/>
          </a:bodyPr>
          <a:lstStyle/>
          <a:p>
            <a:r>
              <a:rPr lang="pl-PL" dirty="0" smtClean="0"/>
              <a:t>Prawo wykroczeń obecnie nie zawiera regulacji odnoszącej się do zastępczej kary grzywny. Od początku obowiązywania kodyfikacji z 1971 r. aż do 2012 r. ta postać grzywny przewidziana była w wypadku uchylania się ukaranego od kary ograniczenia wolności. Instytucja grzywny zastępczej została zniesiona ustawą z 16.9.2011 r. Rezygnując z zastępczej kary grzywny, oparto się na założeniu, że kara łagodniejszego rodzaju nie powinna być karą zastępczą</a:t>
            </a:r>
            <a:endParaRPr lang="pl-PL"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Wymiar kary grzywny </a:t>
            </a:r>
            <a:endParaRPr lang="pl-PL" dirty="0"/>
          </a:p>
        </p:txBody>
      </p:sp>
      <p:sp>
        <p:nvSpPr>
          <p:cNvPr id="3" name="Symbol zastępczy zawartości 2"/>
          <p:cNvSpPr>
            <a:spLocks noGrp="1"/>
          </p:cNvSpPr>
          <p:nvPr>
            <p:ph idx="1"/>
          </p:nvPr>
        </p:nvSpPr>
        <p:spPr/>
        <p:txBody>
          <a:bodyPr>
            <a:normAutofit fontScale="92500" lnSpcReduction="10000"/>
          </a:bodyPr>
          <a:lstStyle/>
          <a:p>
            <a:r>
              <a:rPr lang="pl-PL" b="1" dirty="0" smtClean="0"/>
              <a:t>Art. 24. </a:t>
            </a:r>
            <a:r>
              <a:rPr lang="pl-PL" dirty="0" smtClean="0"/>
              <a:t>§ 1. </a:t>
            </a:r>
            <a:r>
              <a:rPr lang="pl-PL" b="1" dirty="0" smtClean="0"/>
              <a:t>Grzywnę wymierza się w wysokości od 20 do 5000 złotych, chyba że </a:t>
            </a:r>
            <a:r>
              <a:rPr lang="pl-PL" b="1" dirty="0" smtClean="0">
                <a:hlinkClick r:id="rId2"/>
              </a:rPr>
              <a:t>ustawa</a:t>
            </a:r>
            <a:r>
              <a:rPr lang="pl-PL" b="1" dirty="0" smtClean="0"/>
              <a:t> stanowi inaczej</a:t>
            </a:r>
            <a:r>
              <a:rPr lang="pl-PL" dirty="0" smtClean="0"/>
              <a:t>.</a:t>
            </a:r>
          </a:p>
          <a:p>
            <a:r>
              <a:rPr lang="pl-PL" b="1" dirty="0" smtClean="0"/>
              <a:t>Art. 50a.</a:t>
            </a:r>
            <a:r>
              <a:rPr lang="pl-PL" dirty="0" smtClean="0"/>
              <a:t> § 1. Kto w miejscu publicznym posiada nóż, maczetę lub inny podobnie niebezpieczny przedmiot, a okoliczności jego posiadania wskazują na zamiar użycia go w celu popełnienia przestępstwa,</a:t>
            </a:r>
          </a:p>
          <a:p>
            <a:r>
              <a:rPr lang="pl-PL" dirty="0" smtClean="0"/>
              <a:t>podlega karze aresztu, ograniczenia wolności albo grzywny nie niższej niż 3000 zł.</a:t>
            </a:r>
          </a:p>
          <a:p>
            <a:endParaRPr lang="pl-PL"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Kara grzywny </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Podwyższenie górnej granicy do 10 000 zł przewiduje przykładowo ustawa z 11.5.2001 r. –Prawo o miarach; do 30 000 zł – ustawa z 26.6.1974 r. – Kodeks pracy , ustawa z 5.8.2015 r. o pracy na morzu; do 100 000 zł – ustawa z 20.4.2004 r. o promocji zatrudnienia i instytucjach rynku pracy , ustawa z 5.1.2011 r. – Kodeks wyborczy, ustawa z 19.8.2011 r. o przewozie towarów niebezpiecznych , ustawa z 10.1.2018 r. o ograniczeniu handlu w niedziele i święta oraz w niektóre inne dni</a:t>
            </a:r>
            <a:endParaRPr lang="pl-PL"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2844" y="428604"/>
            <a:ext cx="8858312" cy="6143668"/>
          </a:xfrm>
        </p:spPr>
        <p:txBody>
          <a:bodyPr>
            <a:normAutofit/>
          </a:bodyPr>
          <a:lstStyle/>
          <a:p>
            <a:r>
              <a:rPr lang="pl-PL" sz="1100" b="1" dirty="0" smtClean="0"/>
              <a:t>Art. 96.</a:t>
            </a:r>
            <a:r>
              <a:rPr lang="pl-PL" sz="1100" dirty="0" smtClean="0"/>
              <a:t> § 1. W postępowaniu mandatowym można nałożyć grzywnę w wysokości do 500 zł, a w przypadku, o którym mowa w </a:t>
            </a:r>
            <a:r>
              <a:rPr lang="pl-PL" sz="1100" u="sng" dirty="0" smtClean="0">
                <a:hlinkClick r:id="rId2"/>
              </a:rPr>
              <a:t>art. 9 § 1</a:t>
            </a:r>
            <a:r>
              <a:rPr lang="pl-PL" sz="1100" dirty="0" smtClean="0"/>
              <a:t> Kodeksu wykroczeń - do 1000 zł.</a:t>
            </a:r>
          </a:p>
          <a:p>
            <a:r>
              <a:rPr lang="pl-PL" sz="1100" dirty="0" smtClean="0"/>
              <a:t>§ 1a. W postępowaniu mandatowym, w sprawach:</a:t>
            </a:r>
          </a:p>
          <a:p>
            <a:r>
              <a:rPr lang="pl-PL" sz="1100" dirty="0" smtClean="0"/>
              <a:t>1)   w których oskarżycielem publicznym jest właściwy organ Państwowej Inspekcji Pracy,</a:t>
            </a:r>
          </a:p>
          <a:p>
            <a:r>
              <a:rPr lang="pl-PL" sz="1100" dirty="0" smtClean="0"/>
              <a:t>2)   </a:t>
            </a:r>
            <a:r>
              <a:rPr lang="pl-PL" sz="1100" u="sng" baseline="30000" dirty="0" smtClean="0"/>
              <a:t>(8)</a:t>
            </a:r>
            <a:r>
              <a:rPr lang="pl-PL" sz="1100" dirty="0" smtClean="0"/>
              <a:t> naruszeń przestrzegania obowiązków lub warunków przewozu drogowego wymienionych w </a:t>
            </a:r>
            <a:r>
              <a:rPr lang="pl-PL" sz="1100" u="sng" dirty="0" smtClean="0">
                <a:hlinkClick r:id="rId2"/>
              </a:rPr>
              <a:t>załączniku nr 1</a:t>
            </a:r>
            <a:r>
              <a:rPr lang="pl-PL" sz="1100" dirty="0" smtClean="0"/>
              <a:t> do ustawy z dnia 6 września 2001 r. o transporcie drogowym (Dz. U. z 2017 r. poz. 2200, z </a:t>
            </a:r>
            <a:r>
              <a:rPr lang="pl-PL" sz="1100" dirty="0" err="1" smtClean="0"/>
              <a:t>późn</a:t>
            </a:r>
            <a:r>
              <a:rPr lang="pl-PL" sz="1100" dirty="0" smtClean="0"/>
              <a:t>. zm.), w których oskarżycielem publicznym jest właściwy organ Inspekcji Transportu Drogowego, Policji lub Straży Granicznej,</a:t>
            </a:r>
          </a:p>
          <a:p>
            <a:r>
              <a:rPr lang="pl-PL" sz="1100" dirty="0" smtClean="0"/>
              <a:t>3)    o czyny określone w </a:t>
            </a:r>
            <a:r>
              <a:rPr lang="pl-PL" sz="1100" u="sng" dirty="0" smtClean="0">
                <a:hlinkClick r:id="rId2"/>
              </a:rPr>
              <a:t>art. 120 ust. 2</a:t>
            </a:r>
            <a:r>
              <a:rPr lang="pl-PL" sz="1100" dirty="0" smtClean="0"/>
              <a:t>, </a:t>
            </a:r>
            <a:r>
              <a:rPr lang="pl-PL" sz="1100" u="sng" dirty="0" smtClean="0">
                <a:hlinkClick r:id="rId2"/>
              </a:rPr>
              <a:t>6</a:t>
            </a:r>
            <a:r>
              <a:rPr lang="pl-PL" sz="1100" dirty="0" smtClean="0"/>
              <a:t> i </a:t>
            </a:r>
            <a:r>
              <a:rPr lang="pl-PL" sz="1100" u="sng" dirty="0" smtClean="0">
                <a:hlinkClick r:id="rId2"/>
              </a:rPr>
              <a:t>8-10</a:t>
            </a:r>
            <a:r>
              <a:rPr lang="pl-PL" sz="1100" dirty="0" smtClean="0"/>
              <a:t> ustawy z dnia 20 kwietnia 2004 r. o promocji zatrudnienia i instytucjach rynku pracy, w których oskarżycielem publicznym jest właściwy organ Straży Granicznej</a:t>
            </a:r>
          </a:p>
          <a:p>
            <a:r>
              <a:rPr lang="pl-PL" sz="1100" dirty="0" smtClean="0"/>
              <a:t>- można nałożyć grzywnę w wysokości do 2000 zł.</a:t>
            </a:r>
          </a:p>
          <a:p>
            <a:r>
              <a:rPr lang="pl-PL" sz="1100" dirty="0" smtClean="0"/>
              <a:t>§ 1aa. W postępowaniu mandatowym, w sprawach o czyny określone w </a:t>
            </a:r>
            <a:r>
              <a:rPr lang="pl-PL" sz="1100" u="sng" dirty="0" smtClean="0">
                <a:hlinkClick r:id="rId2"/>
              </a:rPr>
              <a:t>art. 54-56</a:t>
            </a:r>
            <a:r>
              <a:rPr lang="pl-PL" sz="1100" dirty="0" smtClean="0"/>
              <a:t> i </a:t>
            </a:r>
            <a:r>
              <a:rPr lang="pl-PL" sz="1100" u="sng" dirty="0" smtClean="0">
                <a:hlinkClick r:id="rId2"/>
              </a:rPr>
              <a:t>art. 57a</a:t>
            </a:r>
            <a:r>
              <a:rPr lang="pl-PL" sz="1100" dirty="0" smtClean="0"/>
              <a:t> ustawy z dnia 20 marca 2009 r. o bezpieczeństwie imprez masowych (Dz. U. z 2017 r. poz. 1160 oraz z 2018 r. poz. 138 i 310) można nałożyć grzywnę w wysokości 2000 zł.</a:t>
            </a:r>
          </a:p>
          <a:p>
            <a:r>
              <a:rPr lang="pl-PL" sz="1100" dirty="0" smtClean="0"/>
              <a:t>§ 1ab. </a:t>
            </a:r>
            <a:r>
              <a:rPr lang="pl-PL" sz="1100" u="sng" baseline="30000" dirty="0" smtClean="0"/>
              <a:t>(9)</a:t>
            </a:r>
            <a:r>
              <a:rPr lang="pl-PL" sz="1100" dirty="0" smtClean="0"/>
              <a:t> W postępowaniu mandatowym, w sprawach o czyn określony w </a:t>
            </a:r>
            <a:r>
              <a:rPr lang="pl-PL" sz="1100" u="sng" dirty="0" smtClean="0">
                <a:hlinkClick r:id="rId2"/>
              </a:rPr>
              <a:t>art. 32 ust. 1</a:t>
            </a:r>
            <a:r>
              <a:rPr lang="pl-PL" sz="1100" dirty="0" smtClean="0"/>
              <a:t> ustawy z dnia 9 marca 2017 r. systemie monitorowania drogowego i kolejowego przewozu towarów (Dz. U. poz. 708 oraz z 2018 r. poz. 138) można nałożyć grzywnę w wysokości od 5000 zł do 7500 zł.</a:t>
            </a:r>
          </a:p>
          <a:p>
            <a:r>
              <a:rPr lang="pl-PL" sz="1100" dirty="0" smtClean="0"/>
              <a:t>§ 1b. Jeżeli ukarany co najmniej dwukrotnie za wykroczenie przeciwko prawom pracownika określone w </a:t>
            </a:r>
            <a:r>
              <a:rPr lang="pl-PL" sz="1100" u="sng" dirty="0" smtClean="0">
                <a:hlinkClick r:id="rId2"/>
              </a:rPr>
              <a:t>Kodeksie pracy</a:t>
            </a:r>
            <a:r>
              <a:rPr lang="pl-PL" sz="1100" dirty="0" smtClean="0"/>
              <a:t> popełnia w ciągu dwóch lat od dnia ostatniego ukarania takie wykroczenie, właściwy organ Państwowej Inspekcji Pracy może w postępowaniu mandatowym nałożyć grzywnę w wysokości do 5000 zł.</a:t>
            </a:r>
          </a:p>
          <a:p>
            <a:r>
              <a:rPr lang="pl-PL" sz="1100" dirty="0" smtClean="0"/>
              <a:t>§ 1ba. Jeżeli ukarany co najmniej dwukrotnie za wykroczenie określone w </a:t>
            </a:r>
            <a:r>
              <a:rPr lang="pl-PL" sz="1100" u="sng" dirty="0" smtClean="0">
                <a:hlinkClick r:id="rId2"/>
              </a:rPr>
              <a:t>ustawie</a:t>
            </a:r>
            <a:r>
              <a:rPr lang="pl-PL" sz="1100" dirty="0" smtClean="0"/>
              <a:t> z dnia 9 lipca 2003 r. o zatrudnianiu pracowników tymczasowych popełnia w ciągu dwóch lat od dnia ostatniego ukarania takie wykroczenie, właściwy organ Państwowej Inspekcji Pracy może w postępowaniu mandatowym nałożyć grzywnę w wysokości do 5000 zł.</a:t>
            </a:r>
          </a:p>
          <a:p>
            <a:r>
              <a:rPr lang="pl-PL" sz="1100" dirty="0" smtClean="0"/>
              <a:t>§ 1bb. Jeżeli ukarany co najmniej dwukrotnie za wykroczenie określone w </a:t>
            </a:r>
            <a:r>
              <a:rPr lang="pl-PL" sz="1100" u="sng" dirty="0" smtClean="0">
                <a:hlinkClick r:id="rId2"/>
              </a:rPr>
              <a:t>ustawie</a:t>
            </a:r>
            <a:r>
              <a:rPr lang="pl-PL" sz="1100" dirty="0" smtClean="0"/>
              <a:t> z dnia 10 października 2002 r. o minimalnym wynagrodzeniu za pracę popełnia w ciągu dwóch lat od dnia ostatniego ukarania takie wykroczenie, właściwy organ Państwowej Inspekcji Pracy może w postępowaniu mandatowym nałożyć grzywnę w wysokości do 5000 zł.</a:t>
            </a:r>
          </a:p>
          <a:p>
            <a:r>
              <a:rPr lang="pl-PL" sz="1100" dirty="0" smtClean="0"/>
              <a:t>§ 1bc. Jeżeli ukarany co najmniej dwukrotnie za wykroczenie określone w ustawie z dnia 10 stycznia 2018 r. o ograniczeniu handlu w niedziele i święta oraz w niektóre inne dni popełnia w ciągu dwóch lat od dnia ostatniego ukarania takie wykroczenie, właściwy organ Państwowej Inspekcji Pracy może w postępowaniu mandatowym nałożyć grzywnę w wysokości do 5000 zł.</a:t>
            </a:r>
          </a:p>
          <a:p>
            <a:r>
              <a:rPr lang="pl-PL" sz="1100" dirty="0" smtClean="0"/>
              <a:t>§ 1c. W postępowaniu mandatowym, w sprawach o czyny określone w </a:t>
            </a:r>
            <a:r>
              <a:rPr lang="pl-PL" sz="1100" u="sng" dirty="0" smtClean="0">
                <a:hlinkClick r:id="rId2"/>
              </a:rPr>
              <a:t>art. 93 </a:t>
            </a:r>
            <a:r>
              <a:rPr lang="pl-PL" sz="1100" u="sng" dirty="0" err="1" smtClean="0">
                <a:hlinkClick r:id="rId2"/>
              </a:rPr>
              <a:t>pkt</a:t>
            </a:r>
            <a:r>
              <a:rPr lang="pl-PL" sz="1100" u="sng" dirty="0" smtClean="0">
                <a:hlinkClick r:id="rId2"/>
              </a:rPr>
              <a:t> 12</a:t>
            </a:r>
            <a:r>
              <a:rPr lang="pl-PL" sz="1100" dirty="0" smtClean="0"/>
              <a:t> ustawy z dnia 7 lipca 1994 r. - Prawo budowlane (Dz. U. z 2017 r. poz. 1332 i 1529 oraz z 2018 r. poz. 12 i 317) można nałożyć grzywnę w wysokości do 2000 zł.</a:t>
            </a:r>
          </a:p>
          <a:p>
            <a:r>
              <a:rPr lang="pl-PL" sz="1100" dirty="0" smtClean="0"/>
              <a:t>§ 2. W drodze mandatu karnego nie nakłada się grzywny za wykroczenia, za które należałoby orzec środek karny, a także w wypadku określonym w </a:t>
            </a:r>
            <a:r>
              <a:rPr lang="pl-PL" sz="1100" u="sng" dirty="0" smtClean="0">
                <a:hlinkClick r:id="rId2"/>
              </a:rPr>
              <a:t>art. 10 § 1</a:t>
            </a:r>
            <a:r>
              <a:rPr lang="pl-PL" sz="1100" dirty="0" smtClean="0"/>
              <a:t> </a:t>
            </a:r>
            <a:r>
              <a:rPr lang="pl-PL" sz="1100" dirty="0" err="1" smtClean="0"/>
              <a:t>Kodeksuwykroczeń</a:t>
            </a:r>
            <a:r>
              <a:rPr lang="pl-PL" sz="1100" dirty="0" smtClean="0"/>
              <a:t>. W sytuacji określonej w </a:t>
            </a:r>
            <a:r>
              <a:rPr lang="pl-PL" sz="1100" u="sng" dirty="0" smtClean="0">
                <a:hlinkClick r:id="rId2"/>
              </a:rPr>
              <a:t>art. 9 § 1</a:t>
            </a:r>
            <a:r>
              <a:rPr lang="pl-PL" sz="1100" dirty="0" smtClean="0"/>
              <a:t> Kodeksu wykroczeń nałożenie grzywny w drodze mandatu karnego jest możliwe jedynie, gdy w zakresie wszystkich naruszonych przepisów postępowanie mandatowe jest dopuszczalne.</a:t>
            </a:r>
          </a:p>
          <a:p>
            <a:endParaRPr lang="pl-PL" sz="1100"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Dyrektywa wymiaru grzywny </a:t>
            </a:r>
            <a:endParaRPr lang="pl-PL" dirty="0"/>
          </a:p>
        </p:txBody>
      </p:sp>
      <p:sp>
        <p:nvSpPr>
          <p:cNvPr id="3" name="Symbol zastępczy zawartości 2"/>
          <p:cNvSpPr>
            <a:spLocks noGrp="1"/>
          </p:cNvSpPr>
          <p:nvPr>
            <p:ph idx="1"/>
          </p:nvPr>
        </p:nvSpPr>
        <p:spPr/>
        <p:txBody>
          <a:bodyPr>
            <a:normAutofit/>
          </a:bodyPr>
          <a:lstStyle/>
          <a:p>
            <a:r>
              <a:rPr lang="pl-PL" b="1" dirty="0" smtClean="0"/>
              <a:t>Art. 24 </a:t>
            </a:r>
            <a:r>
              <a:rPr lang="pl-PL" dirty="0" smtClean="0"/>
              <a:t>§ 3. Wymierzając grzywnę, bierze się pod uwagę dochody sprawcy, jego warunki osobiste i rodzinne, stosunki majątkowe i możliwości zarobkowe.</a:t>
            </a:r>
          </a:p>
          <a:p>
            <a:endParaRPr lang="pl-PL"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Nagana</a:t>
            </a:r>
            <a:endParaRPr lang="pl-PL" dirty="0"/>
          </a:p>
        </p:txBody>
      </p:sp>
      <p:sp>
        <p:nvSpPr>
          <p:cNvPr id="3" name="Symbol zastępczy zawartości 2"/>
          <p:cNvSpPr>
            <a:spLocks noGrp="1"/>
          </p:cNvSpPr>
          <p:nvPr>
            <p:ph idx="1"/>
          </p:nvPr>
        </p:nvSpPr>
        <p:spPr/>
        <p:txBody>
          <a:bodyPr>
            <a:normAutofit lnSpcReduction="10000"/>
          </a:bodyPr>
          <a:lstStyle/>
          <a:p>
            <a:r>
              <a:rPr lang="pl-PL" b="1" dirty="0" smtClean="0"/>
              <a:t>Art. 36. </a:t>
            </a:r>
            <a:r>
              <a:rPr lang="pl-PL" dirty="0" smtClean="0"/>
              <a:t>§ 1. Naganę można orzec wtedy, gdy ze względu na charakter i okoliczności czynu lub właściwości i warunki osobiste sprawcy należy przypuszczać, że zastosowanie tej kary jest wystarczające do wdrożenia go do poszanowania prawa i zasad współżycia społecznego.</a:t>
            </a:r>
          </a:p>
          <a:p>
            <a:r>
              <a:rPr lang="pl-PL" dirty="0" smtClean="0"/>
              <a:t>§ 2. Nie można orzec nagany za wykroczenie o charakterze chuligańskim.</a:t>
            </a:r>
          </a:p>
          <a:p>
            <a:endParaRPr lang="pl-PL"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normAutofit fontScale="92500" lnSpcReduction="10000"/>
          </a:bodyPr>
          <a:lstStyle/>
          <a:p>
            <a:r>
              <a:rPr lang="pl-PL" b="1" dirty="0" smtClean="0"/>
              <a:t>Art. 39. </a:t>
            </a:r>
            <a:r>
              <a:rPr lang="pl-PL" dirty="0" smtClean="0"/>
              <a:t>§ 1. W wypadkach zasługujących na szczególne uwzględnienie można - biorąc pod uwagę charakter i okoliczności czynu lub właściwości i warunki osobiste sprawcy - zastosować nadzwyczajne złagodzenie kary albo odstąpić od wymierzenia kary lub środka karnego.</a:t>
            </a:r>
          </a:p>
          <a:p>
            <a:r>
              <a:rPr lang="pl-PL" dirty="0" smtClean="0"/>
              <a:t>§ 2. Nadzwyczajne złagodzenie polega na wymierzeniu kary poniżej dolnej granicy ustawowego zagrożenia albo kary łagodniejszego rodzaju.</a:t>
            </a:r>
          </a:p>
          <a:p>
            <a:endParaRPr lang="pl-PL"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92500" lnSpcReduction="10000"/>
          </a:bodyPr>
          <a:lstStyle/>
          <a:p>
            <a:r>
              <a:rPr lang="pl-PL" dirty="0" smtClean="0"/>
              <a:t>W ostatnich 5 latach (2013–2017) jej udział w strukturze kar utrzymywał się na poziomie 2,5–2,8%. Jest to ewidentny spadek w porównaniu z okresem pierwszych 5 lat, gdy orzecznictwo w sprawach o wykroczenia przejęły sądy. W latach 2002–2006 nagana była orzekana w granicach 4,5–6,0%. Z danych statystycznych wynika, że relatywnie najwięcej tych kar było stosowanych w grupie wykroczeń przeciwko obyczajności publicznej (art. 140–142 KW). </a:t>
            </a:r>
            <a:endParaRPr lang="pl-PL"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Środki karne</a:t>
            </a:r>
            <a:endParaRPr lang="pl-PL" dirty="0"/>
          </a:p>
        </p:txBody>
      </p:sp>
      <p:sp>
        <p:nvSpPr>
          <p:cNvPr id="3" name="Symbol zastępczy zawartości 2"/>
          <p:cNvSpPr>
            <a:spLocks noGrp="1"/>
          </p:cNvSpPr>
          <p:nvPr>
            <p:ph idx="1"/>
          </p:nvPr>
        </p:nvSpPr>
        <p:spPr/>
        <p:txBody>
          <a:bodyPr>
            <a:normAutofit fontScale="85000" lnSpcReduction="20000"/>
          </a:bodyPr>
          <a:lstStyle/>
          <a:p>
            <a:r>
              <a:rPr lang="pl-PL" dirty="0" smtClean="0"/>
              <a:t>Do 1998 r. – kary dodatkowe </a:t>
            </a:r>
          </a:p>
          <a:p>
            <a:r>
              <a:rPr lang="pl-PL" b="1" dirty="0" smtClean="0"/>
              <a:t/>
            </a:r>
            <a:br>
              <a:rPr lang="pl-PL" b="1" dirty="0" smtClean="0"/>
            </a:br>
            <a:r>
              <a:rPr lang="pl-PL" b="1" dirty="0" smtClean="0"/>
              <a:t>Art. 28 [Środki karne] katalog </a:t>
            </a:r>
            <a:endParaRPr lang="pl-PL" dirty="0" smtClean="0"/>
          </a:p>
          <a:p>
            <a:r>
              <a:rPr lang="pl-PL" dirty="0" smtClean="0"/>
              <a:t>§ 1. Środkami karnymi są:</a:t>
            </a:r>
          </a:p>
          <a:p>
            <a:r>
              <a:rPr lang="pl-PL" b="1" dirty="0" smtClean="0"/>
              <a:t>1)</a:t>
            </a:r>
            <a:r>
              <a:rPr lang="pl-PL" dirty="0" smtClean="0"/>
              <a:t> zakaz prowadzenia pojazdów;</a:t>
            </a:r>
          </a:p>
          <a:p>
            <a:r>
              <a:rPr lang="pl-PL" b="1" dirty="0" smtClean="0"/>
              <a:t>2) </a:t>
            </a:r>
            <a:r>
              <a:rPr lang="pl-PL" dirty="0" smtClean="0"/>
              <a:t>przepadek przedmiotów;</a:t>
            </a:r>
          </a:p>
          <a:p>
            <a:r>
              <a:rPr lang="pl-PL" b="1" dirty="0" smtClean="0"/>
              <a:t>3) </a:t>
            </a:r>
            <a:r>
              <a:rPr lang="pl-PL" dirty="0" smtClean="0"/>
              <a:t>nawiązka;</a:t>
            </a:r>
          </a:p>
          <a:p>
            <a:r>
              <a:rPr lang="pl-PL" b="1" dirty="0" smtClean="0"/>
              <a:t>4) </a:t>
            </a:r>
            <a:r>
              <a:rPr lang="pl-PL" dirty="0" smtClean="0"/>
              <a:t>obowiązek naprawienia szkody;</a:t>
            </a:r>
          </a:p>
          <a:p>
            <a:r>
              <a:rPr lang="pl-PL" b="1" dirty="0" smtClean="0"/>
              <a:t>5)</a:t>
            </a:r>
            <a:r>
              <a:rPr lang="pl-PL" dirty="0" smtClean="0"/>
              <a:t> podanie orzeczenia o ukaraniu do publicznej wiadomości w szczególny sposób;</a:t>
            </a:r>
          </a:p>
          <a:p>
            <a:r>
              <a:rPr lang="pl-PL" b="1" dirty="0" smtClean="0"/>
              <a:t>6) </a:t>
            </a:r>
            <a:r>
              <a:rPr lang="pl-PL" dirty="0" smtClean="0"/>
              <a:t> </a:t>
            </a:r>
            <a:r>
              <a:rPr lang="pl-PL" sz="3300" b="1" dirty="0" smtClean="0"/>
              <a:t>inne środki karne określone przez </a:t>
            </a:r>
            <a:r>
              <a:rPr lang="pl-PL" sz="3300" b="1" dirty="0" smtClean="0">
                <a:hlinkClick r:id="rId2"/>
              </a:rPr>
              <a:t>ustawę</a:t>
            </a:r>
            <a:r>
              <a:rPr lang="pl-PL" dirty="0" smtClean="0"/>
              <a:t>.</a:t>
            </a:r>
          </a:p>
          <a:p>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CZAS I MIEJSCE POPEŁNIENIA CZYNU ZABRONIONEGO</a:t>
            </a:r>
            <a:endParaRPr lang="pl-PL" dirty="0"/>
          </a:p>
        </p:txBody>
      </p:sp>
      <p:sp>
        <p:nvSpPr>
          <p:cNvPr id="3" name="Symbol zastępczy zawartości 2"/>
          <p:cNvSpPr>
            <a:spLocks noGrp="1"/>
          </p:cNvSpPr>
          <p:nvPr>
            <p:ph sz="half" idx="1"/>
          </p:nvPr>
        </p:nvSpPr>
        <p:spPr/>
        <p:txBody>
          <a:bodyPr>
            <a:normAutofit fontScale="70000" lnSpcReduction="20000"/>
          </a:bodyPr>
          <a:lstStyle/>
          <a:p>
            <a:r>
              <a:rPr lang="pl-PL" dirty="0" smtClean="0"/>
              <a:t>KK</a:t>
            </a:r>
          </a:p>
          <a:p>
            <a:r>
              <a:rPr lang="pl-PL" b="1" dirty="0"/>
              <a:t>Art. 6 [Czas i miejsce przestępstwa]</a:t>
            </a:r>
            <a:endParaRPr lang="pl-PL" dirty="0"/>
          </a:p>
          <a:p>
            <a:r>
              <a:rPr lang="pl-PL" dirty="0"/>
              <a:t>§ 1. Czyn zabroniony uważa się za popełniony w czasie, w którym sprawca działał lub zaniechał działania, do którego był obowiązany.</a:t>
            </a:r>
          </a:p>
          <a:p>
            <a:r>
              <a:rPr lang="pl-PL" dirty="0"/>
              <a:t>§ 2. Czyn zabroniony uważa się za popełniony w miejscu, w którym sprawca działał lub zaniechał działania, do którego był obowiązany, albo gdzie skutek stanowiący znamię czynu zabronionego nastąpił lub według zamiaru sprawcy miał nastąpić.</a:t>
            </a:r>
          </a:p>
          <a:p>
            <a:endParaRPr lang="pl-PL" dirty="0"/>
          </a:p>
        </p:txBody>
      </p:sp>
      <p:sp>
        <p:nvSpPr>
          <p:cNvPr id="4" name="Symbol zastępczy zawartości 3"/>
          <p:cNvSpPr>
            <a:spLocks noGrp="1"/>
          </p:cNvSpPr>
          <p:nvPr>
            <p:ph sz="half" idx="2"/>
          </p:nvPr>
        </p:nvSpPr>
        <p:spPr/>
        <p:txBody>
          <a:bodyPr>
            <a:normAutofit fontScale="70000" lnSpcReduction="20000"/>
          </a:bodyPr>
          <a:lstStyle/>
          <a:p>
            <a:r>
              <a:rPr lang="pl-PL" dirty="0" smtClean="0"/>
              <a:t>KW</a:t>
            </a:r>
          </a:p>
          <a:p>
            <a:r>
              <a:rPr lang="pl-PL" b="1" dirty="0"/>
              <a:t>Art. 4. </a:t>
            </a:r>
            <a:r>
              <a:rPr lang="pl-PL" dirty="0"/>
              <a:t>§ 1. Wykroczenie uważa się za popełnione w czasie, w którym sprawca działał lub zaniechał działania, do którego był obowiązany.</a:t>
            </a:r>
          </a:p>
          <a:p>
            <a:r>
              <a:rPr lang="pl-PL" dirty="0"/>
              <a:t>§ 2. Wykroczenie uważa się za popełnione na miejscu, gdzie sprawca działał lub zaniechał działania, do którego był obowiązany, albo gdzie skutek nastąpił lub miał nastąpić.</a:t>
            </a:r>
          </a:p>
          <a:p>
            <a:endParaRPr lang="pl-PL"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Inne środki karne przewidziane przez ustawę inną niż KW</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 trwałe odebranie karty wędkarskiej albo karty łowiectwa podwodnego (</a:t>
            </a:r>
            <a:r>
              <a:rPr lang="pl-PL" dirty="0" smtClean="0">
                <a:hlinkClick r:id="rId2"/>
              </a:rPr>
              <a:t>art. 27a ust. 4 </a:t>
            </a:r>
            <a:r>
              <a:rPr lang="pl-PL" dirty="0" err="1" smtClean="0">
                <a:hlinkClick r:id="rId2"/>
              </a:rPr>
              <a:t>pkt</a:t>
            </a:r>
            <a:r>
              <a:rPr lang="pl-PL" dirty="0" smtClean="0">
                <a:hlinkClick r:id="rId2"/>
              </a:rPr>
              <a:t> 3</a:t>
            </a:r>
            <a:r>
              <a:rPr lang="pl-PL" dirty="0" smtClean="0"/>
              <a:t> oraz </a:t>
            </a:r>
            <a:r>
              <a:rPr lang="pl-PL" dirty="0" smtClean="0">
                <a:hlinkClick r:id="rId3"/>
              </a:rPr>
              <a:t>art. 27b ust. 4 </a:t>
            </a:r>
            <a:r>
              <a:rPr lang="pl-PL" dirty="0" err="1" smtClean="0">
                <a:hlinkClick r:id="rId3"/>
              </a:rPr>
              <a:t>pkt</a:t>
            </a:r>
            <a:r>
              <a:rPr lang="pl-PL" dirty="0" smtClean="0">
                <a:hlinkClick r:id="rId3"/>
              </a:rPr>
              <a:t> 3</a:t>
            </a:r>
            <a:r>
              <a:rPr lang="pl-PL" dirty="0" smtClean="0"/>
              <a:t> ustawy z 18.4.1985 r. o rybactwie śródlądowym),</a:t>
            </a:r>
          </a:p>
          <a:p>
            <a:r>
              <a:rPr lang="pl-PL" dirty="0" smtClean="0"/>
              <a:t> zakaz składania oferty do konkursu ofert (</a:t>
            </a:r>
            <a:r>
              <a:rPr lang="pl-PL" dirty="0" smtClean="0">
                <a:hlinkClick r:id="rId4"/>
              </a:rPr>
              <a:t>art. 27 ust. 3</a:t>
            </a:r>
            <a:r>
              <a:rPr lang="pl-PL" dirty="0" smtClean="0"/>
              <a:t> </a:t>
            </a:r>
            <a:r>
              <a:rPr lang="pl-PL" dirty="0" err="1" smtClean="0"/>
              <a:t>RybŚródlU</a:t>
            </a:r>
            <a:r>
              <a:rPr lang="pl-PL" dirty="0" smtClean="0"/>
              <a:t>), </a:t>
            </a:r>
          </a:p>
          <a:p>
            <a:r>
              <a:rPr lang="pl-PL" dirty="0" smtClean="0"/>
              <a:t>zakaz wstępu na imprezy masowe (</a:t>
            </a:r>
            <a:r>
              <a:rPr lang="pl-PL" dirty="0" smtClean="0">
                <a:hlinkClick r:id="rId5"/>
              </a:rPr>
              <a:t>art. 65 ust. 1–2a</a:t>
            </a:r>
            <a:r>
              <a:rPr lang="pl-PL" dirty="0" smtClean="0"/>
              <a:t> ustawy z 20.3.2009 r. o bezpieczeństwie imprez masowych) </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Nie są środkami karnymi</a:t>
            </a:r>
            <a:endParaRPr lang="pl-PL" dirty="0"/>
          </a:p>
        </p:txBody>
      </p:sp>
      <p:sp>
        <p:nvSpPr>
          <p:cNvPr id="3" name="Symbol zastępczy zawartości 2"/>
          <p:cNvSpPr>
            <a:spLocks noGrp="1"/>
          </p:cNvSpPr>
          <p:nvPr>
            <p:ph idx="1"/>
          </p:nvPr>
        </p:nvSpPr>
        <p:spPr>
          <a:xfrm>
            <a:off x="457200" y="1142984"/>
            <a:ext cx="8229600" cy="4983179"/>
          </a:xfrm>
        </p:spPr>
        <p:txBody>
          <a:bodyPr>
            <a:normAutofit fontScale="85000" lnSpcReduction="10000"/>
          </a:bodyPr>
          <a:lstStyle/>
          <a:p>
            <a:r>
              <a:rPr lang="pl-PL" dirty="0" smtClean="0"/>
              <a:t>obowiązki, które sąd może nałożyć na sprawcę, orzekając karę ograniczenia wolności. Mowa tu o zobowiązaniu ukaranego do naprawienia w całości albo w części szkody wyrządzonej wykroczeniem, albo też przeproszeniu pokrzywdzonego (</a:t>
            </a:r>
            <a:r>
              <a:rPr lang="pl-PL" dirty="0" smtClean="0">
                <a:hlinkClick r:id="rId2"/>
              </a:rPr>
              <a:t>art. 22 </a:t>
            </a:r>
            <a:r>
              <a:rPr lang="pl-PL" dirty="0" err="1" smtClean="0">
                <a:hlinkClick r:id="rId2"/>
              </a:rPr>
              <a:t>pkt</a:t>
            </a:r>
            <a:r>
              <a:rPr lang="pl-PL" dirty="0" smtClean="0">
                <a:hlinkClick r:id="rId2"/>
              </a:rPr>
              <a:t> 1 i 2</a:t>
            </a:r>
            <a:r>
              <a:rPr lang="pl-PL" dirty="0" smtClean="0"/>
              <a:t> KW). </a:t>
            </a:r>
          </a:p>
          <a:p>
            <a:r>
              <a:rPr lang="pl-PL" dirty="0" smtClean="0"/>
              <a:t>środki oddziaływania społecznego, które towarzyszą odstąpieniu od wymierzenia kary (</a:t>
            </a:r>
            <a:r>
              <a:rPr lang="pl-PL" dirty="0" smtClean="0">
                <a:hlinkClick r:id="rId3"/>
              </a:rPr>
              <a:t>art. 39 § 4</a:t>
            </a:r>
            <a:r>
              <a:rPr lang="pl-PL" dirty="0" smtClean="0"/>
              <a:t> KW). </a:t>
            </a:r>
          </a:p>
          <a:p>
            <a:r>
              <a:rPr lang="pl-PL" dirty="0" smtClean="0"/>
              <a:t>środki oddziaływania wychowawczego (</a:t>
            </a:r>
            <a:r>
              <a:rPr lang="pl-PL" dirty="0" smtClean="0">
                <a:hlinkClick r:id="rId4"/>
              </a:rPr>
              <a:t>art. 41</a:t>
            </a:r>
            <a:r>
              <a:rPr lang="pl-PL" dirty="0" smtClean="0"/>
              <a:t> KW) </a:t>
            </a:r>
          </a:p>
          <a:p>
            <a:r>
              <a:rPr lang="pl-PL" dirty="0" smtClean="0"/>
              <a:t>Punkty karne stosowane wobec kierowców pojazdów, czy urządzenia do blokowania kół (</a:t>
            </a:r>
            <a:r>
              <a:rPr lang="pl-PL" dirty="0" smtClean="0">
                <a:hlinkClick r:id="rId5"/>
              </a:rPr>
              <a:t>art. 130a ust. 8</a:t>
            </a:r>
            <a:r>
              <a:rPr lang="pl-PL" dirty="0" smtClean="0"/>
              <a:t> </a:t>
            </a:r>
            <a:r>
              <a:rPr lang="pl-PL" dirty="0" err="1" smtClean="0"/>
              <a:t>PrRuchDrog</a:t>
            </a:r>
            <a:r>
              <a:rPr lang="pl-PL" dirty="0" smtClean="0"/>
              <a:t>).</a:t>
            </a:r>
            <a:endParaRPr lang="pl-PL"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smtClean="0"/>
              <a:t>Art.28 § 2. Środki karne można orzec, jeżeli są one przewidziane w przepisie szczególnym, a orzeka się je, jeżeli </a:t>
            </a:r>
            <a:r>
              <a:rPr lang="pl-PL" dirty="0" smtClean="0">
                <a:hlinkClick r:id="rId2"/>
              </a:rPr>
              <a:t>przepis</a:t>
            </a:r>
            <a:r>
              <a:rPr lang="pl-PL" dirty="0" smtClean="0"/>
              <a:t> szczególny tak stanowi.</a:t>
            </a:r>
            <a:endParaRPr lang="pl-PL"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Samoistne stosowanie środków karnych</a:t>
            </a:r>
            <a:endParaRPr lang="pl-PL" dirty="0"/>
          </a:p>
        </p:txBody>
      </p:sp>
      <p:sp>
        <p:nvSpPr>
          <p:cNvPr id="3" name="Symbol zastępczy zawartości 2"/>
          <p:cNvSpPr>
            <a:spLocks noGrp="1"/>
          </p:cNvSpPr>
          <p:nvPr>
            <p:ph idx="1"/>
          </p:nvPr>
        </p:nvSpPr>
        <p:spPr/>
        <p:txBody>
          <a:bodyPr>
            <a:normAutofit fontScale="85000" lnSpcReduction="10000"/>
          </a:bodyPr>
          <a:lstStyle/>
          <a:p>
            <a:r>
              <a:rPr lang="pl-PL" b="1" dirty="0" smtClean="0"/>
              <a:t>Art. 39 [Nadzwyczajne złagodzenie i odstąpienie od kary]</a:t>
            </a:r>
            <a:endParaRPr lang="pl-PL" dirty="0" smtClean="0"/>
          </a:p>
          <a:p>
            <a:r>
              <a:rPr lang="pl-PL" dirty="0" smtClean="0"/>
              <a:t>§ 1. W wypadkach zasługujących na szczególne uwzględnienie można - biorąc pod uwagę charakter i okoliczności czynu lub właściwości i warunki osobiste sprawcy - zastosować nadzwyczajne złagodzenie kary albo odstąpić od wymierzenia kary lub środka karnego.</a:t>
            </a:r>
          </a:p>
          <a:p>
            <a:r>
              <a:rPr lang="pl-PL" dirty="0" smtClean="0"/>
              <a:t>§ 2. Nadzwyczajne złagodzenie polega na wymierzeniu kary poniżej dolnej granicy ustawowego zagrożenia albo kary łagodniejszego rodzaju.</a:t>
            </a:r>
          </a:p>
          <a:p>
            <a:endParaRPr lang="pl-PL"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Zakaz prowadzenia pojazdów</a:t>
            </a:r>
            <a:endParaRPr lang="pl-PL" dirty="0"/>
          </a:p>
        </p:txBody>
      </p:sp>
      <p:sp>
        <p:nvSpPr>
          <p:cNvPr id="3" name="Symbol zastępczy zawartości 2"/>
          <p:cNvSpPr>
            <a:spLocks noGrp="1"/>
          </p:cNvSpPr>
          <p:nvPr>
            <p:ph idx="1"/>
          </p:nvPr>
        </p:nvSpPr>
        <p:spPr/>
        <p:txBody>
          <a:bodyPr>
            <a:normAutofit fontScale="70000" lnSpcReduction="20000"/>
          </a:bodyPr>
          <a:lstStyle/>
          <a:p>
            <a:r>
              <a:rPr lang="pl-PL" b="1" dirty="0" smtClean="0"/>
              <a:t/>
            </a:r>
            <a:br>
              <a:rPr lang="pl-PL" b="1" dirty="0" smtClean="0"/>
            </a:br>
            <a:r>
              <a:rPr lang="pl-PL" b="1" dirty="0" smtClean="0"/>
              <a:t>Art. 29 [Zakaz prowadzenia pojazdów]</a:t>
            </a:r>
            <a:endParaRPr lang="pl-PL" dirty="0" smtClean="0"/>
          </a:p>
          <a:p>
            <a:r>
              <a:rPr lang="pl-PL" dirty="0" smtClean="0"/>
              <a:t>§ 1. Zakaz prowadzenia pojazdów wymierza się w miesiącach lub latach, na okres od 6 miesięcy do 3 lat.</a:t>
            </a:r>
          </a:p>
          <a:p>
            <a:r>
              <a:rPr lang="pl-PL" dirty="0" smtClean="0"/>
              <a:t>§ 2. Orzekając zakaz prowadzenia pojazdów określa się rodzaj pojazdu, którego zakaz dotyczy.</a:t>
            </a:r>
          </a:p>
          <a:p>
            <a:r>
              <a:rPr lang="pl-PL" dirty="0" smtClean="0"/>
              <a:t>§ 3. Zakaz, o którym mowa w § 1, obowiązuje od uprawomocnienia się orzeczenia. Orzekając zakaz nakłada się obowiązek zwrotu dokumentu uprawniającego do prowadzenia pojazdu, jeżeli dokument ten nie został zatrzymany. Do chwili wykonania tego obowiązku okres, na który orzeczono zakaz, nie biegnie.</a:t>
            </a:r>
          </a:p>
          <a:p>
            <a:r>
              <a:rPr lang="pl-PL" dirty="0" smtClean="0"/>
              <a:t>§ 4. Na poczet zakazu prowadzenia pojazdów zalicza się okres zatrzymania prawa jazdy lub innego dokumentu uprawniającego do prowadzenia pojazdu.</a:t>
            </a:r>
          </a:p>
          <a:p>
            <a:endParaRPr lang="pl-PL"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55000" lnSpcReduction="20000"/>
          </a:bodyPr>
          <a:lstStyle/>
          <a:p>
            <a:r>
              <a:rPr lang="pl-PL" b="1" dirty="0" smtClean="0"/>
              <a:t/>
            </a:r>
            <a:br>
              <a:rPr lang="pl-PL" b="1" dirty="0" smtClean="0"/>
            </a:br>
            <a:r>
              <a:rPr lang="pl-PL" b="1" dirty="0" smtClean="0"/>
              <a:t>Art. 87 [Użycie alkoholu]</a:t>
            </a:r>
            <a:endParaRPr lang="pl-PL" dirty="0" smtClean="0"/>
          </a:p>
          <a:p>
            <a:r>
              <a:rPr lang="pl-PL" dirty="0" smtClean="0"/>
              <a:t>§ 1. Kto, znajdując się w stanie po użyciu alkoholu lub podobnie działającego środka, prowadzi pojazd mechaniczny w ruchu lądowym, wodnym lub </a:t>
            </a:r>
            <a:r>
              <a:rPr lang="pl-PL" dirty="0" err="1" smtClean="0"/>
              <a:t>powietrznym,podlega</a:t>
            </a:r>
            <a:r>
              <a:rPr lang="pl-PL" dirty="0" smtClean="0"/>
              <a:t> karze aresztu albo grzywny nie niższej niż 50 złotych.</a:t>
            </a:r>
          </a:p>
          <a:p>
            <a:r>
              <a:rPr lang="pl-PL" dirty="0" smtClean="0"/>
              <a:t>§ 1a. Tej samej karze podlega, kto, znajdując się w stanie nietrzeźwości lub pod wpływem podobnie działającego środka, prowadzi na drodze publicznej, w </a:t>
            </a:r>
            <a:r>
              <a:rPr lang="pl-PL" dirty="0" smtClean="0">
                <a:hlinkClick r:id="rId2"/>
              </a:rPr>
              <a:t>strefie zamieszkania</a:t>
            </a:r>
            <a:r>
              <a:rPr lang="pl-PL" dirty="0" smtClean="0"/>
              <a:t> lub w strefie ruchu inny pojazd niż określony w § 1.</a:t>
            </a:r>
          </a:p>
          <a:p>
            <a:r>
              <a:rPr lang="pl-PL" dirty="0" smtClean="0"/>
              <a:t>§ 2. Kto, znajdując się w stanie po użyciu alkoholu lub podobnie działającego środka, prowadzi na drodze publicznej, w </a:t>
            </a:r>
            <a:r>
              <a:rPr lang="pl-PL" dirty="0" smtClean="0">
                <a:hlinkClick r:id="rId2"/>
              </a:rPr>
              <a:t>strefie zamieszkania</a:t>
            </a:r>
            <a:r>
              <a:rPr lang="pl-PL" dirty="0" smtClean="0"/>
              <a:t> lub strefie ruchu inny pojazd niż określony w § 1,podlega karze aresztu do 14 dni albo karze grzywny.</a:t>
            </a:r>
          </a:p>
          <a:p>
            <a:r>
              <a:rPr lang="pl-PL" dirty="0" smtClean="0"/>
              <a:t>§ 3. W razie popełnienia wykroczenia określonego w § 1 orzeka się zakaz prowadzenia pojazdów.</a:t>
            </a:r>
          </a:p>
          <a:p>
            <a:r>
              <a:rPr lang="pl-PL" dirty="0" smtClean="0"/>
              <a:t>§ 4. W razie popełnienia wykroczenia określonego w § 1a lub 2 można orzec zakaz prowadzenia pojazdów innych niż określone w § 1.</a:t>
            </a:r>
          </a:p>
          <a:p>
            <a:endParaRPr lang="pl-PL"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Przepadek </a:t>
            </a:r>
            <a:endParaRPr lang="pl-PL" dirty="0"/>
          </a:p>
        </p:txBody>
      </p:sp>
      <p:sp>
        <p:nvSpPr>
          <p:cNvPr id="3" name="Symbol zastępczy zawartości 2"/>
          <p:cNvSpPr>
            <a:spLocks noGrp="1"/>
          </p:cNvSpPr>
          <p:nvPr>
            <p:ph idx="1"/>
          </p:nvPr>
        </p:nvSpPr>
        <p:spPr/>
        <p:txBody>
          <a:bodyPr>
            <a:normAutofit fontScale="70000" lnSpcReduction="20000"/>
          </a:bodyPr>
          <a:lstStyle/>
          <a:p>
            <a:pPr algn="just"/>
            <a:r>
              <a:rPr lang="pl-PL" b="1" dirty="0" smtClean="0"/>
              <a:t>Art. 30.</a:t>
            </a:r>
            <a:r>
              <a:rPr lang="pl-PL" dirty="0" smtClean="0"/>
              <a:t> § 1. Przepadek przedmiotów obejmuje narzędzia lub inne przedmioty, które służyły lub były przeznaczone do popełnienia wykroczenia, a jeżeli </a:t>
            </a:r>
            <a:r>
              <a:rPr lang="pl-PL" dirty="0" smtClean="0">
                <a:hlinkClick r:id="rId2"/>
              </a:rPr>
              <a:t>przepis</a:t>
            </a:r>
            <a:r>
              <a:rPr lang="pl-PL" dirty="0" smtClean="0"/>
              <a:t> szczególny tak stanowi - także przedmioty pochodzące bezpośrednio lub pośrednio z wykroczenia.</a:t>
            </a:r>
          </a:p>
          <a:p>
            <a:pPr algn="just"/>
            <a:r>
              <a:rPr lang="pl-PL" dirty="0" smtClean="0"/>
              <a:t>§ 2. Przepadek przedmiotów niebędących własnością sprawcy wykroczenia można orzec tylko wtedy, gdy </a:t>
            </a:r>
            <a:r>
              <a:rPr lang="pl-PL" dirty="0" smtClean="0">
                <a:hlinkClick r:id="rId2"/>
              </a:rPr>
              <a:t>przepis</a:t>
            </a:r>
            <a:r>
              <a:rPr lang="pl-PL" dirty="0" smtClean="0"/>
              <a:t> szczególny tak stanowi.</a:t>
            </a:r>
          </a:p>
          <a:p>
            <a:pPr algn="just"/>
            <a:r>
              <a:rPr lang="pl-PL" dirty="0" smtClean="0"/>
              <a:t>§ 3. Przepadek przedmiotów następuje z chwilą uprawomocnienia się orzeczenia.</a:t>
            </a:r>
          </a:p>
          <a:p>
            <a:pPr algn="just"/>
            <a:r>
              <a:rPr lang="pl-PL" dirty="0" smtClean="0"/>
              <a:t>§ 4. Przedmioty objęte przepadkiem przechodzą na własność Skarbu Państwa, chyba że </a:t>
            </a:r>
            <a:r>
              <a:rPr lang="pl-PL" dirty="0" smtClean="0">
                <a:hlinkClick r:id="rId2"/>
              </a:rPr>
              <a:t>ustawa</a:t>
            </a:r>
            <a:r>
              <a:rPr lang="pl-PL" dirty="0" smtClean="0"/>
              <a:t> stanowi inaczej.</a:t>
            </a:r>
          </a:p>
          <a:p>
            <a:pPr algn="just"/>
            <a:r>
              <a:rPr lang="pl-PL" dirty="0" smtClean="0"/>
              <a:t>§ 5. Przepadku nie orzeka się, jeżeli byłoby to niewspółmierne do wagi popełnionego wykroczenia, chyba że chodzi o przedmiot pochodzący bezpośrednio z wykroczenia.</a:t>
            </a:r>
          </a:p>
          <a:p>
            <a:pPr algn="just"/>
            <a:endParaRPr lang="pl-PL"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Przepadek </a:t>
            </a:r>
            <a:endParaRPr lang="pl-PL" dirty="0"/>
          </a:p>
        </p:txBody>
      </p:sp>
      <p:sp>
        <p:nvSpPr>
          <p:cNvPr id="3" name="Symbol zastępczy zawartości 2"/>
          <p:cNvSpPr>
            <a:spLocks noGrp="1"/>
          </p:cNvSpPr>
          <p:nvPr>
            <p:ph idx="1"/>
          </p:nvPr>
        </p:nvSpPr>
        <p:spPr/>
        <p:txBody>
          <a:bodyPr>
            <a:normAutofit fontScale="47500" lnSpcReduction="20000"/>
          </a:bodyPr>
          <a:lstStyle/>
          <a:p>
            <a:r>
              <a:rPr lang="pl-PL" b="1" dirty="0" smtClean="0"/>
              <a:t>przepadek, jeżeli jest przewidziany w ustawie, obejmuje</a:t>
            </a:r>
            <a:r>
              <a:rPr lang="pl-PL" dirty="0" smtClean="0"/>
              <a:t>:</a:t>
            </a:r>
          </a:p>
          <a:p>
            <a:r>
              <a:rPr lang="pl-PL" dirty="0" smtClean="0"/>
              <a:t>1) </a:t>
            </a:r>
            <a:r>
              <a:rPr lang="pl-PL" b="1" dirty="0" smtClean="0"/>
              <a:t>przedmioty służące do popełnienia wykroczenia</a:t>
            </a:r>
            <a:r>
              <a:rPr lang="pl-PL" dirty="0" smtClean="0"/>
              <a:t>, a więc narzędzia tego czynu, jego środki (</a:t>
            </a:r>
            <a:r>
              <a:rPr lang="pl-PL" i="1" dirty="0" err="1" smtClean="0"/>
              <a:t>instrumenta</a:t>
            </a:r>
            <a:r>
              <a:rPr lang="pl-PL" i="1" dirty="0" smtClean="0"/>
              <a:t> </a:t>
            </a:r>
            <a:r>
              <a:rPr lang="pl-PL" i="1" dirty="0" err="1" smtClean="0"/>
              <a:t>sceleris</a:t>
            </a:r>
            <a:r>
              <a:rPr lang="pl-PL" dirty="0" smtClean="0"/>
              <a:t>), w tym jednak także przedmioty będące przedmiotem danego wykroczenia, np. pieczęcie, stemple czy papiery firmowe, jak przy wykroczeniu z </a:t>
            </a:r>
            <a:r>
              <a:rPr lang="pl-PL" u="sng" dirty="0" smtClean="0">
                <a:hlinkClick r:id="rId2"/>
              </a:rPr>
              <a:t>art. 61</a:t>
            </a:r>
            <a:r>
              <a:rPr lang="pl-PL" dirty="0" smtClean="0"/>
              <a:t>, rozlepiane nielegalnie plakaty, afisze, apele czy ulotki, jak przy czynie z </a:t>
            </a:r>
            <a:r>
              <a:rPr lang="pl-PL" u="sng" dirty="0" smtClean="0">
                <a:hlinkClick r:id="rId2"/>
              </a:rPr>
              <a:t>art. 63a</a:t>
            </a:r>
            <a:r>
              <a:rPr lang="pl-PL" dirty="0" smtClean="0"/>
              <a:t>, materiały wybuchowe lub łatwopalne, będące przedmiotem czynu z </a:t>
            </a:r>
            <a:r>
              <a:rPr lang="pl-PL" u="sng" dirty="0" smtClean="0">
                <a:hlinkClick r:id="rId2"/>
              </a:rPr>
              <a:t>art. 83</a:t>
            </a:r>
            <a:r>
              <a:rPr lang="pl-PL" dirty="0" smtClean="0"/>
              <a:t>, urządzenia i sygnalizacje, stanowiące przedmiot czynu z </a:t>
            </a:r>
            <a:r>
              <a:rPr lang="pl-PL" u="sng" dirty="0" smtClean="0">
                <a:hlinkClick r:id="rId2"/>
              </a:rPr>
              <a:t>art. 96a</a:t>
            </a:r>
            <a:r>
              <a:rPr lang="pl-PL" dirty="0" smtClean="0"/>
              <a:t>, ale też pieniądze i inne przedmioty służące do gry hazardowej, np. karty, żetony, stoliki itp. (</a:t>
            </a:r>
            <a:r>
              <a:rPr lang="pl-PL" u="sng" dirty="0" smtClean="0">
                <a:hlinkClick r:id="rId2"/>
              </a:rPr>
              <a:t>art. 128</a:t>
            </a:r>
            <a:r>
              <a:rPr lang="pl-PL" dirty="0" smtClean="0"/>
              <a:t>), czy nielegalnie posiadane, nabywane lub dostarczane innym wytrychy (</a:t>
            </a:r>
            <a:r>
              <a:rPr lang="pl-PL" u="sng" dirty="0" smtClean="0">
                <a:hlinkClick r:id="rId2"/>
              </a:rPr>
              <a:t>art. 129</a:t>
            </a:r>
            <a:r>
              <a:rPr lang="pl-PL" dirty="0" smtClean="0"/>
              <a:t>), oraz</a:t>
            </a:r>
          </a:p>
          <a:p>
            <a:r>
              <a:rPr lang="pl-PL" dirty="0" smtClean="0"/>
              <a:t>2) </a:t>
            </a:r>
            <a:r>
              <a:rPr lang="pl-PL" b="1" dirty="0" smtClean="0"/>
              <a:t>przedmioty pochodzące z wykroczenia</a:t>
            </a:r>
            <a:r>
              <a:rPr lang="pl-PL" dirty="0" smtClean="0"/>
              <a:t> bezpośrednio lub pośrednio (np. po zbyciu i nabyciu za uzyskane środki innej rzeczy lub zamianie przedmiotu pochodzącego z tego czynu na inną rzecz), czyli jego owoce (</a:t>
            </a:r>
            <a:r>
              <a:rPr lang="pl-PL" i="1" dirty="0" err="1" smtClean="0"/>
              <a:t>producta</a:t>
            </a:r>
            <a:r>
              <a:rPr lang="pl-PL" i="1" dirty="0" smtClean="0"/>
              <a:t> </a:t>
            </a:r>
            <a:r>
              <a:rPr lang="pl-PL" i="1" dirty="0" err="1" smtClean="0"/>
              <a:t>sceleris</a:t>
            </a:r>
            <a:r>
              <a:rPr lang="pl-PL" dirty="0" smtClean="0"/>
              <a:t>), ale tylko wtedy, gdy ustawa tak stanowi. W kodeksie wykroczeń tak postanowiono w </a:t>
            </a:r>
            <a:r>
              <a:rPr lang="pl-PL" u="sng" dirty="0" smtClean="0">
                <a:hlinkClick r:id="rId2"/>
              </a:rPr>
              <a:t>art. 56 § 3</a:t>
            </a:r>
            <a:r>
              <a:rPr lang="pl-PL" dirty="0" smtClean="0"/>
              <a:t> i </a:t>
            </a:r>
            <a:r>
              <a:rPr lang="pl-PL" u="sng" dirty="0" smtClean="0">
                <a:hlinkClick r:id="rId2"/>
              </a:rPr>
              <a:t>4</a:t>
            </a:r>
            <a:r>
              <a:rPr lang="pl-PL" dirty="0" smtClean="0"/>
              <a:t> oraz </a:t>
            </a:r>
            <a:r>
              <a:rPr lang="pl-PL" u="sng" dirty="0" smtClean="0">
                <a:hlinkClick r:id="rId2"/>
              </a:rPr>
              <a:t>art. 57 § 3</a:t>
            </a:r>
            <a:r>
              <a:rPr lang="pl-PL" dirty="0" smtClean="0"/>
              <a:t>, gdzie przepadkiem objęto przedmioty uzyskane z nielegalnej zbiórki ofiar, w tym pieniądze uzyskane w zamian za ofiary zebrane w naturze, w </a:t>
            </a:r>
            <a:r>
              <a:rPr lang="pl-PL" u="sng" dirty="0" smtClean="0">
                <a:hlinkClick r:id="rId2"/>
              </a:rPr>
              <a:t>art. 61 § 3</a:t>
            </a:r>
            <a:r>
              <a:rPr lang="pl-PL" dirty="0" smtClean="0"/>
              <a:t>, gdzie przepadkiem objęte są także (zob. </a:t>
            </a:r>
            <a:r>
              <a:rPr lang="pl-PL" dirty="0" err="1" smtClean="0"/>
              <a:t>pkt</a:t>
            </a:r>
            <a:r>
              <a:rPr lang="pl-PL" dirty="0" smtClean="0"/>
              <a:t> 1) przedmioty tego wykroczenia, tzn. przywłaszczone sobie i publicznie noszone odznaki, odznaczenia, mundury, czy stopnie, w </a:t>
            </a:r>
            <a:r>
              <a:rPr lang="pl-PL" u="sng" dirty="0" smtClean="0">
                <a:hlinkClick r:id="rId2"/>
              </a:rPr>
              <a:t>art. 68 § 3</a:t>
            </a:r>
            <a:r>
              <a:rPr lang="pl-PL" dirty="0" smtClean="0"/>
              <a:t>, w którym przedmiotem przepadku są nielegalnie wytworzone godła, pieczęcie lub znaki instytucji lub organizacji, w </a:t>
            </a:r>
            <a:r>
              <a:rPr lang="pl-PL" u="sng" dirty="0" smtClean="0">
                <a:hlinkClick r:id="rId2"/>
              </a:rPr>
              <a:t>art. 118 § 3</a:t>
            </a:r>
            <a:r>
              <a:rPr lang="pl-PL" dirty="0" smtClean="0"/>
              <a:t>, który obejmuje przepadkiem mięso z nielegalnego uboju, czy w </a:t>
            </a:r>
            <a:r>
              <a:rPr lang="pl-PL" u="sng" dirty="0" smtClean="0">
                <a:hlinkClick r:id="rId2"/>
              </a:rPr>
              <a:t>art. 158 § 2</a:t>
            </a:r>
            <a:r>
              <a:rPr lang="pl-PL" dirty="0" smtClean="0"/>
              <a:t>, gdzie objęto nim nielegalnie pozyskane drewno z lasu.</a:t>
            </a:r>
          </a:p>
          <a:p>
            <a:endParaRPr lang="pl-PL"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Nawiązka</a:t>
            </a:r>
            <a:endParaRPr lang="pl-PL" dirty="0"/>
          </a:p>
        </p:txBody>
      </p:sp>
      <p:sp>
        <p:nvSpPr>
          <p:cNvPr id="3" name="Symbol zastępczy zawartości 2"/>
          <p:cNvSpPr>
            <a:spLocks noGrp="1"/>
          </p:cNvSpPr>
          <p:nvPr>
            <p:ph idx="1"/>
          </p:nvPr>
        </p:nvSpPr>
        <p:spPr/>
        <p:txBody>
          <a:bodyPr>
            <a:normAutofit lnSpcReduction="10000"/>
          </a:bodyPr>
          <a:lstStyle/>
          <a:p>
            <a:r>
              <a:rPr lang="pl-PL" b="1" dirty="0" smtClean="0"/>
              <a:t>Art. 32. </a:t>
            </a:r>
            <a:r>
              <a:rPr lang="pl-PL" dirty="0" smtClean="0"/>
              <a:t>Nawiązkę orzeka się na rzecz pokrzywdzonego w wypadkach przewidzianych w </a:t>
            </a:r>
            <a:r>
              <a:rPr lang="pl-PL" dirty="0" smtClean="0">
                <a:hlinkClick r:id="rId2"/>
              </a:rPr>
              <a:t>przepisach</a:t>
            </a:r>
            <a:r>
              <a:rPr lang="pl-PL" dirty="0" smtClean="0"/>
              <a:t> szczególnych.</a:t>
            </a:r>
          </a:p>
          <a:p>
            <a:r>
              <a:rPr lang="pl-PL" b="1" dirty="0" smtClean="0"/>
              <a:t>Art. 37. </a:t>
            </a:r>
            <a:r>
              <a:rPr lang="pl-PL" dirty="0" smtClean="0"/>
              <a:t>Jeżeli wykroczeniem o charakterze chuligańskim została wyrządzona szkoda, można orzec nawiązkę do wysokości 1000 złotych na rzecz pokrzywdzonego albo na rzecz Polskiego Czerwonego Krzyża lub na inny cel społeczny wskazany przez organ orzekający.</a:t>
            </a:r>
            <a:endParaRPr lang="pl-PL"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77500" lnSpcReduction="20000"/>
          </a:bodyPr>
          <a:lstStyle/>
          <a:p>
            <a:r>
              <a:rPr lang="pl-PL" b="1" dirty="0" smtClean="0"/>
              <a:t>Art. 66. </a:t>
            </a:r>
            <a:r>
              <a:rPr lang="pl-PL" dirty="0" smtClean="0"/>
              <a:t>§ 1. Kto:</a:t>
            </a:r>
          </a:p>
          <a:p>
            <a:r>
              <a:rPr lang="pl-PL" dirty="0" smtClean="0"/>
              <a:t>1)   chcąc wywołać niepotrzebną czynność, fałszywą informacją lub w inny sposób wprowadza w błąd instytucję użyteczności publicznej albo organ ochrony bezpieczeństwa, porządku publicznego lub zdrowia,</a:t>
            </a:r>
          </a:p>
          <a:p>
            <a:r>
              <a:rPr lang="pl-PL" dirty="0" smtClean="0"/>
              <a:t>2)   umyślnie, bez uzasadnionej przyczyny, blokuje telefoniczny numer alarmowy, utrudniając prawidłowe funkcjonowanie centrum powiadamiania ratunkowego</a:t>
            </a:r>
          </a:p>
          <a:p>
            <a:r>
              <a:rPr lang="pl-PL" dirty="0" smtClean="0"/>
              <a:t>- podlega karze aresztu, ograniczenia wolności albo grzywny do 1500 zł.</a:t>
            </a:r>
          </a:p>
          <a:p>
            <a:r>
              <a:rPr lang="pl-PL" dirty="0" smtClean="0"/>
              <a:t>§ 2. Jeżeli wykroczenie spowodowało niepotrzebną czynność, można orzec nawiązkę do wysokości 1000 złotych.</a:t>
            </a:r>
          </a:p>
          <a:p>
            <a:endParaRPr lang="pl-PL"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25320</TotalTime>
  <Words>4005</Words>
  <Application>Microsoft Office PowerPoint</Application>
  <PresentationFormat>Pokaz na ekranie (4:3)</PresentationFormat>
  <Paragraphs>616</Paragraphs>
  <Slides>130</Slides>
  <Notes>1</Notes>
  <HiddenSlides>0</HiddenSlides>
  <MMClips>0</MMClips>
  <ScaleCrop>false</ScaleCrop>
  <HeadingPairs>
    <vt:vector size="4" baseType="variant">
      <vt:variant>
        <vt:lpstr>Motyw</vt:lpstr>
      </vt:variant>
      <vt:variant>
        <vt:i4>1</vt:i4>
      </vt:variant>
      <vt:variant>
        <vt:lpstr>Tytuły slajdów</vt:lpstr>
      </vt:variant>
      <vt:variant>
        <vt:i4>130</vt:i4>
      </vt:variant>
    </vt:vector>
  </HeadingPairs>
  <TitlesOfParts>
    <vt:vector size="131" baseType="lpstr">
      <vt:lpstr>Motyw pakietu Office</vt:lpstr>
      <vt:lpstr>PRAWO WYKROCZEŃ</vt:lpstr>
      <vt:lpstr>KODEKS KARNY A KODEKS WYKROCZEŃ </vt:lpstr>
      <vt:lpstr>Slajd 3</vt:lpstr>
      <vt:lpstr>Slajd 4</vt:lpstr>
      <vt:lpstr>Slajd 5</vt:lpstr>
      <vt:lpstr>Slajd 6</vt:lpstr>
      <vt:lpstr>ZASADA TERYTORIALNOŚCI</vt:lpstr>
      <vt:lpstr>ODPOWIEDZIALNOŚĆ ZA CZYNY POPEŁNIONE ZA GRANICĄ</vt:lpstr>
      <vt:lpstr>CZAS I MIEJSCE POPEŁNIENIA CZYNU ZABRONIONEGO</vt:lpstr>
      <vt:lpstr>PODZIAŁY</vt:lpstr>
      <vt:lpstr>STRONA PODMIOTOWA</vt:lpstr>
      <vt:lpstr>Slajd 12</vt:lpstr>
      <vt:lpstr>WIEK ODPOWIEDZIALNOŚCI </vt:lpstr>
      <vt:lpstr>Formy stadialne</vt:lpstr>
      <vt:lpstr>FORMY ZJAWISKOWE </vt:lpstr>
      <vt:lpstr>OBRONA KONIECZNA</vt:lpstr>
      <vt:lpstr>STAN WYŻSZEJ KONIECZNOŚCI</vt:lpstr>
      <vt:lpstr>Niepoczytalność </vt:lpstr>
      <vt:lpstr>Błędy</vt:lpstr>
      <vt:lpstr>Błąd co  do prawa - przykład</vt:lpstr>
      <vt:lpstr>Błąd co do faktu</vt:lpstr>
      <vt:lpstr>KW - Zbiegi </vt:lpstr>
      <vt:lpstr>Zbieg wykroczeń</vt:lpstr>
      <vt:lpstr>Rzeczywisty (realny zbieg wykroczeń)</vt:lpstr>
      <vt:lpstr>Wyrok nakazowy </vt:lpstr>
      <vt:lpstr>Kwestie procesowe</vt:lpstr>
      <vt:lpstr>Kwestie procesowe cd.</vt:lpstr>
      <vt:lpstr>Kwestie procesowe cd. </vt:lpstr>
      <vt:lpstr>Slajd 29</vt:lpstr>
      <vt:lpstr>Slajd 30</vt:lpstr>
      <vt:lpstr>Specyficzna odmiana realnego zbiegu wykroczeń (uwaga uregulowana w KK)</vt:lpstr>
      <vt:lpstr>Art. 12 § 2 KK</vt:lpstr>
      <vt:lpstr>Slajd 33</vt:lpstr>
      <vt:lpstr>Przesłanki stosowania 12 § 2 KK</vt:lpstr>
      <vt:lpstr>Przesłanki </vt:lpstr>
      <vt:lpstr>Zbieg przepisów</vt:lpstr>
      <vt:lpstr>Rzeczywisty zbieg przepisów (wewnętrzny)</vt:lpstr>
      <vt:lpstr>Przykład zbiegu przepisów na gruncie KW (wewnętrznego)</vt:lpstr>
      <vt:lpstr>Rzeczywisty zbieg przepisów (wewnętrzny)</vt:lpstr>
      <vt:lpstr>Wymiar kary</vt:lpstr>
      <vt:lpstr>Rzeczywisty zbieg przepisów (wewnętrzny)</vt:lpstr>
      <vt:lpstr>Zbieg przepisów a tryb mandatowy</vt:lpstr>
      <vt:lpstr>Zbieg przepisów a tryb mandatowy</vt:lpstr>
      <vt:lpstr>Wniosek o ukaranie</vt:lpstr>
      <vt:lpstr>Uchylenie mandatu karnego</vt:lpstr>
      <vt:lpstr>Konsekwencje przyjęcia zbiegu eliminacyjnego</vt:lpstr>
      <vt:lpstr>KW</vt:lpstr>
      <vt:lpstr>Zewnętrzny zbieg przepisów</vt:lpstr>
      <vt:lpstr>T. Grzegorczyk, Komentarz do KW </vt:lpstr>
      <vt:lpstr>Rzeczywisty zewnętrzny zbieg przepisów</vt:lpstr>
      <vt:lpstr>Jednoczynowy zbieg przestępstwa i wykroczenia </vt:lpstr>
      <vt:lpstr>Wyrok SN z 18.5.2017 r. </vt:lpstr>
      <vt:lpstr>Wyrok TK z 12.1.2016 r. K 45/14  </vt:lpstr>
      <vt:lpstr>KPSW</vt:lpstr>
      <vt:lpstr>Slajd 55</vt:lpstr>
      <vt:lpstr>Konsekwencje art. 10 § 1 KW</vt:lpstr>
      <vt:lpstr>Slajd 57</vt:lpstr>
      <vt:lpstr>Slajd 58</vt:lpstr>
      <vt:lpstr>SYSTEM REAKCJI NA WYKROCZENIA  </vt:lpstr>
      <vt:lpstr>KARY</vt:lpstr>
      <vt:lpstr>Charakter kar</vt:lpstr>
      <vt:lpstr>KARA ARESZTU</vt:lpstr>
      <vt:lpstr>KARA ARESZTU</vt:lpstr>
      <vt:lpstr>Kara aresztu</vt:lpstr>
      <vt:lpstr>Kara aresztu</vt:lpstr>
      <vt:lpstr>Kara aresztu</vt:lpstr>
      <vt:lpstr>Kara aresztu</vt:lpstr>
      <vt:lpstr>Zastępcza kara aresztu</vt:lpstr>
      <vt:lpstr>Zastępcza kara aresztu</vt:lpstr>
      <vt:lpstr>Areszt zastępczy</vt:lpstr>
      <vt:lpstr>Slajd 71</vt:lpstr>
      <vt:lpstr>Slajd 72</vt:lpstr>
      <vt:lpstr>Kara ograniczenia wolności</vt:lpstr>
      <vt:lpstr>Slajd 74</vt:lpstr>
      <vt:lpstr>Slajd 75</vt:lpstr>
      <vt:lpstr>Kara ograniczenia wolności</vt:lpstr>
      <vt:lpstr>Kara ograniczenia wolności w praktyce </vt:lpstr>
      <vt:lpstr>Grzywna </vt:lpstr>
      <vt:lpstr>Grzywna samoistna </vt:lpstr>
      <vt:lpstr>Grzywna kumulatywna </vt:lpstr>
      <vt:lpstr>Kara grzywny</vt:lpstr>
      <vt:lpstr>Wymiar kary grzywny </vt:lpstr>
      <vt:lpstr>Kara grzywny </vt:lpstr>
      <vt:lpstr>Slajd 84</vt:lpstr>
      <vt:lpstr>Dyrektywa wymiaru grzywny </vt:lpstr>
      <vt:lpstr>Nagana</vt:lpstr>
      <vt:lpstr>Slajd 87</vt:lpstr>
      <vt:lpstr>Slajd 88</vt:lpstr>
      <vt:lpstr>Środki karne</vt:lpstr>
      <vt:lpstr>Inne środki karne przewidziane przez ustawę inną niż KW</vt:lpstr>
      <vt:lpstr>Nie są środkami karnymi</vt:lpstr>
      <vt:lpstr>Slajd 92</vt:lpstr>
      <vt:lpstr>Samoistne stosowanie środków karnych</vt:lpstr>
      <vt:lpstr>Zakaz prowadzenia pojazdów</vt:lpstr>
      <vt:lpstr>Slajd 95</vt:lpstr>
      <vt:lpstr>Przepadek </vt:lpstr>
      <vt:lpstr>Przepadek </vt:lpstr>
      <vt:lpstr>Nawiązka</vt:lpstr>
      <vt:lpstr>Slajd 99</vt:lpstr>
      <vt:lpstr>Nawiązka </vt:lpstr>
      <vt:lpstr>Nawiązka</vt:lpstr>
      <vt:lpstr>Nawiązka</vt:lpstr>
      <vt:lpstr>Nawiązka</vt:lpstr>
      <vt:lpstr>Nawiązka</vt:lpstr>
      <vt:lpstr>Obowiązek naprawienia szkody</vt:lpstr>
      <vt:lpstr>Obowiązek naprawienia szkody</vt:lpstr>
      <vt:lpstr>Podanie orzeczenia o ukaraniu </vt:lpstr>
      <vt:lpstr>Podanie orzeczenia o ukaraniu do publicznej wiadomości </vt:lpstr>
      <vt:lpstr>Środki karne a tryb mandatowy </vt:lpstr>
      <vt:lpstr>Środki oddziaływania społecznego i wychowawczego </vt:lpstr>
      <vt:lpstr>Slajd 111</vt:lpstr>
      <vt:lpstr>Slajd 112</vt:lpstr>
      <vt:lpstr>Slajd 113</vt:lpstr>
      <vt:lpstr>Slajd 114</vt:lpstr>
      <vt:lpstr>ŚOW a możliwość wszczęcia i prowadzenia postępowania karnego </vt:lpstr>
      <vt:lpstr>Środki probacyjne </vt:lpstr>
      <vt:lpstr>Przesłanki środka probacyjnego</vt:lpstr>
      <vt:lpstr>Środek probacyjny w pr. wykroczeń</vt:lpstr>
      <vt:lpstr>WARUNKOWE ZAWIESZENIE WYKONANIA KARY ARESZTU </vt:lpstr>
      <vt:lpstr>WYŁĄCZENIA </vt:lpstr>
      <vt:lpstr>Slajd 121</vt:lpstr>
      <vt:lpstr>Statystyki </vt:lpstr>
      <vt:lpstr>Zasady i dyrektywy wymiaru kary</vt:lpstr>
      <vt:lpstr>Slajd 124</vt:lpstr>
      <vt:lpstr>Slajd 125</vt:lpstr>
      <vt:lpstr>Slajd 126</vt:lpstr>
      <vt:lpstr>Slajd 127</vt:lpstr>
      <vt:lpstr>Slajd 128</vt:lpstr>
      <vt:lpstr>Slajd 129</vt:lpstr>
      <vt:lpstr>Slajd 130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WYKROCZEŃ</dc:title>
  <dc:creator>Acer</dc:creator>
  <cp:lastModifiedBy>Acer</cp:lastModifiedBy>
  <cp:revision>163</cp:revision>
  <dcterms:created xsi:type="dcterms:W3CDTF">2019-03-03T06:35:56Z</dcterms:created>
  <dcterms:modified xsi:type="dcterms:W3CDTF">2019-05-21T12:40:15Z</dcterms:modified>
</cp:coreProperties>
</file>