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sldIdLst>
    <p:sldId id="334" r:id="rId2"/>
    <p:sldId id="335" r:id="rId3"/>
    <p:sldId id="338" r:id="rId4"/>
    <p:sldId id="336" r:id="rId5"/>
    <p:sldId id="337" r:id="rId6"/>
    <p:sldId id="339" r:id="rId7"/>
    <p:sldId id="340" r:id="rId8"/>
    <p:sldId id="341" r:id="rId9"/>
    <p:sldId id="342" r:id="rId10"/>
    <p:sldId id="343" r:id="rId11"/>
    <p:sldId id="344" r:id="rId12"/>
    <p:sldId id="345" r:id="rId13"/>
    <p:sldId id="372" r:id="rId14"/>
    <p:sldId id="259" r:id="rId15"/>
    <p:sldId id="260" r:id="rId16"/>
    <p:sldId id="261" r:id="rId17"/>
    <p:sldId id="262" r:id="rId18"/>
    <p:sldId id="263" r:id="rId19"/>
    <p:sldId id="276" r:id="rId20"/>
    <p:sldId id="275" r:id="rId21"/>
    <p:sldId id="277" r:id="rId22"/>
    <p:sldId id="268" r:id="rId23"/>
    <p:sldId id="270" r:id="rId24"/>
    <p:sldId id="271" r:id="rId25"/>
    <p:sldId id="272" r:id="rId26"/>
    <p:sldId id="273" r:id="rId27"/>
    <p:sldId id="278" r:id="rId28"/>
    <p:sldId id="279" r:id="rId29"/>
    <p:sldId id="280" r:id="rId30"/>
    <p:sldId id="281" r:id="rId31"/>
    <p:sldId id="348" r:id="rId32"/>
    <p:sldId id="282" r:id="rId33"/>
    <p:sldId id="349" r:id="rId34"/>
    <p:sldId id="283" r:id="rId35"/>
    <p:sldId id="284" r:id="rId36"/>
    <p:sldId id="285" r:id="rId37"/>
    <p:sldId id="286" r:id="rId38"/>
    <p:sldId id="288" r:id="rId39"/>
    <p:sldId id="289" r:id="rId40"/>
    <p:sldId id="287" r:id="rId41"/>
    <p:sldId id="290" r:id="rId42"/>
    <p:sldId id="291" r:id="rId43"/>
    <p:sldId id="352" r:id="rId44"/>
    <p:sldId id="353" r:id="rId45"/>
    <p:sldId id="293" r:id="rId46"/>
    <p:sldId id="292" r:id="rId47"/>
    <p:sldId id="294" r:id="rId48"/>
    <p:sldId id="295" r:id="rId49"/>
    <p:sldId id="346" r:id="rId50"/>
    <p:sldId id="296" r:id="rId51"/>
    <p:sldId id="350" r:id="rId52"/>
    <p:sldId id="351" r:id="rId53"/>
    <p:sldId id="297" r:id="rId54"/>
    <p:sldId id="347" r:id="rId55"/>
    <p:sldId id="298" r:id="rId56"/>
    <p:sldId id="299" r:id="rId57"/>
    <p:sldId id="300" r:id="rId58"/>
    <p:sldId id="301" r:id="rId59"/>
    <p:sldId id="302" r:id="rId60"/>
    <p:sldId id="303" r:id="rId61"/>
    <p:sldId id="304" r:id="rId62"/>
    <p:sldId id="325" r:id="rId63"/>
    <p:sldId id="354" r:id="rId64"/>
    <p:sldId id="355" r:id="rId65"/>
    <p:sldId id="305" r:id="rId66"/>
    <p:sldId id="306" r:id="rId67"/>
    <p:sldId id="356" r:id="rId68"/>
    <p:sldId id="357" r:id="rId69"/>
    <p:sldId id="358" r:id="rId70"/>
    <p:sldId id="359" r:id="rId71"/>
    <p:sldId id="360" r:id="rId72"/>
    <p:sldId id="307" r:id="rId73"/>
    <p:sldId id="308" r:id="rId74"/>
    <p:sldId id="309" r:id="rId75"/>
    <p:sldId id="310" r:id="rId76"/>
    <p:sldId id="311" r:id="rId77"/>
    <p:sldId id="313" r:id="rId78"/>
    <p:sldId id="314" r:id="rId79"/>
    <p:sldId id="315" r:id="rId80"/>
    <p:sldId id="316" r:id="rId81"/>
    <p:sldId id="361" r:id="rId82"/>
    <p:sldId id="317" r:id="rId83"/>
    <p:sldId id="364" r:id="rId84"/>
    <p:sldId id="312" r:id="rId85"/>
    <p:sldId id="318" r:id="rId86"/>
    <p:sldId id="362" r:id="rId87"/>
    <p:sldId id="319" r:id="rId88"/>
    <p:sldId id="363" r:id="rId89"/>
    <p:sldId id="320" r:id="rId90"/>
    <p:sldId id="321" r:id="rId91"/>
    <p:sldId id="324" r:id="rId92"/>
    <p:sldId id="322" r:id="rId93"/>
    <p:sldId id="323" r:id="rId94"/>
    <p:sldId id="330" r:id="rId95"/>
    <p:sldId id="326" r:id="rId96"/>
    <p:sldId id="327" r:id="rId97"/>
    <p:sldId id="328" r:id="rId98"/>
    <p:sldId id="368" r:id="rId99"/>
    <p:sldId id="331" r:id="rId100"/>
    <p:sldId id="332" r:id="rId101"/>
    <p:sldId id="367" r:id="rId102"/>
    <p:sldId id="329" r:id="rId103"/>
    <p:sldId id="365" r:id="rId104"/>
    <p:sldId id="366" r:id="rId105"/>
    <p:sldId id="369" r:id="rId106"/>
    <p:sldId id="370" r:id="rId107"/>
    <p:sldId id="371" r:id="rId10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546"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C7DED3-45F6-4A8C-A82B-37E1A263165B}" type="datetimeFigureOut">
              <a:rPr lang="pl-PL" smtClean="0"/>
              <a:pPr/>
              <a:t>04.03.2020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64FF6-1BC3-4DD0-A3C5-6B8E98F1B090}"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6464FF6-1BC3-4DD0-A3C5-6B8E98F1B090}" type="slidenum">
              <a:rPr lang="pl-PL" smtClean="0"/>
              <a:pPr/>
              <a:t>50</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B34B69C-3A77-421F-A492-093A41B62ACF}" type="datetimeFigureOut">
              <a:rPr lang="pl-PL" smtClean="0"/>
              <a:pPr/>
              <a:t>04.03.2020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AF583C2-FFF5-4183-A45F-A85F085866EC}"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4B69C-3A77-421F-A492-093A41B62ACF}" type="datetimeFigureOut">
              <a:rPr lang="pl-PL" smtClean="0"/>
              <a:pPr/>
              <a:t>04.03.2020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583C2-FFF5-4183-A45F-A85F085866E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PRAWO KARNE - WYKŁAD</a:t>
            </a:r>
            <a:endParaRPr lang="pl-PL" dirty="0"/>
          </a:p>
        </p:txBody>
      </p:sp>
      <p:sp>
        <p:nvSpPr>
          <p:cNvPr id="3" name="Podtytuł 2"/>
          <p:cNvSpPr>
            <a:spLocks noGrp="1"/>
          </p:cNvSpPr>
          <p:nvPr>
            <p:ph type="subTitle" idx="1"/>
          </p:nvPr>
        </p:nvSpPr>
        <p:spPr/>
        <p:txBody>
          <a:bodyPr/>
          <a:lstStyle/>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FUNKCJA GWARANCYJNA I KOMPENSACYJNA </a:t>
            </a:r>
            <a:endParaRPr lang="pl-PL" dirty="0"/>
          </a:p>
        </p:txBody>
      </p:sp>
      <p:sp>
        <p:nvSpPr>
          <p:cNvPr id="3" name="Symbol zastępczy zawartości 2"/>
          <p:cNvSpPr>
            <a:spLocks noGrp="1"/>
          </p:cNvSpPr>
          <p:nvPr>
            <p:ph idx="1"/>
          </p:nvPr>
        </p:nvSpPr>
        <p:spPr/>
        <p:txBody>
          <a:bodyPr>
            <a:normAutofit fontScale="85000" lnSpcReduction="20000"/>
          </a:bodyPr>
          <a:lstStyle/>
          <a:p>
            <a:r>
              <a:rPr lang="pl-PL" b="1" dirty="0" smtClean="0"/>
              <a:t>Funkcja gwarancyjna</a:t>
            </a:r>
            <a:r>
              <a:rPr lang="pl-PL" dirty="0" smtClean="0"/>
              <a:t> podkreśla, że prawo karne powinno być oparte na zasadach chroniących przed jego nadużywaniem, przede wszystkim zasadzie </a:t>
            </a:r>
            <a:r>
              <a:rPr lang="pl-PL" b="1" i="1" dirty="0" err="1" smtClean="0"/>
              <a:t>nullum</a:t>
            </a:r>
            <a:r>
              <a:rPr lang="pl-PL" b="1" i="1" dirty="0" smtClean="0"/>
              <a:t> </a:t>
            </a:r>
            <a:r>
              <a:rPr lang="pl-PL" b="1" i="1" dirty="0" err="1" smtClean="0"/>
              <a:t>crimen</a:t>
            </a:r>
            <a:r>
              <a:rPr lang="pl-PL" b="1" i="1" dirty="0" smtClean="0"/>
              <a:t> </a:t>
            </a:r>
            <a:r>
              <a:rPr lang="pl-PL" b="1" i="1" dirty="0" err="1" smtClean="0"/>
              <a:t>nulla</a:t>
            </a:r>
            <a:r>
              <a:rPr lang="pl-PL" b="1" i="1" dirty="0" smtClean="0"/>
              <a:t> poena sine </a:t>
            </a:r>
            <a:r>
              <a:rPr lang="pl-PL" b="1" i="1" dirty="0" err="1" smtClean="0"/>
              <a:t>lege</a:t>
            </a:r>
            <a:r>
              <a:rPr lang="pl-PL" b="1" i="1" dirty="0" smtClean="0"/>
              <a:t> </a:t>
            </a:r>
            <a:r>
              <a:rPr lang="pl-PL" b="1" i="1" dirty="0" err="1" smtClean="0"/>
              <a:t>anteriori</a:t>
            </a:r>
            <a:r>
              <a:rPr lang="pl-PL" dirty="0" smtClean="0"/>
              <a:t>.</a:t>
            </a:r>
          </a:p>
          <a:p>
            <a:r>
              <a:rPr lang="pl-PL" b="1" dirty="0" smtClean="0"/>
              <a:t>Funkcja kompensacyjna</a:t>
            </a:r>
            <a:r>
              <a:rPr lang="pl-PL" dirty="0" smtClean="0"/>
              <a:t> zakłada, że prawo karne powinno w miarę możliwości doprowadzić do naprawienia szkody wyrządzonej przestępstwem. Głównie za pośrednictwem kary i środków karnych, ale także innych środków i sposobów powinno uwzględnić w postępowaniu karnym szkodę wyrządzoną pokrzywdzonemu przestępstwem, umożliwić jej wynagrodzenie i naprawienie zła, jakiego dopuścił się sprawca.</a:t>
            </a:r>
          </a:p>
          <a:p>
            <a:endParaRPr lang="pl-PL"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 łaski Prezydenta RP</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Na mocy art. 139 Konstytucji RP Prezydent otrzymał szerokie możliwości stosowania prawa łaski w indywidualnych przypadkach. Instytucja łaski nie jest regulowana ustawowo i pozostaje w wyłącznej gestii Prezydenta. W związku z tym ułaskawienie może przybrać różne formy i może objąć w różnym zakresie wszystkie środki penalne prawomocnie orzeczone wobec sprawcy przestępstwa. Przepisy Kodeksu postępowania karnego określają jedynie procedurę postępowania w wypadku decyzji o ułaskawieniu (art. 560–568 KPK). Prezydent może według własnego uznania darować karę w całości, w części lub określić inny sposób ułaskawienia</a:t>
            </a:r>
            <a:endParaRPr lang="pl-PL"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11156"/>
          </a:xfrm>
        </p:spPr>
        <p:txBody>
          <a:bodyPr>
            <a:normAutofit fontScale="90000"/>
          </a:bodyPr>
          <a:lstStyle/>
          <a:p>
            <a:r>
              <a:rPr lang="pl-PL" b="1" dirty="0" smtClean="0"/>
              <a:t>Odstąpienie od wymierzenia kary </a:t>
            </a:r>
            <a:endParaRPr lang="pl-PL" b="1" dirty="0"/>
          </a:p>
        </p:txBody>
      </p:sp>
      <p:sp>
        <p:nvSpPr>
          <p:cNvPr id="3" name="Symbol zastępczy zawartości 2"/>
          <p:cNvSpPr>
            <a:spLocks noGrp="1"/>
          </p:cNvSpPr>
          <p:nvPr>
            <p:ph idx="1"/>
          </p:nvPr>
        </p:nvSpPr>
        <p:spPr>
          <a:xfrm>
            <a:off x="457200" y="928670"/>
            <a:ext cx="8229600" cy="5786478"/>
          </a:xfrm>
        </p:spPr>
        <p:txBody>
          <a:bodyPr>
            <a:normAutofit fontScale="55000" lnSpcReduction="20000"/>
          </a:bodyPr>
          <a:lstStyle/>
          <a:p>
            <a:r>
              <a:rPr lang="pl-PL" b="1" dirty="0" smtClean="0"/>
              <a:t>Na czym polega odstąpienie od wymierzenia kary?</a:t>
            </a:r>
          </a:p>
          <a:p>
            <a:r>
              <a:rPr lang="pl-PL" dirty="0" smtClean="0"/>
              <a:t>Szczególną formą łaski jest odstąpienie przez sąd od wymierzenia kary, tzw. </a:t>
            </a:r>
            <a:r>
              <a:rPr lang="pl-PL" b="1" dirty="0" smtClean="0"/>
              <a:t>łaska sędziowska</a:t>
            </a:r>
            <a:r>
              <a:rPr lang="pl-PL" dirty="0" smtClean="0"/>
              <a:t>. Co do zasady, posiada charakter fakultatywny poza jednym przypadkiem, kiedy sąd jest zobowiązany do jej zastosowania (art. 25 § 3 KK). Prawo to określone zostało za pomocą ogólnych klauzul w art. 59 i 61 KK. Zgodnie z treścią art. 59 KK, sąd może odstąpić od wymierzenia kary, jeżeli:</a:t>
            </a:r>
          </a:p>
          <a:p>
            <a:r>
              <a:rPr lang="pl-PL" dirty="0" smtClean="0"/>
              <a:t>1)	dotyczy to przestępstwa zagrożonego karą pozbawienia wolności nieprzekraczającą </a:t>
            </a:r>
            <a:r>
              <a:rPr lang="pl-PL" b="1" dirty="0" smtClean="0"/>
              <a:t>3 lat</a:t>
            </a:r>
            <a:r>
              <a:rPr lang="pl-PL" dirty="0" smtClean="0"/>
              <a:t> lub </a:t>
            </a:r>
            <a:r>
              <a:rPr lang="pl-PL" b="1" dirty="0" smtClean="0"/>
              <a:t>alternatywnie</a:t>
            </a:r>
            <a:r>
              <a:rPr lang="pl-PL" dirty="0" smtClean="0"/>
              <a:t> karą grzywny lub karą ograniczenia wolności;</a:t>
            </a:r>
          </a:p>
          <a:p>
            <a:r>
              <a:rPr lang="pl-PL" dirty="0" smtClean="0"/>
              <a:t>2)	społeczna szkodliwość czynu nie jest znaczna;</a:t>
            </a:r>
          </a:p>
          <a:p>
            <a:r>
              <a:rPr lang="pl-PL" dirty="0" smtClean="0"/>
              <a:t>3)	jednocześnie orzeka środek karny, przepadek lub środek kompensacyjny a cele kary zostaną w ten sposób spełnione.</a:t>
            </a:r>
          </a:p>
          <a:p>
            <a:r>
              <a:rPr lang="pl-PL" dirty="0" smtClean="0"/>
              <a:t>Sąd może także zastosować odstąpienie od wymierzenia kary na podstawie art. 61 § 1 KK:</a:t>
            </a:r>
          </a:p>
          <a:p>
            <a:r>
              <a:rPr lang="pl-PL" dirty="0" smtClean="0"/>
              <a:t>1)	gdy istnieją podstawy nadzwyczajnego złagodzenia lub warunkowego zawieszenia kary określone w art. 60 § 3 KK (tzw. </a:t>
            </a:r>
            <a:r>
              <a:rPr lang="pl-PL" b="1" dirty="0" smtClean="0"/>
              <a:t>mały świadek koronny</a:t>
            </a:r>
            <a:r>
              <a:rPr lang="pl-PL" dirty="0" smtClean="0"/>
              <a:t>), tj. dotyczą sprawcy współdziałającego z innymi osobami w popełnieniu przestępstwa, lecz ujawniającego odpowiedniemu organowi informacje dotyczące osób uczestniczących w popełnieniu przestępstwa oraz istotne okoliczności jego popełnienia, zwłaszcza gdy rola sprawcy w popełnieniu przestępstwa była podrzędna, a przekazane informacje przyczyniły się do zapobieżenia popełnieniu innego ­przestępstwa;</a:t>
            </a:r>
          </a:p>
          <a:p>
            <a:r>
              <a:rPr lang="pl-PL" dirty="0" smtClean="0"/>
              <a:t>2)	w wypadkach </a:t>
            </a:r>
            <a:r>
              <a:rPr lang="pl-PL" b="1" dirty="0" smtClean="0"/>
              <a:t>przewidzianych w ustawie</a:t>
            </a:r>
            <a:r>
              <a:rPr lang="pl-PL" dirty="0" smtClean="0"/>
              <a:t>. Występują one zarówno w Części ogólnej, jak i szczególnej Kodeksu karnego. </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smtClean="0"/>
              <a:t>zatarcie skazania</a:t>
            </a:r>
            <a:endParaRPr lang="pl-PL" dirty="0"/>
          </a:p>
        </p:txBody>
      </p:sp>
      <p:sp>
        <p:nvSpPr>
          <p:cNvPr id="3" name="Symbol zastępczy zawartości 2"/>
          <p:cNvSpPr>
            <a:spLocks noGrp="1"/>
          </p:cNvSpPr>
          <p:nvPr>
            <p:ph idx="1"/>
          </p:nvPr>
        </p:nvSpPr>
        <p:spPr>
          <a:xfrm>
            <a:off x="251520" y="836712"/>
            <a:ext cx="8435280" cy="5289451"/>
          </a:xfrm>
        </p:spPr>
        <p:txBody>
          <a:bodyPr>
            <a:normAutofit fontScale="70000" lnSpcReduction="20000"/>
          </a:bodyPr>
          <a:lstStyle/>
          <a:p>
            <a:pPr>
              <a:buNone/>
            </a:pPr>
            <a:endParaRPr lang="pl-PL" dirty="0" smtClean="0"/>
          </a:p>
          <a:p>
            <a:r>
              <a:rPr lang="pl-PL" dirty="0" smtClean="0"/>
              <a:t>Fakt prawomocnego skazania za przestępstwo podlega wpisowi do Krajowego Rejestru Karnego, co służyć ma ewidencji osób skazanych.</a:t>
            </a:r>
          </a:p>
          <a:p>
            <a:r>
              <a:rPr lang="pl-PL" dirty="0" smtClean="0"/>
              <a:t>Prawomocne skazanie wywołuje określone skutki zarówno w zakresie prawa karnego (np. ustalenie recydywy, stosowanie środków probacyjnych), jak i w sytuacji społeczno-zawodowej sprawcy (np. gdy zatrudnienie wiąże się z wymogiem niekaralności). Utrudnia readaptację społeczną sprawcy przestępstwa. </a:t>
            </a:r>
            <a:r>
              <a:rPr lang="pl-PL" b="1" dirty="0" smtClean="0"/>
              <a:t>Zatarcie skazania</a:t>
            </a:r>
            <a:r>
              <a:rPr lang="pl-PL" dirty="0" smtClean="0"/>
              <a:t> jest więc instytucją prawa karnego stanowiącą swoistą rehabilitację sprawcy w społeczeństwie. Powołana jest ona do łagodzenia skutków skazania (np. napiętnowania społecznego) i stworzenia szansy sprawcy przestępstwa na powrót po pewnym czasie do normalnego życia społecznego jako osoby nigdy niekaranej.</a:t>
            </a:r>
          </a:p>
          <a:p>
            <a:r>
              <a:rPr lang="pl-PL" dirty="0" smtClean="0"/>
              <a:t>Zgodnie z art. 106 KK, z chwilą zatarcia </a:t>
            </a:r>
            <a:r>
              <a:rPr lang="pl-PL" b="1" dirty="0" smtClean="0"/>
              <a:t>skazanie uważa się za niebyłe</a:t>
            </a:r>
            <a:r>
              <a:rPr lang="pl-PL" dirty="0" smtClean="0"/>
              <a:t>, natomiast wpis o nim usuwa się z rejestru skazanych. Przez stwierdzenie, że skazanie uważa się za niebyłe, należy rozumieć wprowadzenie przez ustawę pewnej fikcji prawnej, iż dana osoba nie była skazana w ogóle</a:t>
            </a:r>
            <a:endParaRPr lang="pl-PL"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Jakie rodzaje zatarcia skazania przewiduje Kodeks karny?</a:t>
            </a:r>
            <a:br>
              <a:rPr lang="pl-PL" b="1" dirty="0" smtClean="0"/>
            </a:br>
            <a:endParaRPr lang="pl-PL" dirty="0"/>
          </a:p>
        </p:txBody>
      </p:sp>
      <p:sp>
        <p:nvSpPr>
          <p:cNvPr id="3" name="Symbol zastępczy zawartości 2"/>
          <p:cNvSpPr>
            <a:spLocks noGrp="1"/>
          </p:cNvSpPr>
          <p:nvPr>
            <p:ph idx="1"/>
          </p:nvPr>
        </p:nvSpPr>
        <p:spPr>
          <a:xfrm>
            <a:off x="142844" y="1071546"/>
            <a:ext cx="8858312" cy="5643602"/>
          </a:xfrm>
        </p:spPr>
        <p:txBody>
          <a:bodyPr>
            <a:normAutofit fontScale="55000" lnSpcReduction="20000"/>
          </a:bodyPr>
          <a:lstStyle/>
          <a:p>
            <a:r>
              <a:rPr lang="pl-PL" dirty="0" smtClean="0"/>
              <a:t>Zatarcie skazania na podstawie Kodeksu karnego może nastąpić </a:t>
            </a:r>
            <a:r>
              <a:rPr lang="pl-PL" b="1" dirty="0" smtClean="0"/>
              <a:t>z mocy prawa</a:t>
            </a:r>
            <a:r>
              <a:rPr lang="pl-PL" dirty="0" smtClean="0"/>
              <a:t> albo </a:t>
            </a:r>
            <a:r>
              <a:rPr lang="pl-PL" b="1" dirty="0" smtClean="0"/>
              <a:t>na wniosek</a:t>
            </a:r>
            <a:r>
              <a:rPr lang="pl-PL" dirty="0" smtClean="0"/>
              <a:t>. </a:t>
            </a:r>
          </a:p>
          <a:p>
            <a:r>
              <a:rPr lang="pl-PL" b="1" dirty="0" smtClean="0"/>
              <a:t>Z mocy prawa</a:t>
            </a:r>
            <a:r>
              <a:rPr lang="pl-PL" dirty="0" smtClean="0"/>
              <a:t> zatarcie skazania następuje:</a:t>
            </a:r>
          </a:p>
          <a:p>
            <a:r>
              <a:rPr lang="pl-PL" dirty="0" smtClean="0"/>
              <a:t>1)	kiedy według nowej ustawy czyn objęty wyrokiem nie jest już zabroniony pod groźbą kary (art. 4 § </a:t>
            </a:r>
            <a:r>
              <a:rPr lang="pl-PL" dirty="0" err="1" smtClean="0"/>
              <a:t>4</a:t>
            </a:r>
            <a:r>
              <a:rPr lang="pl-PL" dirty="0" smtClean="0"/>
              <a:t> KK);</a:t>
            </a:r>
          </a:p>
          <a:p>
            <a:r>
              <a:rPr lang="pl-PL" dirty="0" smtClean="0"/>
              <a:t>2)	po upływie </a:t>
            </a:r>
            <a:r>
              <a:rPr lang="pl-PL" b="1" dirty="0" smtClean="0"/>
              <a:t>6 miesięcy</a:t>
            </a:r>
            <a:r>
              <a:rPr lang="pl-PL" dirty="0" smtClean="0"/>
              <a:t> od zakończenia okresu próby przy warunkowym zawieszeniu wykonania kary (art. 76 § 1 KK);</a:t>
            </a:r>
          </a:p>
          <a:p>
            <a:r>
              <a:rPr lang="pl-PL" dirty="0" smtClean="0"/>
              <a:t>3)	po upływie</a:t>
            </a:r>
            <a:r>
              <a:rPr lang="pl-PL" b="1" dirty="0" smtClean="0"/>
              <a:t> 10 lat</a:t>
            </a:r>
            <a:r>
              <a:rPr lang="pl-PL" dirty="0" smtClean="0"/>
              <a:t> od wykonania lub darowania kary albo od przedawnienia jej wykonania, jeśli sprawca został skazany na karę pozbawienia wolności lub karę 25 lat pozbawienia wolności (art. 107 § 1 KK);</a:t>
            </a:r>
          </a:p>
          <a:p>
            <a:r>
              <a:rPr lang="pl-PL" dirty="0" smtClean="0"/>
              <a:t>4)	po upływie</a:t>
            </a:r>
            <a:r>
              <a:rPr lang="pl-PL" b="1" dirty="0" smtClean="0"/>
              <a:t> 10 lat</a:t>
            </a:r>
            <a:r>
              <a:rPr lang="pl-PL" dirty="0" smtClean="0"/>
              <a:t> w razie skazania na karę dożywotniego pozbawienia wolności od uznania jej za wykonaną, od darowania kary albo od przedawnienia jej wykonania (art. 107 § 3 KK); </a:t>
            </a:r>
          </a:p>
          <a:p>
            <a:r>
              <a:rPr lang="pl-PL" dirty="0" smtClean="0"/>
              <a:t>5)	po upływie</a:t>
            </a:r>
            <a:r>
              <a:rPr lang="pl-PL" b="1" dirty="0" smtClean="0"/>
              <a:t> 3 lat</a:t>
            </a:r>
            <a:r>
              <a:rPr lang="pl-PL" dirty="0" smtClean="0"/>
              <a:t>, w razie skazania na karę ograniczenia wolności od czasu wykonania lub darowania kary albo od przedawnienia jej wykonania (art. 107 § 4 KK);</a:t>
            </a:r>
          </a:p>
          <a:p>
            <a:r>
              <a:rPr lang="pl-PL" dirty="0" smtClean="0"/>
              <a:t>6)	po upływie</a:t>
            </a:r>
            <a:r>
              <a:rPr lang="pl-PL" b="1" dirty="0" smtClean="0"/>
              <a:t> 1 roku</a:t>
            </a:r>
            <a:r>
              <a:rPr lang="pl-PL" dirty="0" smtClean="0"/>
              <a:t>, w razie skazania na karę grzywny od czasu wykonania lub darowania kary albo od przedawnienia jej wykonania (art. 107 § 4a KK);</a:t>
            </a:r>
          </a:p>
          <a:p>
            <a:r>
              <a:rPr lang="pl-PL" dirty="0" smtClean="0"/>
              <a:t>7)	po upływie</a:t>
            </a:r>
            <a:r>
              <a:rPr lang="pl-PL" b="1" dirty="0" smtClean="0"/>
              <a:t> 1 roku</a:t>
            </a:r>
            <a:r>
              <a:rPr lang="pl-PL" dirty="0" smtClean="0"/>
              <a:t> od wydania prawomocnego orzeczenia w razie odstąpienia od wymierzenia kary (art. 107 § 5 KK).</a:t>
            </a:r>
          </a:p>
          <a:p>
            <a:r>
              <a:rPr lang="pl-PL" dirty="0" smtClean="0"/>
              <a:t>.</a:t>
            </a:r>
            <a:endParaRPr lang="pl-PL"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Zatarcie skazania na wniosek</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smtClean="0"/>
              <a:t>Na wniosek skazanego</a:t>
            </a:r>
            <a:r>
              <a:rPr lang="pl-PL" dirty="0" smtClean="0"/>
              <a:t> sąd może zarządzić zatarcie skazania po upływie</a:t>
            </a:r>
            <a:r>
              <a:rPr lang="pl-PL" b="1" dirty="0" smtClean="0"/>
              <a:t> 5 lat</a:t>
            </a:r>
            <a:r>
              <a:rPr lang="pl-PL" dirty="0" smtClean="0"/>
              <a:t>, jeżeli w tym okresie skazany przestrzegał porządku prawnego, a wymierzona kara pozbawienia wolności nie przekraczała 3 lat (art. 107 § 2 KK).</a:t>
            </a:r>
          </a:p>
          <a:p>
            <a:r>
              <a:rPr lang="pl-PL" dirty="0" smtClean="0"/>
              <a:t>Kodeks karny </a:t>
            </a:r>
            <a:r>
              <a:rPr lang="pl-PL" b="1" dirty="0" smtClean="0"/>
              <a:t>modyfikuje te zasady</a:t>
            </a:r>
            <a:r>
              <a:rPr lang="pl-PL" dirty="0" smtClean="0"/>
              <a:t>, jeżeli równocześnie ze wskazanymi karami orzeczono środek karny, przepadek lub środek kompensacyjny. W tym przypadku zatarcie skazania nie może nastąpić przed ich wykonaniem, darowaniem albo przedawnieniem ich wykonania. Zatarcie skazania nie może także nastąpić przed wykonaniem środka zabezpieczającego.</a:t>
            </a:r>
          </a:p>
          <a:p>
            <a:r>
              <a:rPr lang="pl-PL" dirty="0" smtClean="0"/>
              <a:t>Jeśli sprawcę skazano za dwa lub więcej niepozostających w zbiegu przestępstw, jak również, jeżeli skazany po rozpoczęciu, lecz przed upływem, okresu wymaganego do zatarcia skazania ponownie popełnił przestępstwo, dopuszczalne jest tylko jednoczesne zatarcie wszystkich </a:t>
            </a:r>
            <a:r>
              <a:rPr lang="pl-PL" dirty="0" err="1" smtClean="0"/>
              <a:t>skazań</a:t>
            </a:r>
            <a:r>
              <a:rPr lang="pl-PL" dirty="0" smtClean="0"/>
              <a:t> (art. 108 KK).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Nie ulega zatarciu </a:t>
            </a:r>
            <a:endParaRPr lang="pl-PL" b="1" dirty="0"/>
          </a:p>
        </p:txBody>
      </p:sp>
      <p:sp>
        <p:nvSpPr>
          <p:cNvPr id="3" name="Symbol zastępczy zawartości 2"/>
          <p:cNvSpPr>
            <a:spLocks noGrp="1"/>
          </p:cNvSpPr>
          <p:nvPr>
            <p:ph idx="1"/>
          </p:nvPr>
        </p:nvSpPr>
        <p:spPr/>
        <p:txBody>
          <a:bodyPr/>
          <a:lstStyle/>
          <a:p>
            <a:r>
              <a:rPr lang="pl-PL" dirty="0" smtClean="0"/>
              <a:t>Nie podlega zatarciu skazanie na karę pozbawienia wolności bez warunkowego zawieszenia jej wykonania za </a:t>
            </a:r>
            <a:r>
              <a:rPr lang="pl-PL" b="1" dirty="0" smtClean="0"/>
              <a:t>przestępstwo przeciwko wolności seksualnej i obyczajności, jeżeli pokrzywdzony był małoletnim poniżej lat 15.</a:t>
            </a:r>
            <a:endParaRPr lang="pl-PL" b="1"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b="1" dirty="0" smtClean="0"/>
              <a:t>Art. 13.</a:t>
            </a:r>
            <a:r>
              <a:rPr lang="pl-PL" dirty="0" smtClean="0"/>
              <a:t> § 1. Odpowiada za usiłowanie, kto w zamiarze popełnienia czynu zabronionego swoim zachowaniem bezpośrednio zmierza do jego dokonania, które jednak nie następuje.</a:t>
            </a:r>
          </a:p>
          <a:p>
            <a:r>
              <a:rPr lang="pl-PL" dirty="0" smtClean="0"/>
              <a:t>§ 2. Usiłowanie zachodzi także wtedy, gdy sprawca nie uświadamia sobie, że dokonanie jest niemożliwe ze względu na brak przedmiotu nadającego się do popełnienia na nim czynu zabronionego lub ze względu na użycie środka nie nadającego się do popełnienia czynu zabronionego.</a:t>
            </a:r>
          </a:p>
          <a:p>
            <a:endParaRPr lang="pl-PL"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Formy zjawiskowe </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smtClean="0"/>
              <a:t>Art. 18.</a:t>
            </a:r>
            <a:r>
              <a:rPr lang="pl-PL" dirty="0" smtClean="0"/>
              <a:t> § 1. Odpowiada za sprawstwo nie tylko ten, kto wykonuje czyn zabroniony sam albo wspólnie i w porozumieniu z inną osobą, ale także ten, kto kieruje wykonaniem czynu zabronionego przez inną osobę lub wykorzystując uzależnienie innej osoby od siebie, poleca jej wykonanie takiego czynu.</a:t>
            </a:r>
          </a:p>
          <a:p>
            <a:r>
              <a:rPr lang="pl-PL" dirty="0" smtClean="0"/>
              <a:t>§ 2. Odpowiada za podżeganie, kto chcąc, aby inna osoba dokonała czynu zabronionego, nakłania ją do tego.</a:t>
            </a:r>
          </a:p>
          <a:p>
            <a:r>
              <a:rPr lang="pl-PL" dirty="0" smtClean="0"/>
              <a:t>§ 3. Odpowiada za pomocnictwo, kto w zamiarze, aby inna osoba dokonała czynu zabronionego, swoim zachowaniem ułatwia jego popełnienie, w szczególności dostarczając narzędzie, środek przewozu, udzielając rady lub informacji; odpowiada za pomocnictwo także ten, kto wbrew prawnemu, szczególnemu obowiązkowi niedopuszczenia do popełnienia czynu zabronionego swoim zaniechaniem ułatwia innej osobie jego popełnienie.</a:t>
            </a:r>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52"/>
            <a:ext cx="8229600" cy="725470"/>
          </a:xfrm>
        </p:spPr>
        <p:txBody>
          <a:bodyPr>
            <a:normAutofit fontScale="90000"/>
          </a:bodyPr>
          <a:lstStyle/>
          <a:p>
            <a:r>
              <a:rPr lang="pl-PL" dirty="0" smtClean="0"/>
              <a:t>ŹRÓDŁA PRAWA KARNEGO</a:t>
            </a:r>
            <a:endParaRPr lang="pl-PL" dirty="0"/>
          </a:p>
        </p:txBody>
      </p:sp>
      <p:sp>
        <p:nvSpPr>
          <p:cNvPr id="3" name="Symbol zastępczy zawartości 2"/>
          <p:cNvSpPr>
            <a:spLocks noGrp="1"/>
          </p:cNvSpPr>
          <p:nvPr>
            <p:ph idx="1"/>
          </p:nvPr>
        </p:nvSpPr>
        <p:spPr>
          <a:xfrm>
            <a:off x="142844" y="928670"/>
            <a:ext cx="8858312" cy="5643602"/>
          </a:xfrm>
        </p:spPr>
        <p:txBody>
          <a:bodyPr>
            <a:noAutofit/>
          </a:bodyPr>
          <a:lstStyle/>
          <a:p>
            <a:pPr algn="just"/>
            <a:r>
              <a:rPr lang="pl-PL" sz="2800" dirty="0" smtClean="0"/>
              <a:t>Podstawowe znaczenie dla wyznaczenia katalogu źródeł polskiego prawa karnego ma </a:t>
            </a:r>
            <a:r>
              <a:rPr lang="pl-PL" sz="2800" b="1" dirty="0" smtClean="0"/>
              <a:t>zasada </a:t>
            </a:r>
            <a:r>
              <a:rPr lang="pl-PL" sz="2800" b="1" i="1" dirty="0" err="1" smtClean="0"/>
              <a:t>nullum</a:t>
            </a:r>
            <a:r>
              <a:rPr lang="pl-PL" sz="2800" b="1" i="1" dirty="0" smtClean="0"/>
              <a:t> </a:t>
            </a:r>
            <a:r>
              <a:rPr lang="pl-PL" sz="2800" b="1" i="1" dirty="0" err="1" smtClean="0"/>
              <a:t>crimen</a:t>
            </a:r>
            <a:r>
              <a:rPr lang="pl-PL" sz="2800" b="1" i="1" dirty="0" smtClean="0"/>
              <a:t>, </a:t>
            </a:r>
            <a:r>
              <a:rPr lang="pl-PL" sz="2800" b="1" i="1" dirty="0" err="1" smtClean="0"/>
              <a:t>nulla</a:t>
            </a:r>
            <a:r>
              <a:rPr lang="pl-PL" sz="2800" b="1" i="1" dirty="0" smtClean="0"/>
              <a:t> poena sine </a:t>
            </a:r>
            <a:r>
              <a:rPr lang="pl-PL" sz="2800" b="1" i="1" dirty="0" err="1" smtClean="0"/>
              <a:t>lege</a:t>
            </a:r>
            <a:r>
              <a:rPr lang="pl-PL" sz="2800" b="1" i="1" dirty="0" smtClean="0"/>
              <a:t> (nie ma przestępstwa, nie ma kary bez ustawy)</a:t>
            </a:r>
            <a:r>
              <a:rPr lang="pl-PL" sz="2800" dirty="0" smtClean="0"/>
              <a:t>, zawarta zarówno w Konstytucji RP, międzynarodowych standardach praw człowieka, jak i w Kodeksie karnym. Wyraża ją przepis art. 1 § </a:t>
            </a:r>
            <a:r>
              <a:rPr lang="pl-PL" sz="2800" dirty="0" err="1" smtClean="0"/>
              <a:t>1</a:t>
            </a:r>
            <a:r>
              <a:rPr lang="pl-PL" sz="2800" dirty="0" smtClean="0"/>
              <a:t> KK, zgodnie z którym odpowiedzialności karnej podlega ten tylko, kto popełnia czyn zabroniony pod groźbą kary </a:t>
            </a:r>
            <a:r>
              <a:rPr lang="pl-PL" sz="2800" b="1" dirty="0" smtClean="0"/>
              <a:t>przez ustawę</a:t>
            </a:r>
            <a:r>
              <a:rPr lang="pl-PL" sz="2800" dirty="0" smtClean="0"/>
              <a:t>. Z zasady </a:t>
            </a:r>
            <a:r>
              <a:rPr lang="pl-PL" sz="2800" i="1" dirty="0" err="1" smtClean="0"/>
              <a:t>nullum</a:t>
            </a:r>
            <a:r>
              <a:rPr lang="pl-PL" sz="2800" i="1" dirty="0" smtClean="0"/>
              <a:t> </a:t>
            </a:r>
            <a:r>
              <a:rPr lang="pl-PL" sz="2800" i="1" dirty="0" err="1" smtClean="0"/>
              <a:t>crimen</a:t>
            </a:r>
            <a:r>
              <a:rPr lang="pl-PL" sz="2800" i="1" dirty="0" smtClean="0"/>
              <a:t> sine </a:t>
            </a:r>
            <a:r>
              <a:rPr lang="pl-PL" sz="2800" i="1" dirty="0" err="1" smtClean="0"/>
              <a:t>lege</a:t>
            </a:r>
            <a:r>
              <a:rPr lang="pl-PL" sz="2800" dirty="0" smtClean="0"/>
              <a:t> płynie zatem wymóg, aby całość materii dotyczącej </a:t>
            </a:r>
            <a:r>
              <a:rPr lang="pl-PL" sz="2800" dirty="0" err="1" smtClean="0"/>
              <a:t>prawnokarnej</a:t>
            </a:r>
            <a:r>
              <a:rPr lang="pl-PL" sz="2800" dirty="0" smtClean="0"/>
              <a:t> odpowiedzialności za przestępstwa była określona w aktach prawnych o randze ustawy. </a:t>
            </a:r>
          </a:p>
          <a:p>
            <a:pPr algn="just"/>
            <a:endParaRPr lang="pl-P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39718"/>
          </a:xfrm>
        </p:spPr>
        <p:txBody>
          <a:bodyPr>
            <a:normAutofit fontScale="90000"/>
          </a:bodyPr>
          <a:lstStyle/>
          <a:p>
            <a:r>
              <a:rPr lang="pl-PL" dirty="0" smtClean="0"/>
              <a:t>ŹRÓDŁA PRAWA KARNEGO</a:t>
            </a:r>
            <a:endParaRPr lang="pl-PL" dirty="0"/>
          </a:p>
        </p:txBody>
      </p:sp>
      <p:sp>
        <p:nvSpPr>
          <p:cNvPr id="3" name="Symbol zastępczy zawartości 2"/>
          <p:cNvSpPr>
            <a:spLocks noGrp="1"/>
          </p:cNvSpPr>
          <p:nvPr>
            <p:ph idx="1"/>
          </p:nvPr>
        </p:nvSpPr>
        <p:spPr>
          <a:xfrm>
            <a:off x="142844" y="857232"/>
            <a:ext cx="8858312" cy="5786478"/>
          </a:xfrm>
        </p:spPr>
        <p:txBody>
          <a:bodyPr>
            <a:noAutofit/>
          </a:bodyPr>
          <a:lstStyle/>
          <a:p>
            <a:r>
              <a:rPr lang="pl-PL" sz="2000" dirty="0" smtClean="0"/>
              <a:t>Spośród źródeł prawa karnego na pierwszym miejscu należy wymienić </a:t>
            </a:r>
            <a:r>
              <a:rPr lang="pl-PL" sz="2000" b="1" dirty="0" smtClean="0"/>
              <a:t>Kodeks karny</a:t>
            </a:r>
            <a:r>
              <a:rPr lang="pl-PL" sz="2000" dirty="0" smtClean="0"/>
              <a:t>, który wszedł w życie 1.9.1998 r. Zawiera on podstawową grupę przepisów należących do dziedziny prawa karnego materialnego. Poza Kodeksem karnym liczne </a:t>
            </a:r>
            <a:r>
              <a:rPr lang="pl-PL" sz="2000" b="1" dirty="0" smtClean="0"/>
              <a:t>ustawy dodatkowe, tworzące </a:t>
            </a:r>
            <a:r>
              <a:rPr lang="pl-PL" sz="2000" dirty="0" smtClean="0"/>
              <a:t>tzw. </a:t>
            </a:r>
            <a:r>
              <a:rPr lang="pl-PL" sz="2000" b="1" dirty="0" smtClean="0"/>
              <a:t>pozakodeksowe prawo karne</a:t>
            </a:r>
            <a:r>
              <a:rPr lang="pl-PL" sz="2000" dirty="0" smtClean="0"/>
              <a:t>, czego przykładem są typy przestępstw mających za zadanie przeciwdziałanie zjawisku narkomanii, określone w art. 53–74 </a:t>
            </a:r>
            <a:r>
              <a:rPr lang="pl-PL" sz="2000" dirty="0" err="1" smtClean="0"/>
              <a:t>NarkU</a:t>
            </a:r>
            <a:r>
              <a:rPr lang="pl-PL" sz="2000" dirty="0" smtClean="0"/>
              <a:t>. </a:t>
            </a:r>
          </a:p>
          <a:p>
            <a:r>
              <a:rPr lang="pl-PL" sz="2000" dirty="0" smtClean="0"/>
              <a:t>Do źródeł prawa karnego zalicza się także akty prawne o randze </a:t>
            </a:r>
            <a:r>
              <a:rPr lang="pl-PL" sz="2000" dirty="0" err="1" smtClean="0"/>
              <a:t>ponadustawowej</a:t>
            </a:r>
            <a:r>
              <a:rPr lang="pl-PL" sz="2000" dirty="0" smtClean="0"/>
              <a:t> – </a:t>
            </a:r>
            <a:r>
              <a:rPr lang="pl-PL" sz="2000" b="1" dirty="0" smtClean="0"/>
              <a:t>Konstytucję RP</a:t>
            </a:r>
            <a:r>
              <a:rPr lang="pl-PL" sz="2000" dirty="0" smtClean="0"/>
              <a:t> oraz </a:t>
            </a:r>
            <a:r>
              <a:rPr lang="pl-PL" sz="2000" b="1" dirty="0" smtClean="0"/>
              <a:t>umowy międzynarodowe</a:t>
            </a:r>
            <a:r>
              <a:rPr lang="pl-PL" sz="2000" dirty="0" smtClean="0"/>
              <a:t> ratyfikowane za uprzednią zgodą wyrażoną w ustawie. Pełnią one podwójną rolę. Po pierwsze, zobowiązują ustawodawcę zwykłego do objęcia ochroną najważniejszych dóbr prawnych, po drugie zaś wyznaczają granice swobody legislacyjnej, nieprzekraczalne w demokratycznym państwie prawnym. Charakter </a:t>
            </a:r>
            <a:r>
              <a:rPr lang="pl-PL" sz="2000" b="1" dirty="0" smtClean="0"/>
              <a:t>konstytucyjnych standardów</a:t>
            </a:r>
            <a:r>
              <a:rPr lang="pl-PL" sz="2000" dirty="0" smtClean="0"/>
              <a:t> mają np. zasada prawnej ochrony życia (art. 38 Konstytucji RP) oraz zakaz stosowania kar cielesnych (art. 40 Konstytucji RP), a także reguła, iż zbrodnie wojenne i zbrodnie przeciwko ludzkości nie ulegają przedawnieniu (art. 43 Konstytucji RP</a:t>
            </a:r>
            <a:r>
              <a:rPr lang="pl-PL" sz="2000" dirty="0" smtClean="0"/>
              <a:t>)..</a:t>
            </a:r>
            <a:endParaRPr lang="pl-PL"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lstStyle/>
          <a:p>
            <a:r>
              <a:rPr lang="pl-PL" dirty="0" smtClean="0"/>
              <a:t>Źródła prawa karnego</a:t>
            </a:r>
            <a:endParaRPr lang="pl-PL" dirty="0"/>
          </a:p>
        </p:txBody>
      </p:sp>
      <p:sp>
        <p:nvSpPr>
          <p:cNvPr id="3" name="Symbol zastępczy zawartości 2"/>
          <p:cNvSpPr>
            <a:spLocks noGrp="1"/>
          </p:cNvSpPr>
          <p:nvPr>
            <p:ph idx="1"/>
          </p:nvPr>
        </p:nvSpPr>
        <p:spPr>
          <a:xfrm>
            <a:off x="251520" y="1124744"/>
            <a:ext cx="8712968" cy="5472608"/>
          </a:xfrm>
        </p:spPr>
        <p:txBody>
          <a:bodyPr>
            <a:normAutofit fontScale="62500" lnSpcReduction="20000"/>
          </a:bodyPr>
          <a:lstStyle/>
          <a:p>
            <a:r>
              <a:rPr lang="pl-PL" dirty="0" smtClean="0"/>
              <a:t>Umowy międzynarodowe wyznaczają </a:t>
            </a:r>
            <a:r>
              <a:rPr lang="pl-PL" b="1" dirty="0" smtClean="0"/>
              <a:t>międzynarodowe standardy ochrony praw człowieka</a:t>
            </a:r>
            <a:r>
              <a:rPr lang="pl-PL" dirty="0" smtClean="0"/>
              <a:t>, a przez to przyczyniają się do realizacji funkcji gwarancyjnej prawa karnego. Zadanie to spełnia przede wszystkim Europejska Konwencja o ochronie praw człowieka i podstawowych wolności z 4.11.1950 r. (</a:t>
            </a:r>
            <a:r>
              <a:rPr lang="pl-PL" dirty="0" err="1" smtClean="0"/>
              <a:t>Dz.U</a:t>
            </a:r>
            <a:r>
              <a:rPr lang="pl-PL" dirty="0" smtClean="0"/>
              <a:t>. z 1993 r. Nr 61, poz. 284 ze zm.), która w razie naruszenia chronionego jej przepisami prawa daje możliwość odwołania się do Europejskiego Trybunału Praw Człowieka w Strasburgu. Umowy międzynarodowe są także wyrazem </a:t>
            </a:r>
            <a:r>
              <a:rPr lang="pl-PL" b="1" dirty="0" smtClean="0"/>
              <a:t>współpracy pomiędzy państwami w sprawach karnych</a:t>
            </a:r>
            <a:r>
              <a:rPr lang="pl-PL" dirty="0" smtClean="0"/>
              <a:t>, która obejmuje uzgadnianie i przyjmowanie zbliżonych rozwiązań prawnych ułatwiających zwalczanie najgroźniejszych form przestępczości, jak terroryzm, przestępczość narkotykowa, handel bronią, pranie brudnych pieniędzy. </a:t>
            </a:r>
          </a:p>
          <a:p>
            <a:r>
              <a:rPr lang="pl-PL" dirty="0" smtClean="0"/>
              <a:t>Od momentu przystąpienia Polski do Unii Europejskiej szczególną rolę pełni </a:t>
            </a:r>
            <a:r>
              <a:rPr lang="pl-PL" b="1" dirty="0" smtClean="0"/>
              <a:t>prawo unijne</a:t>
            </a:r>
            <a:r>
              <a:rPr lang="pl-PL" dirty="0" smtClean="0"/>
              <a:t>. Jego normy stosowane są bezpośrednio w wewnętrznym porządku prawnym, mając pierwszeństwo w przypadku kolizji z ustawami (art. 91 ust. 3 Konstytucji RP, ale widoczny jest również jego wpływ na prawo karne materialne, czego przykładem jest wprowadzenie jednolitej definicji przestępstw terrorystycznych czy odpowiedzialności podmiotów zbiorowych za czyny zabronione pod groźbą kary. </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Źródłem prawa karnego nie jest:</a:t>
            </a:r>
            <a:endParaRPr lang="pl-PL" dirty="0"/>
          </a:p>
        </p:txBody>
      </p:sp>
      <p:sp>
        <p:nvSpPr>
          <p:cNvPr id="3" name="Symbol zastępczy zawartości 2"/>
          <p:cNvSpPr>
            <a:spLocks noGrp="1"/>
          </p:cNvSpPr>
          <p:nvPr>
            <p:ph idx="1"/>
          </p:nvPr>
        </p:nvSpPr>
        <p:spPr/>
        <p:txBody>
          <a:bodyPr/>
          <a:lstStyle/>
          <a:p>
            <a:pPr>
              <a:buNone/>
            </a:pPr>
            <a:endParaRPr lang="pl-PL" dirty="0" smtClean="0"/>
          </a:p>
          <a:p>
            <a:r>
              <a:rPr lang="pl-PL" dirty="0" smtClean="0"/>
              <a:t>Orzecznictwo</a:t>
            </a:r>
          </a:p>
          <a:p>
            <a:r>
              <a:rPr lang="pl-PL" dirty="0" smtClean="0"/>
              <a:t>Zwyczaj</a:t>
            </a:r>
          </a:p>
          <a:p>
            <a:r>
              <a:rPr lang="pl-PL" dirty="0" smtClean="0"/>
              <a:t>Poglądy nauki</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864096"/>
          </a:xfrm>
        </p:spPr>
        <p:txBody>
          <a:bodyPr>
            <a:normAutofit fontScale="90000"/>
          </a:bodyPr>
          <a:lstStyle/>
          <a:p>
            <a:r>
              <a:rPr lang="pl-PL" sz="3600" b="1" dirty="0" smtClean="0"/>
              <a:t/>
            </a:r>
            <a:br>
              <a:rPr lang="pl-PL" sz="3600" b="1" dirty="0" smtClean="0"/>
            </a:br>
            <a:r>
              <a:rPr lang="pl-PL" sz="3600" b="1" dirty="0" smtClean="0"/>
              <a:t>Jaka jest budowa przepisów części szczególnej Kodeksu karnego?</a:t>
            </a:r>
            <a:br>
              <a:rPr lang="pl-PL" sz="3600" b="1" dirty="0" smtClean="0"/>
            </a:br>
            <a:endParaRPr lang="pl-PL" dirty="0"/>
          </a:p>
        </p:txBody>
      </p:sp>
      <p:sp>
        <p:nvSpPr>
          <p:cNvPr id="3" name="Symbol zastępczy zawartości 2"/>
          <p:cNvSpPr>
            <a:spLocks noGrp="1"/>
          </p:cNvSpPr>
          <p:nvPr>
            <p:ph idx="1"/>
          </p:nvPr>
        </p:nvSpPr>
        <p:spPr>
          <a:xfrm>
            <a:off x="251520" y="1556792"/>
            <a:ext cx="8651304" cy="4853136"/>
          </a:xfrm>
        </p:spPr>
        <p:txBody>
          <a:bodyPr>
            <a:normAutofit fontScale="92500"/>
          </a:bodyPr>
          <a:lstStyle/>
          <a:p>
            <a:pPr marL="514350" indent="-514350" algn="just">
              <a:buAutoNum type="arabicParenR"/>
            </a:pPr>
            <a:r>
              <a:rPr lang="pl-PL" b="1" dirty="0" smtClean="0"/>
              <a:t>dyspozycja</a:t>
            </a:r>
            <a:r>
              <a:rPr lang="pl-PL" dirty="0" smtClean="0"/>
              <a:t>, </a:t>
            </a:r>
            <a:r>
              <a:rPr lang="pl-PL" dirty="0"/>
              <a:t>na którą składają się poszczególne elementy opisu typu czynu zabronionego </a:t>
            </a:r>
            <a:endParaRPr lang="pl-PL" dirty="0" smtClean="0"/>
          </a:p>
          <a:p>
            <a:pPr marL="514350" indent="-514350" algn="just">
              <a:buAutoNum type="arabicParenR"/>
            </a:pPr>
            <a:r>
              <a:rPr lang="pl-PL" b="1" dirty="0" smtClean="0"/>
              <a:t>sankcja</a:t>
            </a:r>
            <a:r>
              <a:rPr lang="pl-PL" dirty="0" smtClean="0"/>
              <a:t> </a:t>
            </a:r>
            <a:r>
              <a:rPr lang="pl-PL" dirty="0"/>
              <a:t>określającej konsekwencje grożące w razie zrealizowania ustawowych znamion wskazanych w dyspozycji. Przepis karny mieści w sobie dwie wzajemnie zespolone normy: </a:t>
            </a:r>
            <a:r>
              <a:rPr lang="pl-PL" b="1" dirty="0"/>
              <a:t>normę sankcjonowaną</a:t>
            </a:r>
            <a:r>
              <a:rPr lang="pl-PL" dirty="0"/>
              <a:t> formułującą zakaz określonego postępowania oraz </a:t>
            </a:r>
            <a:r>
              <a:rPr lang="pl-PL" b="1" dirty="0"/>
              <a:t>normę sankcjonującą</a:t>
            </a:r>
            <a:r>
              <a:rPr lang="pl-PL" dirty="0"/>
              <a:t> wyrażającą nakaz zastosowania przez odpowiednie organy sankcji w razie złamania zakazu. </a:t>
            </a:r>
          </a:p>
          <a:p>
            <a:pPr algn="just"/>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79512" y="260648"/>
            <a:ext cx="8568952"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23528" y="548680"/>
            <a:ext cx="8568952" cy="55774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Jak określa się czas popełnienia czynu zabronionego?</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77500" lnSpcReduction="20000"/>
          </a:bodyPr>
          <a:lstStyle/>
          <a:p>
            <a:endParaRPr lang="pl-PL" b="1" dirty="0"/>
          </a:p>
          <a:p>
            <a:r>
              <a:rPr lang="pl-PL" dirty="0" smtClean="0"/>
              <a:t>art</a:t>
            </a:r>
            <a:r>
              <a:rPr lang="pl-PL" dirty="0"/>
              <a:t>. 6 § 1 KK, czyn zabroniony uważa się za </a:t>
            </a:r>
            <a:r>
              <a:rPr lang="pl-PL" b="1" dirty="0"/>
              <a:t>popełniony w czasie, w którym sprawca działał lub zaniechał działania, do którego był obowiązany</a:t>
            </a:r>
            <a:r>
              <a:rPr lang="pl-PL" dirty="0"/>
              <a:t>. Zatem w stosunku do wszystkich kategorii przestępstw miarodajny jest czas realizacji czynu sprawcy przybierającej formę działania lub zaniechania. </a:t>
            </a:r>
          </a:p>
          <a:p>
            <a:endParaRPr lang="pl-PL" dirty="0" smtClean="0"/>
          </a:p>
          <a:p>
            <a:r>
              <a:rPr lang="pl-PL" dirty="0" smtClean="0"/>
              <a:t>Uwaga!</a:t>
            </a:r>
          </a:p>
          <a:p>
            <a:r>
              <a:rPr lang="pl-PL" dirty="0" smtClean="0"/>
              <a:t> </a:t>
            </a:r>
            <a:r>
              <a:rPr lang="pl-PL" b="1" dirty="0"/>
              <a:t>przedawnienia karalności przestępstw materialnych</a:t>
            </a:r>
            <a:r>
              <a:rPr lang="pl-PL" dirty="0"/>
              <a:t>. Jeżeli dokonanie przestępstwa zależy od nastąpienia określonego w ustawie skutku, to na podstawie art. 101 § 3 KK, bieg przedawnienia rozpoczyna się od czasu, gdy skutek nastąpił</a:t>
            </a:r>
            <a:r>
              <a:rPr lang="pl-PL" dirty="0" smtClean="0"/>
              <a:t>..</a:t>
            </a:r>
            <a:endParaRPr lang="pl-PL" dirty="0"/>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Upływ czasu i jego konsekwencje</a:t>
            </a:r>
            <a:endParaRPr lang="pl-PL" dirty="0"/>
          </a:p>
        </p:txBody>
      </p:sp>
      <p:sp>
        <p:nvSpPr>
          <p:cNvPr id="3" name="Symbol zastępczy zawartości 2"/>
          <p:cNvSpPr>
            <a:spLocks noGrp="1"/>
          </p:cNvSpPr>
          <p:nvPr>
            <p:ph idx="1"/>
          </p:nvPr>
        </p:nvSpPr>
        <p:spPr/>
        <p:txBody>
          <a:bodyPr/>
          <a:lstStyle/>
          <a:p>
            <a:pPr algn="just"/>
            <a:r>
              <a:rPr lang="pl-PL" dirty="0" smtClean="0"/>
              <a:t>Upływ czasu, jaki następuje po popełnieniu czynu zabronionego, może łączyć się ze </a:t>
            </a:r>
            <a:r>
              <a:rPr lang="pl-PL" b="1" dirty="0" smtClean="0"/>
              <a:t>zmianą ustawy</a:t>
            </a:r>
            <a:r>
              <a:rPr lang="pl-PL" dirty="0" smtClean="0"/>
              <a:t> stanowiącej podstawę odpowiedzialności karnej sprawcy</a:t>
            </a:r>
          </a:p>
          <a:p>
            <a:pPr algn="just"/>
            <a:r>
              <a:rPr lang="pl-PL" dirty="0" smtClean="0"/>
              <a:t>Konsekwencje </a:t>
            </a:r>
            <a:r>
              <a:rPr lang="pl-PL" b="1" dirty="0" smtClean="0"/>
              <a:t>kolizji</a:t>
            </a:r>
            <a:r>
              <a:rPr lang="pl-PL" dirty="0" smtClean="0"/>
              <a:t> dwóch (lub więcej) </a:t>
            </a:r>
            <a:r>
              <a:rPr lang="pl-PL" b="1" dirty="0" smtClean="0"/>
              <a:t>ustaw w czasie</a:t>
            </a:r>
            <a:r>
              <a:rPr lang="pl-PL" dirty="0" smtClean="0"/>
              <a:t> uzależnione są od tego, czy zmiana przepisów nastąpiła przed czy też po prawomocnym osądzeniu sprawcy.</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DEFINICJA PRAWA KARNEGO </a:t>
            </a:r>
            <a:endParaRPr lang="pl-PL" dirty="0"/>
          </a:p>
        </p:txBody>
      </p:sp>
      <p:sp>
        <p:nvSpPr>
          <p:cNvPr id="3" name="Symbol zastępczy zawartości 2"/>
          <p:cNvSpPr>
            <a:spLocks noGrp="1"/>
          </p:cNvSpPr>
          <p:nvPr>
            <p:ph idx="1"/>
          </p:nvPr>
        </p:nvSpPr>
        <p:spPr>
          <a:xfrm>
            <a:off x="214282" y="1285860"/>
            <a:ext cx="8715436" cy="5286412"/>
          </a:xfrm>
        </p:spPr>
        <p:txBody>
          <a:bodyPr>
            <a:normAutofit/>
          </a:bodyPr>
          <a:lstStyle/>
          <a:p>
            <a:pPr algn="just"/>
            <a:r>
              <a:rPr lang="pl-PL" sz="3600" dirty="0" smtClean="0"/>
              <a:t>Prawo karne (materialne) jest to zespół przepisów prawnych, które określają, jakie zachowania człowieka stanowią czyny zabronione jako przestępstwa, jakie za te czyny grożą kary i inne środki penalne, oraz ustalają zasady odpowiedzialności karnej za te czyny i zasady stosowania sankcji w postaci kar lub innych środków wobec sprawców. </a:t>
            </a:r>
          </a:p>
          <a:p>
            <a:pPr algn="just"/>
            <a:endParaRPr lang="pl-PL"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94122"/>
          </a:xfrm>
        </p:spPr>
        <p:txBody>
          <a:bodyPr>
            <a:noAutofit/>
          </a:bodyPr>
          <a:lstStyle/>
          <a:p>
            <a:r>
              <a:rPr lang="pl-PL" sz="3200" b="1" dirty="0" smtClean="0"/>
              <a:t>Konsekwencje zmiany ustawy karnej przed zapadnięciem prawomocnego wyroku? </a:t>
            </a:r>
            <a:endParaRPr lang="pl-PL" sz="3200" b="1" dirty="0"/>
          </a:p>
        </p:txBody>
      </p:sp>
      <p:sp>
        <p:nvSpPr>
          <p:cNvPr id="3" name="Symbol zastępczy zawartości 2"/>
          <p:cNvSpPr>
            <a:spLocks noGrp="1"/>
          </p:cNvSpPr>
          <p:nvPr>
            <p:ph idx="1"/>
          </p:nvPr>
        </p:nvSpPr>
        <p:spPr>
          <a:xfrm>
            <a:off x="251520" y="1412776"/>
            <a:ext cx="8712968" cy="4713387"/>
          </a:xfrm>
        </p:spPr>
        <p:txBody>
          <a:bodyPr>
            <a:normAutofit fontScale="70000" lnSpcReduction="20000"/>
          </a:bodyPr>
          <a:lstStyle/>
          <a:p>
            <a:pPr algn="just"/>
            <a:r>
              <a:rPr lang="pl-PL" dirty="0" smtClean="0"/>
              <a:t>Jeżeli miała ona miejsce </a:t>
            </a:r>
            <a:r>
              <a:rPr lang="pl-PL" b="1" dirty="0" smtClean="0"/>
              <a:t>przed zapadnięciem prawomocnego wyroku</a:t>
            </a:r>
            <a:r>
              <a:rPr lang="pl-PL" dirty="0" smtClean="0"/>
              <a:t> i w czasie orzekania obowiązuje ustawa inna niż w czasie popełnienia przestępstwa, to co do zasady </a:t>
            </a:r>
            <a:r>
              <a:rPr lang="pl-PL" b="1" dirty="0" smtClean="0"/>
              <a:t>stosuje się ustawę nową</a:t>
            </a:r>
            <a:r>
              <a:rPr lang="pl-PL" dirty="0" smtClean="0"/>
              <a:t>. </a:t>
            </a:r>
          </a:p>
          <a:p>
            <a:pPr algn="just"/>
            <a:endParaRPr lang="pl-PL" dirty="0" smtClean="0"/>
          </a:p>
          <a:p>
            <a:pPr algn="just"/>
            <a:r>
              <a:rPr lang="pl-PL" dirty="0" smtClean="0"/>
              <a:t>Ustawę obowiązującą poprzednio stosuje się tylko wtedy, jeżeli okazałaby się </a:t>
            </a:r>
            <a:r>
              <a:rPr lang="pl-PL" b="1" dirty="0" smtClean="0"/>
              <a:t>względniejsza dla sprawcy</a:t>
            </a:r>
            <a:r>
              <a:rPr lang="pl-PL" dirty="0" smtClean="0"/>
              <a:t> (art. 4 § 1 KK). Reguła, iż ustawa karna nie działa wstecz, doznaje więc ograniczenia w zakresie wynikającym z treści art. 4 § 1 KK. O ile ustawa surowsza dla sprawcy nie ma mocy wstecznej (</a:t>
            </a:r>
            <a:r>
              <a:rPr lang="pl-PL" i="1" dirty="0" err="1" smtClean="0"/>
              <a:t>lex</a:t>
            </a:r>
            <a:r>
              <a:rPr lang="pl-PL" i="1" dirty="0" smtClean="0"/>
              <a:t> </a:t>
            </a:r>
            <a:r>
              <a:rPr lang="pl-PL" i="1" dirty="0" err="1" smtClean="0"/>
              <a:t>severior</a:t>
            </a:r>
            <a:r>
              <a:rPr lang="pl-PL" i="1" dirty="0" smtClean="0"/>
              <a:t> retro non </a:t>
            </a:r>
            <a:r>
              <a:rPr lang="pl-PL" i="1" dirty="0" err="1" smtClean="0"/>
              <a:t>agit</a:t>
            </a:r>
            <a:r>
              <a:rPr lang="pl-PL" dirty="0" smtClean="0"/>
              <a:t>), to zasadą jest działanie wsteczne ustawy względniejszej dla sprawcy (</a:t>
            </a:r>
            <a:r>
              <a:rPr lang="pl-PL" i="1" dirty="0" err="1" smtClean="0"/>
              <a:t>lex</a:t>
            </a:r>
            <a:r>
              <a:rPr lang="pl-PL" i="1" dirty="0" smtClean="0"/>
              <a:t> </a:t>
            </a:r>
            <a:r>
              <a:rPr lang="pl-PL" i="1" dirty="0" err="1" smtClean="0"/>
              <a:t>mitior</a:t>
            </a:r>
            <a:r>
              <a:rPr lang="pl-PL" i="1" dirty="0" smtClean="0"/>
              <a:t> retro </a:t>
            </a:r>
            <a:r>
              <a:rPr lang="pl-PL" i="1" dirty="0" err="1" smtClean="0"/>
              <a:t>agit</a:t>
            </a:r>
            <a:r>
              <a:rPr lang="pl-PL" dirty="0" smtClean="0"/>
              <a:t>). </a:t>
            </a:r>
          </a:p>
          <a:p>
            <a:pPr algn="just"/>
            <a:endParaRPr lang="pl-PL" dirty="0" smtClean="0"/>
          </a:p>
          <a:p>
            <a:pPr algn="just"/>
            <a:r>
              <a:rPr lang="pl-PL" dirty="0" smtClean="0"/>
              <a:t>Badanie każdej z konkurujących ustaw powinno objąć nie tylko zagrożenie ustawowe, ale także całokształt przepisów określających zasady odpowiedzialności karnej. </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b="1" dirty="0" smtClean="0"/>
              <a:t>Konsekwencje zmiany ustawy po prawomocnym wyroku</a:t>
            </a:r>
            <a:endParaRPr lang="pl-PL" b="1" dirty="0"/>
          </a:p>
        </p:txBody>
      </p:sp>
      <p:sp>
        <p:nvSpPr>
          <p:cNvPr id="3" name="Symbol zastępczy zawartości 2"/>
          <p:cNvSpPr>
            <a:spLocks noGrp="1"/>
          </p:cNvSpPr>
          <p:nvPr>
            <p:ph idx="1"/>
          </p:nvPr>
        </p:nvSpPr>
        <p:spPr>
          <a:xfrm>
            <a:off x="251520" y="1340768"/>
            <a:ext cx="8712968" cy="4785395"/>
          </a:xfrm>
        </p:spPr>
        <p:txBody>
          <a:bodyPr>
            <a:normAutofit fontScale="55000" lnSpcReduction="20000"/>
          </a:bodyPr>
          <a:lstStyle/>
          <a:p>
            <a:r>
              <a:rPr lang="pl-PL" dirty="0" smtClean="0"/>
              <a:t>zasada </a:t>
            </a:r>
            <a:r>
              <a:rPr lang="pl-PL" b="1" dirty="0" smtClean="0"/>
              <a:t>stabilizacji</a:t>
            </a:r>
            <a:r>
              <a:rPr lang="pl-PL" dirty="0" smtClean="0"/>
              <a:t> (stabilności) wyroków, co oznacza, że wejście w życie nowej ustawy nie łączy się z koniecznością ponownego osądzenia sprawcy ani nie prowadzi do modyfikacji orzeczeń zapadłych na podstawie starej ustawy. </a:t>
            </a:r>
          </a:p>
          <a:p>
            <a:r>
              <a:rPr lang="pl-PL" dirty="0" smtClean="0"/>
              <a:t>Kodeks karny wprowadził trzy wyjątki od tej reguły. </a:t>
            </a:r>
          </a:p>
          <a:p>
            <a:r>
              <a:rPr lang="pl-PL" dirty="0" smtClean="0"/>
              <a:t>1) </a:t>
            </a:r>
            <a:r>
              <a:rPr lang="pl-PL" b="1" dirty="0" smtClean="0"/>
              <a:t>całkowita depenalizacja </a:t>
            </a:r>
            <a:r>
              <a:rPr lang="pl-PL" dirty="0" smtClean="0"/>
              <a:t>czynu zabronionego. Znajduje wówczas zastosowanie zasada, zgodnie z którą, skazanie ulega zatarciu z mocy prawa, jeżeli według nowej ustawy </a:t>
            </a:r>
            <a:r>
              <a:rPr lang="pl-PL" b="1" dirty="0" smtClean="0"/>
              <a:t>czyn objęty wyrokiem nie jest już zabroniony pod groźbą kary</a:t>
            </a:r>
            <a:r>
              <a:rPr lang="pl-PL" dirty="0" smtClean="0"/>
              <a:t> (art. 4 § </a:t>
            </a:r>
            <a:r>
              <a:rPr lang="pl-PL" dirty="0" err="1" smtClean="0"/>
              <a:t>4</a:t>
            </a:r>
            <a:r>
              <a:rPr lang="pl-PL" dirty="0" smtClean="0"/>
              <a:t> KK). Z chwilą zatarcia skazania uważa się je za niebyłe, a wpis o skazaniu usuwa się z rejestru skazanych (art. 106 KK). </a:t>
            </a:r>
          </a:p>
          <a:p>
            <a:r>
              <a:rPr lang="pl-PL" dirty="0" smtClean="0"/>
              <a:t>2) </a:t>
            </a:r>
            <a:r>
              <a:rPr lang="pl-PL" b="1" dirty="0" smtClean="0"/>
              <a:t>według nowej ustawy za czyn objęty wyrokiem nie można orzec kary w wysokości kary orzeczonej</a:t>
            </a:r>
            <a:r>
              <a:rPr lang="pl-PL" dirty="0" smtClean="0"/>
              <a:t>. Wymierzoną karę obniża się wtedy do wysokości najsurowszej kary możliwej do orzeczenia na podstawie nowej ustawy (art. 4 § 2 KK).</a:t>
            </a:r>
          </a:p>
          <a:p>
            <a:r>
              <a:rPr lang="pl-PL" dirty="0" smtClean="0"/>
              <a:t>3</a:t>
            </a:r>
            <a:r>
              <a:rPr lang="pl-PL" b="1" dirty="0" smtClean="0"/>
              <a:t>)według nowej ustawy czyn objęty wyrokiem nie jest już zagrożony karą pozbawienia wolności</a:t>
            </a:r>
            <a:r>
              <a:rPr lang="pl-PL" dirty="0" smtClean="0"/>
              <a:t>. Podlegającą wykonaniu karę pozbawienia wolności należy wówczas zamienić na karę grzywny albo ograniczenia wolności (art. 4 § 3 KK). Stosuje się przelicznik, według którego 1 miesiąc pozbawienia wolności równa się 60 stawkom dziennym grzywny albo 2 miesiącom ograniczenia wolności.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Zasada terytorialności </a:t>
            </a:r>
            <a:endParaRPr lang="pl-PL" dirty="0"/>
          </a:p>
        </p:txBody>
      </p:sp>
      <p:sp>
        <p:nvSpPr>
          <p:cNvPr id="3" name="Symbol zastępczy zawartości 2"/>
          <p:cNvSpPr>
            <a:spLocks noGrp="1"/>
          </p:cNvSpPr>
          <p:nvPr>
            <p:ph idx="1"/>
          </p:nvPr>
        </p:nvSpPr>
        <p:spPr>
          <a:xfrm>
            <a:off x="457200" y="1052736"/>
            <a:ext cx="8229600" cy="5073427"/>
          </a:xfrm>
        </p:spPr>
        <p:txBody>
          <a:bodyPr>
            <a:normAutofit fontScale="77500" lnSpcReduction="20000"/>
          </a:bodyPr>
          <a:lstStyle/>
          <a:p>
            <a:pPr algn="just"/>
            <a:r>
              <a:rPr lang="pl-PL" dirty="0" smtClean="0"/>
              <a:t>Zgodnie </a:t>
            </a:r>
            <a:r>
              <a:rPr lang="pl-PL" dirty="0"/>
              <a:t>z nią ustawę karną polską stosuje się do sprawcy, który popełnił czyn zabroniony na terytorium Polski, jak również na polskim statku wodnym lub powietrznym (art. 5 KK). </a:t>
            </a:r>
            <a:endParaRPr lang="pl-PL" dirty="0" smtClean="0"/>
          </a:p>
          <a:p>
            <a:pPr algn="just"/>
            <a:r>
              <a:rPr lang="pl-PL" b="1" dirty="0" smtClean="0"/>
              <a:t>terytorium </a:t>
            </a:r>
            <a:r>
              <a:rPr lang="pl-PL" b="1" dirty="0"/>
              <a:t>Rzeczypospolitej Polskiej</a:t>
            </a:r>
            <a:r>
              <a:rPr lang="pl-PL" dirty="0"/>
              <a:t> obejmuje obszar powierzchni ziemi określony granicami państwowymi, pas wód terytorialnych o szerokości 12 mil morskich, słup powietrza nad tym terenem do granicy przestrzeni kosmicznej (ok. 90 km) oraz obszar pod nim do wnętrza ziemi. Szczegółowy przebieg granicy państwowej określają umowy międzynarodowe zawarte z państwami sąsiednimi.</a:t>
            </a:r>
          </a:p>
          <a:p>
            <a:pPr algn="just"/>
            <a:r>
              <a:rPr lang="pl-PL" dirty="0"/>
              <a:t>Zasada terytorialności ma zastosowanie do czynu zabronionego popełnionego na </a:t>
            </a:r>
            <a:r>
              <a:rPr lang="pl-PL" b="1" dirty="0"/>
              <a:t>polskim statku wodnym lub powietrznym</a:t>
            </a:r>
            <a:r>
              <a:rPr lang="pl-PL"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b="1" dirty="0" smtClean="0"/>
              <a:t>Zasady odp. karnej za </a:t>
            </a:r>
            <a:r>
              <a:rPr lang="pl-PL" sz="2800" b="1" dirty="0" err="1" smtClean="0"/>
              <a:t>przest</a:t>
            </a:r>
            <a:r>
              <a:rPr lang="pl-PL" sz="2800" b="1" dirty="0" smtClean="0"/>
              <a:t>. popełnione za granicą </a:t>
            </a:r>
            <a:endParaRPr lang="pl-PL" sz="2800" b="1" dirty="0"/>
          </a:p>
        </p:txBody>
      </p:sp>
      <p:sp>
        <p:nvSpPr>
          <p:cNvPr id="3" name="Symbol zastępczy zawartości 2"/>
          <p:cNvSpPr>
            <a:spLocks noGrp="1"/>
          </p:cNvSpPr>
          <p:nvPr>
            <p:ph idx="1"/>
          </p:nvPr>
        </p:nvSpPr>
        <p:spPr>
          <a:xfrm>
            <a:off x="457200" y="980728"/>
            <a:ext cx="8229600" cy="5145435"/>
          </a:xfrm>
        </p:spPr>
        <p:txBody>
          <a:bodyPr>
            <a:normAutofit fontScale="92500" lnSpcReduction="10000"/>
          </a:bodyPr>
          <a:lstStyle/>
          <a:p>
            <a:pPr algn="just"/>
            <a:r>
              <a:rPr lang="pl-PL" dirty="0" err="1" smtClean="0"/>
              <a:t>Zas</a:t>
            </a:r>
            <a:r>
              <a:rPr lang="pl-PL" dirty="0" smtClean="0"/>
              <a:t>. personalna (obywatelstwa) - do przestępstwa popełnionego przez </a:t>
            </a:r>
            <a:r>
              <a:rPr lang="pl-PL" b="1" dirty="0" smtClean="0"/>
              <a:t>obywatela polskiego</a:t>
            </a:r>
            <a:r>
              <a:rPr lang="pl-PL" dirty="0" smtClean="0"/>
              <a:t> za granicą, niezależnie od jego ewentualnej odpowiedzialności przed sądem obcym, stosuje się ustawę karną polską (art. 109 KK). </a:t>
            </a:r>
          </a:p>
          <a:p>
            <a:pPr algn="just"/>
            <a:r>
              <a:rPr lang="pl-PL" dirty="0" smtClean="0"/>
              <a:t>Warunkiem odpowiedzialności obywatela polskiego za czyn zabroniony popełniony za granicą jest dodatkowo spełnienie wymogu tzw. </a:t>
            </a:r>
            <a:r>
              <a:rPr lang="pl-PL" b="1" dirty="0" smtClean="0"/>
              <a:t>podwójnej przestępności (karalności)</a:t>
            </a:r>
            <a:r>
              <a:rPr lang="pl-PL" dirty="0" smtClean="0"/>
              <a:t>, czyli uznanie takiego czynu za przestępstwo również przez ustawę obowiązującą w miejscu jego popełnienia (art. 111 § 1 KK). </a:t>
            </a:r>
          </a:p>
          <a:p>
            <a:pPr algn="just"/>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ochronna bezwzględna</a:t>
            </a:r>
            <a:endParaRPr lang="pl-PL" dirty="0"/>
          </a:p>
        </p:txBody>
      </p:sp>
      <p:sp>
        <p:nvSpPr>
          <p:cNvPr id="3" name="Symbol zastępczy zawartości 2"/>
          <p:cNvSpPr>
            <a:spLocks noGrp="1"/>
          </p:cNvSpPr>
          <p:nvPr>
            <p:ph idx="1"/>
          </p:nvPr>
        </p:nvSpPr>
        <p:spPr>
          <a:xfrm>
            <a:off x="179512" y="1196752"/>
            <a:ext cx="8784976" cy="5400600"/>
          </a:xfrm>
        </p:spPr>
        <p:txBody>
          <a:bodyPr>
            <a:normAutofit fontScale="85000" lnSpcReduction="20000"/>
          </a:bodyPr>
          <a:lstStyle/>
          <a:p>
            <a:pPr algn="just"/>
            <a:r>
              <a:rPr lang="pl-PL" b="1" dirty="0" smtClean="0"/>
              <a:t>zasada ochronna bezwzględna</a:t>
            </a:r>
            <a:r>
              <a:rPr lang="pl-PL" dirty="0" smtClean="0"/>
              <a:t>, określona w art. 112 KK, nie wymaga spełnienia warunku podwójnej karalności. Niezależnie od przepisów obowiązujących w miejscu popełnienia czynu zabronionego, ustawę karną polską stosuje się bowiem do obywatela polskiego oraz cudzoziemca w razie popełnienia przestępstwa:</a:t>
            </a:r>
          </a:p>
          <a:p>
            <a:pPr algn="just"/>
            <a:r>
              <a:rPr lang="pl-PL" dirty="0" smtClean="0"/>
              <a:t>1)	przeciwko bezpieczeństwu wewnętrznemu lub zewnętrznemu Rzeczypospolitej Polskiej,</a:t>
            </a:r>
          </a:p>
          <a:p>
            <a:pPr algn="just"/>
            <a:r>
              <a:rPr lang="pl-PL" dirty="0" smtClean="0"/>
              <a:t>2)	przeciwko polskim urzędom lub funkcjonariuszom publicznym,</a:t>
            </a:r>
          </a:p>
          <a:p>
            <a:pPr algn="just"/>
            <a:r>
              <a:rPr lang="pl-PL" dirty="0" smtClean="0"/>
              <a:t>3)	przeciwko istotnym polskim interesom gospodarczym,</a:t>
            </a:r>
          </a:p>
          <a:p>
            <a:pPr algn="just"/>
            <a:r>
              <a:rPr lang="pl-PL" dirty="0" smtClean="0"/>
              <a:t>4)	fałszywych zeznań złożonych wobec urzędu polskiego,</a:t>
            </a:r>
          </a:p>
          <a:p>
            <a:pPr algn="just"/>
            <a:r>
              <a:rPr lang="pl-PL" dirty="0" smtClean="0"/>
              <a:t>5)	z którego została osiągnięta, chociażby pośrednio, korzyść majątkowa na terytorium Polski.</a:t>
            </a:r>
          </a:p>
          <a:p>
            <a:pPr algn="just"/>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represji wszechświatowej</a:t>
            </a:r>
            <a:r>
              <a:rPr lang="pl-PL" dirty="0" smtClean="0"/>
              <a:t> </a:t>
            </a:r>
            <a:endParaRPr lang="pl-PL" dirty="0"/>
          </a:p>
        </p:txBody>
      </p:sp>
      <p:sp>
        <p:nvSpPr>
          <p:cNvPr id="3" name="Symbol zastępczy zawartości 2"/>
          <p:cNvSpPr>
            <a:spLocks noGrp="1"/>
          </p:cNvSpPr>
          <p:nvPr>
            <p:ph idx="1"/>
          </p:nvPr>
        </p:nvSpPr>
        <p:spPr>
          <a:xfrm>
            <a:off x="251520" y="1268760"/>
            <a:ext cx="8435280" cy="5112567"/>
          </a:xfrm>
        </p:spPr>
        <p:txBody>
          <a:bodyPr>
            <a:noAutofit/>
          </a:bodyPr>
          <a:lstStyle/>
          <a:p>
            <a:pPr algn="just"/>
            <a:r>
              <a:rPr lang="pl-PL" sz="3000" dirty="0" smtClean="0"/>
              <a:t>(konwencyjna, uniwersalna). Nakazuje ona, niezależnie od przepisów obowiązujących w miejscu popełnienia przestępstwa, stosować ustawę karną polską do obywatela polskiego oraz cudzoziemca, którego nie postanowiono wydać, w razie popełnienia przez niego za granicą przestępstwa, do którego ścigania Polska jest zobowiązana na mocy umowy międzynarodowej, lub przestępstwa określonego w Statucie Międzynarodowego Trybunału Karnego, sporządzonego w Rzymie 17.7.1998 r. (art. 113 KK). </a:t>
            </a:r>
            <a:endParaRPr lang="pl-PL" sz="3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Zasada ochronna względna</a:t>
            </a:r>
            <a:endParaRPr lang="pl-PL" dirty="0"/>
          </a:p>
        </p:txBody>
      </p:sp>
      <p:sp>
        <p:nvSpPr>
          <p:cNvPr id="3" name="Symbol zastępczy zawartości 2"/>
          <p:cNvSpPr>
            <a:spLocks noGrp="1"/>
          </p:cNvSpPr>
          <p:nvPr>
            <p:ph idx="1"/>
          </p:nvPr>
        </p:nvSpPr>
        <p:spPr>
          <a:xfrm>
            <a:off x="457200" y="980728"/>
            <a:ext cx="8229600" cy="5145435"/>
          </a:xfrm>
        </p:spPr>
        <p:txBody>
          <a:bodyPr>
            <a:normAutofit fontScale="85000" lnSpcReduction="10000"/>
          </a:bodyPr>
          <a:lstStyle/>
          <a:p>
            <a:pPr algn="just"/>
            <a:r>
              <a:rPr lang="pl-PL" dirty="0" smtClean="0"/>
              <a:t>Na podstawie </a:t>
            </a:r>
            <a:r>
              <a:rPr lang="pl-PL" b="1" dirty="0" smtClean="0"/>
              <a:t>zasady ochronnej względnej</a:t>
            </a:r>
            <a:r>
              <a:rPr lang="pl-PL" dirty="0" smtClean="0"/>
              <a:t> (przedmiotowej zwykłej) podlega  polskiej jurysdykcji karnej cudzoziemiec w razie popełnienia przestępstwa skierowanego przeciwko interesom Polski, obywatela polskiego, polskiej osoby prawnej lub jednostki organizacyjnej niemającej osobowości prawnej albo przestępstwa o charakterze terrorystycznym (art. 110 § 1 KK). W tym wypadku za pociągnięciem do odpowiedzialności karnej cudzoziemca przemawia naruszony interes prawny polski lub interes społeczności międzynarodowej w ściganiu najgroźniejszych przestępstw – o charakterze terrorystycznym. </a:t>
            </a:r>
          </a:p>
          <a:p>
            <a:pPr algn="just"/>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Struktura przestępstwa </a:t>
            </a:r>
            <a:endParaRPr lang="pl-PL" dirty="0"/>
          </a:p>
        </p:txBody>
      </p:sp>
      <p:sp>
        <p:nvSpPr>
          <p:cNvPr id="3" name="Symbol zastępczy zawartości 2"/>
          <p:cNvSpPr>
            <a:spLocks noGrp="1"/>
          </p:cNvSpPr>
          <p:nvPr>
            <p:ph idx="1"/>
          </p:nvPr>
        </p:nvSpPr>
        <p:spPr/>
        <p:txBody>
          <a:bodyPr/>
          <a:lstStyle/>
          <a:p>
            <a:r>
              <a:rPr lang="pl-PL" dirty="0" smtClean="0"/>
              <a:t>1) Dobro chronione (przedmiot ochrony)</a:t>
            </a:r>
          </a:p>
          <a:p>
            <a:r>
              <a:rPr lang="pl-PL" dirty="0" smtClean="0"/>
              <a:t>2) Podmiot przestępstwa (sprawca)</a:t>
            </a:r>
          </a:p>
          <a:p>
            <a:r>
              <a:rPr lang="pl-PL" dirty="0" smtClean="0"/>
              <a:t>3) Strona przedmiotowa (czyn, skutek, związek przyczynowy, okoliczności modalne, przedmiot wykonawczy)</a:t>
            </a:r>
          </a:p>
          <a:p>
            <a:r>
              <a:rPr lang="pl-PL" dirty="0" smtClean="0"/>
              <a:t>4) Strona podmiotowa (umyślność, nieumyślność)</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504056"/>
          </a:xfrm>
        </p:spPr>
        <p:txBody>
          <a:bodyPr>
            <a:noAutofit/>
          </a:bodyPr>
          <a:lstStyle/>
          <a:p>
            <a:r>
              <a:rPr lang="pl-PL" sz="4800" dirty="0" smtClean="0"/>
              <a:t>Dobro chronione </a:t>
            </a:r>
            <a:endParaRPr lang="pl-PL" sz="4800" dirty="0"/>
          </a:p>
        </p:txBody>
      </p:sp>
      <p:sp>
        <p:nvSpPr>
          <p:cNvPr id="3" name="Symbol zastępczy zawartości 2"/>
          <p:cNvSpPr>
            <a:spLocks noGrp="1"/>
          </p:cNvSpPr>
          <p:nvPr>
            <p:ph idx="1"/>
          </p:nvPr>
        </p:nvSpPr>
        <p:spPr>
          <a:xfrm>
            <a:off x="179512" y="908720"/>
            <a:ext cx="8712968" cy="5217443"/>
          </a:xfrm>
        </p:spPr>
        <p:txBody>
          <a:bodyPr>
            <a:normAutofit fontScale="92500" lnSpcReduction="20000"/>
          </a:bodyPr>
          <a:lstStyle/>
          <a:p>
            <a:pPr algn="just"/>
            <a:r>
              <a:rPr lang="pl-PL" dirty="0" smtClean="0"/>
              <a:t>Funkcja ochronna prawa karnego  - ochrona </a:t>
            </a:r>
            <a:r>
              <a:rPr lang="pl-PL" b="1" dirty="0" smtClean="0"/>
              <a:t>dóbr prawnych</a:t>
            </a:r>
            <a:r>
              <a:rPr lang="pl-PL" dirty="0" smtClean="0"/>
              <a:t>. </a:t>
            </a:r>
          </a:p>
          <a:p>
            <a:pPr algn="just"/>
            <a:r>
              <a:rPr lang="pl-PL" dirty="0" smtClean="0"/>
              <a:t>Dobro prawne (chronione) to pewna wartość chroniona przez prawo karne (życie, zdrowie, mienie, wolność bezpieczeństwo państwa) </a:t>
            </a:r>
          </a:p>
          <a:p>
            <a:pPr algn="just"/>
            <a:r>
              <a:rPr lang="pl-PL" dirty="0" smtClean="0"/>
              <a:t>F. ochronna jest realizowana przez wprowadzanie typów rodzajowych przestępstw, które mają chronić wskazane w nich wartości pod groźbą kar kryminalnych. </a:t>
            </a:r>
          </a:p>
          <a:p>
            <a:pPr algn="just"/>
            <a:r>
              <a:rPr lang="pl-PL" dirty="0" smtClean="0"/>
              <a:t>Ze strony funkcji prawa karnego wartość staje się więc </a:t>
            </a:r>
            <a:r>
              <a:rPr lang="pl-PL" b="1" dirty="0" smtClean="0"/>
              <a:t>dobrem chronionym</a:t>
            </a:r>
            <a:r>
              <a:rPr lang="pl-PL" dirty="0" smtClean="0"/>
              <a:t>, z punktu widzenia sprawcy przestępstwa staje się ona zaś </a:t>
            </a:r>
            <a:r>
              <a:rPr lang="pl-PL" b="1" dirty="0" smtClean="0"/>
              <a:t>przedmiotem zamachu</a:t>
            </a:r>
            <a:r>
              <a:rPr lang="pl-PL" dirty="0"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435280" cy="634082"/>
          </a:xfrm>
        </p:spPr>
        <p:txBody>
          <a:bodyPr>
            <a:noAutofit/>
          </a:bodyPr>
          <a:lstStyle/>
          <a:p>
            <a:r>
              <a:rPr lang="pl-PL" sz="3600" dirty="0" smtClean="0"/>
              <a:t>Indywidualne i rodzajowe dobro chronione </a:t>
            </a:r>
            <a:endParaRPr lang="pl-PL" sz="3600" dirty="0"/>
          </a:p>
        </p:txBody>
      </p:sp>
      <p:sp>
        <p:nvSpPr>
          <p:cNvPr id="3" name="Symbol zastępczy zawartości 2"/>
          <p:cNvSpPr>
            <a:spLocks noGrp="1"/>
          </p:cNvSpPr>
          <p:nvPr>
            <p:ph idx="1"/>
          </p:nvPr>
        </p:nvSpPr>
        <p:spPr>
          <a:xfrm>
            <a:off x="251520" y="980728"/>
            <a:ext cx="8712968" cy="5400600"/>
          </a:xfrm>
        </p:spPr>
        <p:txBody>
          <a:bodyPr>
            <a:normAutofit fontScale="77500" lnSpcReduction="20000"/>
          </a:bodyPr>
          <a:lstStyle/>
          <a:p>
            <a:pPr algn="just"/>
            <a:r>
              <a:rPr lang="pl-PL" b="1" dirty="0" smtClean="0"/>
              <a:t>Indywidualne dobro chronione -</a:t>
            </a:r>
            <a:r>
              <a:rPr lang="pl-PL" dirty="0" smtClean="0"/>
              <a:t> wartość chroniona przez pojedynczy przepis KK , np. nietykalność cielesna człowieka (art. 217 KK). Indywidualnym dobrem chronionym może być pewien aspekt dobra, np. wolność</a:t>
            </a:r>
          </a:p>
          <a:p>
            <a:pPr algn="just"/>
            <a:r>
              <a:rPr lang="pl-PL" dirty="0" smtClean="0"/>
              <a:t>Gdy jeden przepis zapewnia ochronę kilku dóbr, wyróżnia się dobro </a:t>
            </a:r>
            <a:r>
              <a:rPr lang="pl-PL" b="1" dirty="0" smtClean="0"/>
              <a:t>główne</a:t>
            </a:r>
            <a:r>
              <a:rPr lang="pl-PL" dirty="0" smtClean="0"/>
              <a:t> i </a:t>
            </a:r>
            <a:r>
              <a:rPr lang="pl-PL" b="1" dirty="0" smtClean="0"/>
              <a:t>uboczne</a:t>
            </a:r>
            <a:r>
              <a:rPr lang="pl-PL" dirty="0" smtClean="0"/>
              <a:t> (pośrednie, dalsze). W takiej sytuacji do określenia, jakie dobro jest głównym, pomocne będzie odwołanie się do rodzajowego dobra chronionego. </a:t>
            </a:r>
          </a:p>
          <a:p>
            <a:pPr algn="just"/>
            <a:r>
              <a:rPr lang="pl-PL" b="1" dirty="0" smtClean="0"/>
              <a:t>Rodzajowe</a:t>
            </a:r>
            <a:r>
              <a:rPr lang="pl-PL" dirty="0" smtClean="0"/>
              <a:t> </a:t>
            </a:r>
            <a:r>
              <a:rPr lang="pl-PL" b="1" dirty="0" smtClean="0"/>
              <a:t>dobro chronione -</a:t>
            </a:r>
            <a:r>
              <a:rPr lang="pl-PL" dirty="0" smtClean="0"/>
              <a:t> wartość chroniona przez kilka przepisów KK. Dobro rodzajowe jest podstawą do grupowania przestępstw w części szczególnej, zatem na podstawie nazwy rozdziału łatwo zrekonstruować grupowe dobro chronione, np. życie człowieka, zdrowie człowieka, mienie. W razie gdy przepis chroni więcej niż jedno dobro, rodzajowe dobro chronione wskazuje, co jest </a:t>
            </a:r>
            <a:r>
              <a:rPr lang="pl-PL" b="1" dirty="0" smtClean="0"/>
              <a:t>głównym</a:t>
            </a:r>
            <a:r>
              <a:rPr lang="pl-PL" dirty="0" smtClean="0"/>
              <a:t> indywidualnym dobrem chronionym.</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PRAWO KARNE MATARIALNE A PRAWO PROCESOWE I WYKONAWCZE</a:t>
            </a:r>
            <a:endParaRPr lang="pl-PL" dirty="0"/>
          </a:p>
        </p:txBody>
      </p:sp>
      <p:sp>
        <p:nvSpPr>
          <p:cNvPr id="3" name="Symbol zastępczy zawartości 2"/>
          <p:cNvSpPr>
            <a:spLocks noGrp="1"/>
          </p:cNvSpPr>
          <p:nvPr>
            <p:ph idx="1"/>
          </p:nvPr>
        </p:nvSpPr>
        <p:spPr>
          <a:xfrm>
            <a:off x="142844" y="1600200"/>
            <a:ext cx="8858312" cy="4972072"/>
          </a:xfrm>
        </p:spPr>
        <p:txBody>
          <a:bodyPr>
            <a:normAutofit fontScale="70000" lnSpcReduction="20000"/>
          </a:bodyPr>
          <a:lstStyle/>
          <a:p>
            <a:r>
              <a:rPr lang="pl-PL" b="1" dirty="0" smtClean="0"/>
              <a:t>Prawo karne procesowe</a:t>
            </a:r>
            <a:r>
              <a:rPr lang="pl-PL" dirty="0" smtClean="0"/>
              <a:t> stanowi zbiór przepisów regulujących postępowanie karne, którego zadaniem jest doprowadzenie do wykrycia i ukarania sprawcy przestępstwa. Zawiera ono normy określające zasady i przebieg procesu karnego, prawa i obowiązki uczestników tego procesu. Regulowane jest w Kodeksie postępowania karnego z 6.6.1997 r. oraz ustawach dodatkowych, określających m.in. zasady działania organów ścigania oraz wymiaru sprawiedliwości.</a:t>
            </a:r>
          </a:p>
          <a:p>
            <a:r>
              <a:rPr lang="pl-PL" b="1" dirty="0" smtClean="0"/>
              <a:t>Prawo karne wykonawcze</a:t>
            </a:r>
            <a:r>
              <a:rPr lang="pl-PL" dirty="0" smtClean="0"/>
              <a:t> to zespół przepisów zawartych przede wszystkim w Kodeksie karnym wykonawczym z 6.6.1997 r., regulujących zasady i sposób wykonywania orzeczonych kar, środków karnych, środków probacyjnych i zabezpieczających. Wskazuje podmioty uczestniczące w postępowaniu wykonawczym, przebieg tego postępowania i udział społeczeństwa w wykonywaniu kar. Najobszerniejszą częścią prawa karnego wykonawczego jest </a:t>
            </a:r>
            <a:r>
              <a:rPr lang="pl-PL" b="1" dirty="0" smtClean="0"/>
              <a:t>prawo penitencjarne</a:t>
            </a:r>
            <a:r>
              <a:rPr lang="pl-PL" dirty="0" smtClean="0"/>
              <a:t>, regulujące wykonanie kary pozbawienia wolności, określające cele tej kary, prawa i obowiązki osadzonych w zakładach karnych oraz zasady odbywania tej kary.</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74042"/>
          </a:xfrm>
        </p:spPr>
        <p:txBody>
          <a:bodyPr>
            <a:normAutofit fontScale="90000"/>
          </a:bodyPr>
          <a:lstStyle/>
          <a:p>
            <a:r>
              <a:rPr lang="pl-PL" b="1" dirty="0" smtClean="0"/>
              <a:t>Podmiot przestępstwa</a:t>
            </a:r>
            <a:endParaRPr lang="pl-PL" b="1" dirty="0"/>
          </a:p>
        </p:txBody>
      </p:sp>
      <p:sp>
        <p:nvSpPr>
          <p:cNvPr id="3" name="Symbol zastępczy zawartości 2"/>
          <p:cNvSpPr>
            <a:spLocks noGrp="1"/>
          </p:cNvSpPr>
          <p:nvPr>
            <p:ph idx="1"/>
          </p:nvPr>
        </p:nvSpPr>
        <p:spPr>
          <a:xfrm>
            <a:off x="251520" y="764704"/>
            <a:ext cx="8784976" cy="5904656"/>
          </a:xfrm>
        </p:spPr>
        <p:txBody>
          <a:bodyPr>
            <a:noAutofit/>
          </a:bodyPr>
          <a:lstStyle/>
          <a:p>
            <a:pPr algn="just"/>
            <a:r>
              <a:rPr lang="pl-PL" sz="2600" b="1" dirty="0" smtClean="0"/>
              <a:t>Podmiotem</a:t>
            </a:r>
            <a:r>
              <a:rPr lang="pl-PL" sz="2600" dirty="0" smtClean="0"/>
              <a:t> </a:t>
            </a:r>
            <a:r>
              <a:rPr lang="pl-PL" sz="2600" b="1" dirty="0" smtClean="0"/>
              <a:t>czynnym</a:t>
            </a:r>
            <a:r>
              <a:rPr lang="pl-PL" sz="2600" dirty="0" smtClean="0"/>
              <a:t> (jego sprawca) osoba, którą prawo karne uznaje za zdolną do zawinienia (ODPOWIEDNI WIEK + POCZYTALNOŚĆ)</a:t>
            </a:r>
          </a:p>
          <a:p>
            <a:pPr algn="just"/>
            <a:r>
              <a:rPr lang="pl-PL" sz="2600" dirty="0" smtClean="0"/>
              <a:t>Sprawcą może być osoba, która popełniając czyn, miała ukończone </a:t>
            </a:r>
            <a:r>
              <a:rPr lang="pl-PL" sz="2600" b="1" dirty="0" smtClean="0"/>
              <a:t>17 lat</a:t>
            </a:r>
            <a:r>
              <a:rPr lang="pl-PL" sz="2600" dirty="0" smtClean="0"/>
              <a:t> (art. 10 § 1 KK). </a:t>
            </a:r>
          </a:p>
          <a:p>
            <a:pPr algn="just"/>
            <a:r>
              <a:rPr lang="pl-PL" sz="2600" dirty="0" smtClean="0"/>
              <a:t>Osoby popełniające czyn zabroniony poniżej lat 17 to</a:t>
            </a:r>
            <a:r>
              <a:rPr lang="pl-PL" sz="2600" b="1" dirty="0" smtClean="0"/>
              <a:t> NIELETNI</a:t>
            </a:r>
            <a:r>
              <a:rPr lang="pl-PL" sz="2600" dirty="0" smtClean="0"/>
              <a:t> i stosuje się do nich specjalne zasady odpowiedzialności określone w ustawie o postępowaniu w sprawach nieletnich. </a:t>
            </a:r>
          </a:p>
          <a:p>
            <a:pPr algn="just"/>
            <a:r>
              <a:rPr lang="pl-PL" sz="2600" dirty="0" smtClean="0"/>
              <a:t>Od reguły, że podmiotem prawa karnego jest osoba, która ukończyła 17 lat w czasie czynu, Kodeks karny przewiduje wyjątek. Na zasadach określonych w kodeksie może bowiem odpowiadać </a:t>
            </a:r>
            <a:r>
              <a:rPr lang="pl-PL" sz="2600" b="1" dirty="0" smtClean="0"/>
              <a:t>nieletni</a:t>
            </a:r>
            <a:r>
              <a:rPr lang="pl-PL" sz="2600" dirty="0" smtClean="0"/>
              <a:t>, który </a:t>
            </a:r>
            <a:r>
              <a:rPr lang="pl-PL" sz="2600" b="1" dirty="0" smtClean="0"/>
              <a:t>po ukończeniu 15 lat</a:t>
            </a:r>
            <a:r>
              <a:rPr lang="pl-PL" sz="2600" dirty="0" smtClean="0"/>
              <a:t> popełnia jedno z wymienionych w art. 10 § 2 KK przestępstw.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Odpowiedzialność nieletniego w KK z 1997 r. </a:t>
            </a:r>
            <a:endParaRPr lang="pl-PL" dirty="0"/>
          </a:p>
        </p:txBody>
      </p:sp>
      <p:sp>
        <p:nvSpPr>
          <p:cNvPr id="3" name="Symbol zastępczy zawartości 2"/>
          <p:cNvSpPr>
            <a:spLocks noGrp="1"/>
          </p:cNvSpPr>
          <p:nvPr>
            <p:ph idx="1"/>
          </p:nvPr>
        </p:nvSpPr>
        <p:spPr>
          <a:xfrm>
            <a:off x="142844" y="1357298"/>
            <a:ext cx="8858312" cy="5286412"/>
          </a:xfrm>
        </p:spPr>
        <p:txBody>
          <a:bodyPr>
            <a:normAutofit fontScale="62500" lnSpcReduction="20000"/>
          </a:bodyPr>
          <a:lstStyle/>
          <a:p>
            <a:r>
              <a:rPr lang="pl-PL" b="1" dirty="0" smtClean="0"/>
              <a:t>Art. 10.</a:t>
            </a:r>
            <a:r>
              <a:rPr lang="pl-PL" dirty="0" smtClean="0"/>
              <a:t> § 1. Na zasadach określonych w tym kodeksie odpowiada ten, kto popełnia czyn zabroniony po ukończeniu 17 lat.</a:t>
            </a:r>
          </a:p>
          <a:p>
            <a:r>
              <a:rPr lang="pl-PL" dirty="0" smtClean="0"/>
              <a:t>§ 2. Nieletni, który po ukończeniu 15 lat dopuszcza się czynu zabronionego określonego w art. 134, art. 148 § 1, 2 lub 3, art. 156 § 1 lub 3, art. 163 § 1 lub 3, art. 166, art. 173 § 1 lub 3, art. 197 § 3 lub 4, art. 223 § 2, art. 252 § 1 lub 2 oraz w art. 280, może odpowiadać na zasadach określonych w tym kodeksie, jeżeli okoliczności sprawy oraz stopień rozwoju sprawcy, jego właściwości i warunki osobiste za tym przemawiają, a w szczególności, jeżeli poprzednio stosowane środki wychowawcze lub poprawcze okazały się bezskuteczne.</a:t>
            </a:r>
          </a:p>
          <a:p>
            <a:r>
              <a:rPr lang="pl-PL" dirty="0" smtClean="0"/>
              <a:t>§ 3. W wypadku określonym w § 2 orzeczona kara nie może przekroczyć dwóch trzecich górnej granicy ustawowego zagrożenia przewidzianego za przypisane sprawcy przestępstwo; sąd może zastosować także nadzwyczajne złagodzenie kary.</a:t>
            </a:r>
          </a:p>
          <a:p>
            <a:r>
              <a:rPr lang="pl-PL" dirty="0" smtClean="0"/>
              <a:t>§ 4. W stosunku do sprawcy, który popełnił występek po ukończeniu lat 17, lecz przed ukończeniem lat 18, sąd zamiast kary stosuje środki wychowawcze, lecznicze albo poprawcze przewidziane dla nieletnich, jeżeli okoliczności sprawy oraz stopień rozwoju sprawcy, jego właściwości i warunki osobiste za tym przemawiają.</a:t>
            </a:r>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576064"/>
          </a:xfrm>
        </p:spPr>
        <p:txBody>
          <a:bodyPr>
            <a:normAutofit fontScale="90000"/>
          </a:bodyPr>
          <a:lstStyle/>
          <a:p>
            <a:r>
              <a:rPr lang="pl-PL" sz="4800" b="1" dirty="0" smtClean="0"/>
              <a:t>Młodociany </a:t>
            </a:r>
            <a:endParaRPr lang="pl-PL" sz="4800" b="1" dirty="0"/>
          </a:p>
        </p:txBody>
      </p:sp>
      <p:sp>
        <p:nvSpPr>
          <p:cNvPr id="3" name="Symbol zastępczy zawartości 2"/>
          <p:cNvSpPr>
            <a:spLocks noGrp="1"/>
          </p:cNvSpPr>
          <p:nvPr>
            <p:ph idx="1"/>
          </p:nvPr>
        </p:nvSpPr>
        <p:spPr>
          <a:xfrm>
            <a:off x="179512" y="764704"/>
            <a:ext cx="8856984" cy="5361459"/>
          </a:xfrm>
        </p:spPr>
        <p:txBody>
          <a:bodyPr>
            <a:normAutofit fontScale="77500" lnSpcReduction="20000"/>
          </a:bodyPr>
          <a:lstStyle/>
          <a:p>
            <a:pPr algn="just"/>
            <a:r>
              <a:rPr lang="pl-PL" dirty="0" smtClean="0"/>
              <a:t> </a:t>
            </a:r>
            <a:r>
              <a:rPr lang="pl-PL" b="1" dirty="0" smtClean="0"/>
              <a:t>młodociany</a:t>
            </a:r>
            <a:r>
              <a:rPr lang="pl-PL" dirty="0" smtClean="0"/>
              <a:t> (art. 115 § 10 KK). Jest to osoba, która w chwili popełnienia czynu ukończyła 17, ale nie ukończyła 21 lat i w czasie orzekania w pierwszej instancji nie ukończyła 24 lat. </a:t>
            </a:r>
          </a:p>
          <a:p>
            <a:pPr algn="just"/>
            <a:r>
              <a:rPr lang="pl-PL" dirty="0" smtClean="0"/>
              <a:t>Wobec młodocianych sprawców (tak jak wobec nieletnich odpowiadających na podstawie art. 10 § 2 KK) Kodeks karny przewiduje pewne </a:t>
            </a:r>
            <a:r>
              <a:rPr lang="pl-PL" b="1" dirty="0" smtClean="0"/>
              <a:t>odstępstwa od powszechnych reguł odpowiedzialności karnej</a:t>
            </a:r>
            <a:r>
              <a:rPr lang="pl-PL" dirty="0" smtClean="0"/>
              <a:t>. Dotyczą one specjalnej dyrektywy wymiaru kary (art. 54 § 1 KK), wydłużenia okresu próby i obowiązkowego dozoru przy warunkowym zawieszeniu wykonania kary (art. 70 § 2, art. 73 § 2 KK). </a:t>
            </a:r>
          </a:p>
          <a:p>
            <a:pPr algn="just"/>
            <a:r>
              <a:rPr lang="pl-PL" dirty="0" smtClean="0"/>
              <a:t>Wobec sprawcy młodocianego popełniającego występek w wieku między 17. a 18. rokiem życia, jeżeli przemawiają za tym okoliczności sprawy oraz stopień rozwoju, a także właściwości i warunki osobiste sprawcy, sąd ma możliwość zastosowania zamiast kary środków wychowawczych, leczniczych albo poprawczych, przewidzianych dla nieletnich (art. 10 § 4 KK).</a:t>
            </a:r>
          </a:p>
          <a:p>
            <a:pPr algn="just"/>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normAutofit fontScale="90000"/>
          </a:bodyPr>
          <a:lstStyle/>
          <a:p>
            <a:r>
              <a:rPr lang="pl-PL" dirty="0" smtClean="0"/>
              <a:t>Szczególne dyrektywy wymiaru kary wobec młodocianego</a:t>
            </a:r>
            <a:endParaRPr lang="pl-PL" dirty="0"/>
          </a:p>
        </p:txBody>
      </p:sp>
      <p:sp>
        <p:nvSpPr>
          <p:cNvPr id="3" name="Symbol zastępczy zawartości 2"/>
          <p:cNvSpPr>
            <a:spLocks noGrp="1"/>
          </p:cNvSpPr>
          <p:nvPr>
            <p:ph idx="1"/>
          </p:nvPr>
        </p:nvSpPr>
        <p:spPr>
          <a:xfrm>
            <a:off x="214282" y="1357298"/>
            <a:ext cx="8786874" cy="5286412"/>
          </a:xfrm>
        </p:spPr>
        <p:txBody>
          <a:bodyPr>
            <a:normAutofit/>
          </a:bodyPr>
          <a:lstStyle/>
          <a:p>
            <a:r>
              <a:rPr lang="pl-PL" sz="3600" b="1" dirty="0" smtClean="0"/>
              <a:t>Art. 54.</a:t>
            </a:r>
            <a:r>
              <a:rPr lang="pl-PL" sz="3600" dirty="0" smtClean="0"/>
              <a:t> § 1. Wymierzając karę nieletniemu albo młodocianemu, sąd kieruje się przede wszystkim tym, </a:t>
            </a:r>
            <a:r>
              <a:rPr lang="pl-PL" sz="3600" b="1" dirty="0" smtClean="0"/>
              <a:t>aby sprawcę wychować</a:t>
            </a:r>
            <a:r>
              <a:rPr lang="pl-PL" sz="3600" dirty="0" smtClean="0"/>
              <a:t>.</a:t>
            </a:r>
          </a:p>
          <a:p>
            <a:r>
              <a:rPr lang="pl-PL" sz="3600" dirty="0" smtClean="0"/>
              <a:t>§ 2. Wobec sprawcy, który w czasie popełnienia przestępstwa nie ukończył 18 lat, </a:t>
            </a:r>
            <a:r>
              <a:rPr lang="pl-PL" sz="3600" b="1" dirty="0" smtClean="0"/>
              <a:t>nie orzeka się kary dożywotniego pozbawienia wolności</a:t>
            </a:r>
            <a:r>
              <a:rPr lang="pl-PL" sz="3600" dirty="0" smtClean="0"/>
              <a:t>.</a:t>
            </a:r>
          </a:p>
          <a:p>
            <a:endParaRPr lang="pl-PL"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Autofit/>
          </a:bodyPr>
          <a:lstStyle/>
          <a:p>
            <a:pPr algn="just"/>
            <a:r>
              <a:rPr lang="pl-PL" sz="3600" dirty="0" smtClean="0"/>
              <a:t>Przestępstwa powszechne i indywidualne </a:t>
            </a:r>
          </a:p>
          <a:p>
            <a:pPr algn="just"/>
            <a:r>
              <a:rPr lang="pl-PL" sz="3600" b="1" dirty="0" smtClean="0"/>
              <a:t>Bierny podmiot przestępstwa</a:t>
            </a:r>
            <a:r>
              <a:rPr lang="pl-PL" sz="3600" dirty="0" smtClean="0"/>
              <a:t> (podmiot pasywny przestępstwa) określa się osobę lub instytucję, której dobro prawne zostało naruszone lub narażone na niebezpieczeństwo (ofiara przestępstwa). </a:t>
            </a:r>
          </a:p>
          <a:p>
            <a:pPr algn="just"/>
            <a:endParaRPr lang="pl-PL"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Strona przedmiotowa</a:t>
            </a:r>
            <a:endParaRPr lang="pl-PL" dirty="0"/>
          </a:p>
        </p:txBody>
      </p:sp>
      <p:sp>
        <p:nvSpPr>
          <p:cNvPr id="3" name="Symbol zastępczy zawartości 2"/>
          <p:cNvSpPr>
            <a:spLocks noGrp="1"/>
          </p:cNvSpPr>
          <p:nvPr>
            <p:ph idx="1"/>
          </p:nvPr>
        </p:nvSpPr>
        <p:spPr>
          <a:xfrm>
            <a:off x="457200" y="980728"/>
            <a:ext cx="8229600" cy="5145435"/>
          </a:xfrm>
        </p:spPr>
        <p:txBody>
          <a:bodyPr>
            <a:normAutofit/>
          </a:bodyPr>
          <a:lstStyle/>
          <a:p>
            <a:r>
              <a:rPr lang="pl-PL" dirty="0" smtClean="0"/>
              <a:t>Do elementów strony przedmiotowej przestępstwa zalicza się: </a:t>
            </a:r>
          </a:p>
          <a:p>
            <a:r>
              <a:rPr lang="pl-PL" dirty="0" smtClean="0"/>
              <a:t>1) czyn (czynność sprawczą), </a:t>
            </a:r>
          </a:p>
          <a:p>
            <a:r>
              <a:rPr lang="pl-PL" dirty="0" smtClean="0"/>
              <a:t>2) skutek czynu wraz ze związkiem przyczynowym, </a:t>
            </a:r>
          </a:p>
          <a:p>
            <a:r>
              <a:rPr lang="pl-PL" dirty="0" smtClean="0"/>
              <a:t>3) okoliczności modalne: czas i miejsce czynu, sytuację, w jakiej czyn zostaje popełniony, </a:t>
            </a:r>
          </a:p>
          <a:p>
            <a:r>
              <a:rPr lang="pl-PL" dirty="0" smtClean="0"/>
              <a:t>4) sposób popełnienia, </a:t>
            </a:r>
          </a:p>
          <a:p>
            <a:r>
              <a:rPr lang="pl-PL" dirty="0" smtClean="0"/>
              <a:t>5) przedmiot wykonawczy. </a:t>
            </a:r>
          </a:p>
          <a:p>
            <a:pP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Czyn</a:t>
            </a:r>
            <a:endParaRPr lang="pl-PL" dirty="0"/>
          </a:p>
        </p:txBody>
      </p:sp>
      <p:sp>
        <p:nvSpPr>
          <p:cNvPr id="3" name="Symbol zastępczy zawartości 2"/>
          <p:cNvSpPr>
            <a:spLocks noGrp="1"/>
          </p:cNvSpPr>
          <p:nvPr>
            <p:ph idx="1"/>
          </p:nvPr>
        </p:nvSpPr>
        <p:spPr>
          <a:xfrm>
            <a:off x="179512" y="980728"/>
            <a:ext cx="8784976" cy="5472608"/>
          </a:xfrm>
        </p:spPr>
        <p:txBody>
          <a:bodyPr>
            <a:normAutofit fontScale="70000" lnSpcReduction="20000"/>
          </a:bodyPr>
          <a:lstStyle/>
          <a:p>
            <a:pPr algn="just"/>
            <a:r>
              <a:rPr lang="pl-PL" dirty="0" smtClean="0">
                <a:latin typeface="Times New Roman" pitchFamily="18" charset="0"/>
                <a:cs typeface="Times New Roman" pitchFamily="18" charset="0"/>
              </a:rPr>
              <a:t>Czyn człowieka</a:t>
            </a:r>
          </a:p>
          <a:p>
            <a:pPr algn="just"/>
            <a:r>
              <a:rPr lang="pl-PL" dirty="0" smtClean="0">
                <a:latin typeface="Times New Roman" pitchFamily="18" charset="0"/>
                <a:cs typeface="Times New Roman" pitchFamily="18" charset="0"/>
              </a:rPr>
              <a:t>Działanie/ zaniechanie</a:t>
            </a:r>
          </a:p>
          <a:p>
            <a:pPr algn="just"/>
            <a:r>
              <a:rPr lang="pl-PL" dirty="0" smtClean="0">
                <a:latin typeface="Times New Roman" pitchFamily="18" charset="0"/>
                <a:cs typeface="Times New Roman" pitchFamily="18" charset="0"/>
              </a:rPr>
              <a:t>przymus nieodporny, bezwzględny (</a:t>
            </a:r>
            <a:r>
              <a:rPr lang="pl-PL" b="1" dirty="0" smtClean="0">
                <a:latin typeface="Times New Roman" pitchFamily="18" charset="0"/>
                <a:cs typeface="Times New Roman" pitchFamily="18" charset="0"/>
              </a:rPr>
              <a:t>vis </a:t>
            </a:r>
            <a:r>
              <a:rPr lang="pl-PL" b="1" dirty="0" err="1" smtClean="0">
                <a:latin typeface="Times New Roman" pitchFamily="18" charset="0"/>
                <a:cs typeface="Times New Roman" pitchFamily="18" charset="0"/>
              </a:rPr>
              <a:t>absoluta</a:t>
            </a:r>
            <a:r>
              <a:rPr lang="pl-PL" dirty="0" smtClean="0">
                <a:latin typeface="Times New Roman" pitchFamily="18" charset="0"/>
                <a:cs typeface="Times New Roman" pitchFamily="18" charset="0"/>
              </a:rPr>
              <a:t>), polega na przejęciu sterowania zachowaniem człowieka przez inną osobę. Osoba poddana vis </a:t>
            </a:r>
            <a:r>
              <a:rPr lang="pl-PL" dirty="0" err="1" smtClean="0">
                <a:latin typeface="Times New Roman" pitchFamily="18" charset="0"/>
                <a:cs typeface="Times New Roman" pitchFamily="18" charset="0"/>
              </a:rPr>
              <a:t>absoluta</a:t>
            </a:r>
            <a:r>
              <a:rPr lang="pl-PL" dirty="0" smtClean="0">
                <a:latin typeface="Times New Roman" pitchFamily="18" charset="0"/>
                <a:cs typeface="Times New Roman" pitchFamily="18" charset="0"/>
              </a:rPr>
              <a:t> nie jest w stanie kierować swoim zachowaniem, np. wskutek związania</a:t>
            </a:r>
          </a:p>
          <a:p>
            <a:pPr algn="just"/>
            <a:r>
              <a:rPr lang="pl-PL" dirty="0" smtClean="0">
                <a:latin typeface="Times New Roman" pitchFamily="18" charset="0"/>
                <a:cs typeface="Times New Roman" pitchFamily="18" charset="0"/>
              </a:rPr>
              <a:t>Tzw. przymus względny (</a:t>
            </a:r>
            <a:r>
              <a:rPr lang="pl-PL" b="1" dirty="0" smtClean="0">
                <a:latin typeface="Times New Roman" pitchFamily="18" charset="0"/>
                <a:cs typeface="Times New Roman" pitchFamily="18" charset="0"/>
              </a:rPr>
              <a:t>vis </a:t>
            </a:r>
            <a:r>
              <a:rPr lang="pl-PL" b="1" dirty="0" err="1" smtClean="0">
                <a:latin typeface="Times New Roman" pitchFamily="18" charset="0"/>
                <a:cs typeface="Times New Roman" pitchFamily="18" charset="0"/>
              </a:rPr>
              <a:t>compulsiva</a:t>
            </a:r>
            <a:r>
              <a:rPr lang="pl-PL" dirty="0" smtClean="0">
                <a:latin typeface="Times New Roman" pitchFamily="18" charset="0"/>
                <a:cs typeface="Times New Roman" pitchFamily="18" charset="0"/>
              </a:rPr>
              <a:t>), polega na wywieraniu przy stosowaniu przemocy albo groźby nacisku na wolę człowieka. Człowiek, który pod wpływem takiego oddziaływania zdecyduje się na czyn, w myśl zasady, że przymuszony, ale jednak chciał dokonania czynu (</a:t>
            </a:r>
            <a:r>
              <a:rPr lang="pl-PL" dirty="0" err="1" smtClean="0">
                <a:latin typeface="Times New Roman" pitchFamily="18" charset="0"/>
                <a:cs typeface="Times New Roman" pitchFamily="18" charset="0"/>
              </a:rPr>
              <a:t>coactus</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tamen</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voluit</a:t>
            </a:r>
            <a:r>
              <a:rPr lang="pl-PL" dirty="0" smtClean="0">
                <a:latin typeface="Times New Roman" pitchFamily="18" charset="0"/>
                <a:cs typeface="Times New Roman" pitchFamily="18" charset="0"/>
              </a:rPr>
              <a:t>), jest uznawany za jego sprawcę, bowiem zastosowany przymus jedynie ogranicza, a nie wyłącza swobody podjęcia decyzji co do własnego zachowania. </a:t>
            </a:r>
          </a:p>
          <a:p>
            <a:pPr algn="just"/>
            <a:r>
              <a:rPr lang="pl-PL" dirty="0" smtClean="0">
                <a:latin typeface="Times New Roman" pitchFamily="18" charset="0"/>
                <a:cs typeface="Times New Roman" pitchFamily="18" charset="0"/>
              </a:rPr>
              <a:t>Dla określenia czynu w strukturze strony przedmiotowej każdego przestępstwa używane jest określenie </a:t>
            </a:r>
            <a:r>
              <a:rPr lang="pl-PL" b="1" dirty="0" smtClean="0">
                <a:latin typeface="Times New Roman" pitchFamily="18" charset="0"/>
                <a:cs typeface="Times New Roman" pitchFamily="18" charset="0"/>
              </a:rPr>
              <a:t>czynność sprawcza</a:t>
            </a:r>
            <a:r>
              <a:rPr lang="pl-PL" dirty="0" smtClean="0">
                <a:latin typeface="Times New Roman" pitchFamily="18" charset="0"/>
                <a:cs typeface="Times New Roman" pitchFamily="18" charset="0"/>
              </a:rPr>
              <a:t>. Jest to zachowanie sprawcy wskazane w opisie typu rodzajowego przestępstwa przez znamię czasownikowe: np. zabija, zabiera, znieważa. </a:t>
            </a:r>
            <a:endParaRPr lang="pl-PL"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b="1" dirty="0" smtClean="0"/>
              <a:t>Skutek i związek przyczynowy </a:t>
            </a:r>
            <a:br>
              <a:rPr lang="pl-PL" b="1" dirty="0" smtClean="0"/>
            </a:br>
            <a:endParaRPr lang="pl-PL" dirty="0"/>
          </a:p>
        </p:txBody>
      </p:sp>
      <p:sp>
        <p:nvSpPr>
          <p:cNvPr id="3" name="Symbol zastępczy zawartości 2"/>
          <p:cNvSpPr>
            <a:spLocks noGrp="1"/>
          </p:cNvSpPr>
          <p:nvPr>
            <p:ph idx="1"/>
          </p:nvPr>
        </p:nvSpPr>
        <p:spPr>
          <a:xfrm>
            <a:off x="179512" y="692696"/>
            <a:ext cx="8784976" cy="5433467"/>
          </a:xfrm>
        </p:spPr>
        <p:txBody>
          <a:bodyPr>
            <a:normAutofit fontScale="85000" lnSpcReduction="20000"/>
          </a:bodyPr>
          <a:lstStyle/>
          <a:p>
            <a:r>
              <a:rPr lang="pl-PL" b="1" dirty="0" smtClean="0">
                <a:latin typeface="Times New Roman" pitchFamily="18" charset="0"/>
                <a:cs typeface="Times New Roman" pitchFamily="18" charset="0"/>
              </a:rPr>
              <a:t>Skutek przestępstwa </a:t>
            </a:r>
            <a:r>
              <a:rPr lang="pl-PL" dirty="0" smtClean="0">
                <a:latin typeface="Times New Roman" pitchFamily="18" charset="0"/>
                <a:cs typeface="Times New Roman" pitchFamily="18" charset="0"/>
              </a:rPr>
              <a:t>to wynikająca z czynu sprawcy, ale dająca się oddzielić od samego czynu, zmiana w świecie zewnętrznym. </a:t>
            </a:r>
          </a:p>
          <a:p>
            <a:r>
              <a:rPr lang="pl-PL" dirty="0" smtClean="0">
                <a:latin typeface="Times New Roman" pitchFamily="18" charset="0"/>
                <a:cs typeface="Times New Roman" pitchFamily="18" charset="0"/>
              </a:rPr>
              <a:t>Znamię skutku występuje wyłącznie przy </a:t>
            </a:r>
            <a:r>
              <a:rPr lang="pl-PL" b="1" dirty="0" smtClean="0">
                <a:latin typeface="Times New Roman" pitchFamily="18" charset="0"/>
                <a:cs typeface="Times New Roman" pitchFamily="18" charset="0"/>
              </a:rPr>
              <a:t>przestępstwach materialnych. </a:t>
            </a:r>
          </a:p>
          <a:p>
            <a:r>
              <a:rPr lang="pl-PL" dirty="0" smtClean="0">
                <a:latin typeface="Times New Roman" pitchFamily="18" charset="0"/>
                <a:cs typeface="Times New Roman" pitchFamily="18" charset="0"/>
              </a:rPr>
              <a:t>Aby przypisać sprawcy dokonanie takiego przestępstwa, należy wykazać istnienie związku przyczynowego pomiędzy zachowaniem sprawcy a jego skutkiem. </a:t>
            </a:r>
          </a:p>
          <a:p>
            <a:r>
              <a:rPr lang="pl-PL" dirty="0" smtClean="0">
                <a:latin typeface="Times New Roman" pitchFamily="18" charset="0"/>
                <a:cs typeface="Times New Roman" pitchFamily="18" charset="0"/>
              </a:rPr>
              <a:t>Przez </a:t>
            </a:r>
            <a:r>
              <a:rPr lang="pl-PL" b="1" dirty="0" smtClean="0">
                <a:latin typeface="Times New Roman" pitchFamily="18" charset="0"/>
                <a:cs typeface="Times New Roman" pitchFamily="18" charset="0"/>
              </a:rPr>
              <a:t>związek przyczynowy </a:t>
            </a:r>
            <a:r>
              <a:rPr lang="pl-PL" dirty="0" smtClean="0">
                <a:latin typeface="Times New Roman" pitchFamily="18" charset="0"/>
                <a:cs typeface="Times New Roman" pitchFamily="18" charset="0"/>
              </a:rPr>
              <a:t>należy rozumieć taki rodzaj zależności występujący między czynem a jego skutkiem, który oznacza, że skutek jest efektem czynu sprawcy. W takim układzie sytuacyjnym czyn stanowi przyczynę, a opisany w typie rodzajowym przestępstwa materialnego skutek jest owego czynu konsekwencją.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88640"/>
            <a:ext cx="8229600" cy="490066"/>
          </a:xfrm>
        </p:spPr>
        <p:txBody>
          <a:bodyPr>
            <a:normAutofit fontScale="90000"/>
          </a:bodyPr>
          <a:lstStyle/>
          <a:p>
            <a:r>
              <a:rPr lang="pl-PL" dirty="0" smtClean="0"/>
              <a:t>Teorie związku przyczynowego</a:t>
            </a:r>
            <a:endParaRPr lang="pl-PL" dirty="0"/>
          </a:p>
        </p:txBody>
      </p:sp>
      <p:sp>
        <p:nvSpPr>
          <p:cNvPr id="3" name="Symbol zastępczy zawartości 2"/>
          <p:cNvSpPr>
            <a:spLocks noGrp="1"/>
          </p:cNvSpPr>
          <p:nvPr>
            <p:ph idx="1"/>
          </p:nvPr>
        </p:nvSpPr>
        <p:spPr>
          <a:xfrm>
            <a:off x="179512" y="908720"/>
            <a:ext cx="8784976" cy="5400600"/>
          </a:xfrm>
        </p:spPr>
        <p:txBody>
          <a:bodyPr>
            <a:normAutofit fontScale="77500" lnSpcReduction="20000"/>
          </a:bodyPr>
          <a:lstStyle/>
          <a:p>
            <a:pPr algn="just"/>
            <a:r>
              <a:rPr lang="pl-PL" dirty="0" smtClean="0">
                <a:latin typeface="Times New Roman" pitchFamily="18" charset="0"/>
                <a:cs typeface="Times New Roman" pitchFamily="18" charset="0"/>
              </a:rPr>
              <a:t>Do najbardziej znanych należą teoria ekwiwalencji (równowartości warunków), teoria związku adekwatnego, teoria relewancji oraz teoria obiektywnego przypisania skutku. </a:t>
            </a:r>
          </a:p>
          <a:p>
            <a:pPr algn="just"/>
            <a:r>
              <a:rPr lang="pl-PL" b="1" dirty="0" smtClean="0">
                <a:latin typeface="Times New Roman" pitchFamily="18" charset="0"/>
                <a:cs typeface="Times New Roman" pitchFamily="18" charset="0"/>
              </a:rPr>
              <a:t>Teoria ekwiwalencji </a:t>
            </a:r>
            <a:r>
              <a:rPr lang="pl-PL" dirty="0" smtClean="0">
                <a:latin typeface="Times New Roman" pitchFamily="18" charset="0"/>
                <a:cs typeface="Times New Roman" pitchFamily="18" charset="0"/>
              </a:rPr>
              <a:t>- przyczyną każdego skutku jest suma warunków koniecznych do jego zaistnienia. Wszystkie one mają tę samą, równą wartość, co oznacza, iż każdy z nich można traktować jako wywołujący skutek. Aby ocenić, czy zachowanie sprawcy stanowi warunek </a:t>
            </a:r>
            <a:r>
              <a:rPr lang="pl-PL" i="1" dirty="0" smtClean="0">
                <a:latin typeface="Times New Roman" pitchFamily="18" charset="0"/>
                <a:cs typeface="Times New Roman" pitchFamily="18" charset="0"/>
              </a:rPr>
              <a:t>sine </a:t>
            </a:r>
            <a:r>
              <a:rPr lang="pl-PL" i="1" dirty="0" err="1" smtClean="0">
                <a:latin typeface="Times New Roman" pitchFamily="18" charset="0"/>
                <a:cs typeface="Times New Roman" pitchFamily="18" charset="0"/>
              </a:rPr>
              <a:t>qua</a:t>
            </a:r>
            <a:r>
              <a:rPr lang="pl-PL" i="1" dirty="0" smtClean="0">
                <a:latin typeface="Times New Roman" pitchFamily="18" charset="0"/>
                <a:cs typeface="Times New Roman" pitchFamily="18" charset="0"/>
              </a:rPr>
              <a:t> non </a:t>
            </a:r>
            <a:r>
              <a:rPr lang="pl-PL" dirty="0" smtClean="0">
                <a:latin typeface="Times New Roman" pitchFamily="18" charset="0"/>
                <a:cs typeface="Times New Roman" pitchFamily="18" charset="0"/>
              </a:rPr>
              <a:t>wystąpienia skutku, należy dokonać sztucznej izolacji tego zachowania i odpowiedzieć na pytanie: czy gdyby nie było zachowania się sprawcy, skutek by nastąpił? Gdyby skutek wystąpił także mimo braku zachowania sprawcy, należy stwierdzić, że zachowanie to nie było warunkiem koniecznym zaistnienia skutku, a zatem brak jest związku przyczynowego. W sytuacji, w której bez zachowania sprawcy skutek by nie zaistniał, przyjmuje się, że zachodzi związek przyczynowy między czynem a skutkiem. </a:t>
            </a:r>
          </a:p>
          <a:p>
            <a:pPr algn="just"/>
            <a:endParaRPr lang="pl-PL"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Teorie związku przyczynowego</a:t>
            </a:r>
            <a:endParaRPr lang="pl-PL" dirty="0"/>
          </a:p>
        </p:txBody>
      </p:sp>
      <p:sp>
        <p:nvSpPr>
          <p:cNvPr id="3" name="Symbol zastępczy zawartości 2"/>
          <p:cNvSpPr>
            <a:spLocks noGrp="1"/>
          </p:cNvSpPr>
          <p:nvPr>
            <p:ph idx="1"/>
          </p:nvPr>
        </p:nvSpPr>
        <p:spPr>
          <a:xfrm>
            <a:off x="179512" y="980728"/>
            <a:ext cx="8784976" cy="5145435"/>
          </a:xfrm>
        </p:spPr>
        <p:txBody>
          <a:bodyPr>
            <a:noAutofit/>
          </a:bodyPr>
          <a:lstStyle/>
          <a:p>
            <a:pPr algn="just"/>
            <a:r>
              <a:rPr lang="pl-PL" sz="1900" dirty="0" smtClean="0">
                <a:latin typeface="Times New Roman" pitchFamily="18" charset="0"/>
                <a:cs typeface="Times New Roman" pitchFamily="18" charset="0"/>
              </a:rPr>
              <a:t>Według teorii </a:t>
            </a:r>
            <a:r>
              <a:rPr lang="pl-PL" sz="1900" b="1" dirty="0" smtClean="0">
                <a:latin typeface="Times New Roman" pitchFamily="18" charset="0"/>
                <a:cs typeface="Times New Roman" pitchFamily="18" charset="0"/>
              </a:rPr>
              <a:t>adekwatnego związku przyczynowego </a:t>
            </a:r>
            <a:r>
              <a:rPr lang="pl-PL" sz="1900" dirty="0" smtClean="0">
                <a:latin typeface="Times New Roman" pitchFamily="18" charset="0"/>
                <a:cs typeface="Times New Roman" pitchFamily="18" charset="0"/>
              </a:rPr>
              <a:t>związek przyczynowy zachodzi, gdy przeciętnie z takiej przyczyny następuje określony skutek, gdy przyczyna jest typowa, adekwatna dla skutku. Sąd powinien ocenić, czy przyczyna ma charakter zwyczajny, przeciętnie obserwowany. Związek przyczynowy nie zachodzi, gdy przeciętnie nie obserwuje się takiego przebiegu przyczynowości. Nadzwyczajny przebieg przyczynowości, atypowy w porównaniu z innymi przypadkami nie może stać się podstawą odpowiedzialności karnej. </a:t>
            </a:r>
          </a:p>
          <a:p>
            <a:pPr algn="just"/>
            <a:r>
              <a:rPr lang="pl-PL" sz="1900" dirty="0" smtClean="0">
                <a:latin typeface="Times New Roman" pitchFamily="18" charset="0"/>
                <a:cs typeface="Times New Roman" pitchFamily="18" charset="0"/>
              </a:rPr>
              <a:t>Natomiast w przypadku </a:t>
            </a:r>
            <a:r>
              <a:rPr lang="pl-PL" sz="1900" b="1" dirty="0" smtClean="0">
                <a:latin typeface="Times New Roman" pitchFamily="18" charset="0"/>
                <a:cs typeface="Times New Roman" pitchFamily="18" charset="0"/>
              </a:rPr>
              <a:t>teorii relewancji </a:t>
            </a:r>
            <a:r>
              <a:rPr lang="pl-PL" sz="1900" dirty="0" smtClean="0">
                <a:latin typeface="Times New Roman" pitchFamily="18" charset="0"/>
                <a:cs typeface="Times New Roman" pitchFamily="18" charset="0"/>
              </a:rPr>
              <a:t>ograniczenie przyczynowości ustalonej w oparciu o teorię ekwiwalencji następuje przez ustalenie, czy związek przyczynowy  ma charakter istotny z punktu widzenia znamienia czasownikowego przestępstwa, np. czy dane zachowanie, którego umyślnym skutkiem stała się śmierć człowieka, można uznać za zabijanie. Teoria relewancji rozpatruje więc związek przyczynowy na dwóch płaszczyznach. Na pierwszej ustala się, czy istnieje związek przyczynowy zgodnie z teorią ekwiwalencji. Na drugiej, koryguje się wyniki otrzymane według badania warunku sine </a:t>
            </a:r>
            <a:r>
              <a:rPr lang="pl-PL" sz="1900" dirty="0" err="1" smtClean="0">
                <a:latin typeface="Times New Roman" pitchFamily="18" charset="0"/>
                <a:cs typeface="Times New Roman" pitchFamily="18" charset="0"/>
              </a:rPr>
              <a:t>qua</a:t>
            </a:r>
            <a:r>
              <a:rPr lang="pl-PL" sz="1900" dirty="0" smtClean="0">
                <a:latin typeface="Times New Roman" pitchFamily="18" charset="0"/>
                <a:cs typeface="Times New Roman" pitchFamily="18" charset="0"/>
              </a:rPr>
              <a:t> non, ustalając ich znaczenie prawne dla odpowiedzialności karnej. W grę mogą wchodzić tylko takie zachowania człowieka (przyczyna), które odpowiadają czasownikowi zawartemu w ustawowym opisie typu przestępstwa. Czasownik obejmuje tylko zachowania o skutkach przebiegających typowo, relewantnie</a:t>
            </a:r>
            <a:r>
              <a:rPr lang="pl-PL" sz="1900" i="1" dirty="0" smtClean="0">
                <a:latin typeface="Times New Roman" pitchFamily="18" charset="0"/>
                <a:cs typeface="Times New Roman" pitchFamily="18" charset="0"/>
              </a:rPr>
              <a:t>. </a:t>
            </a:r>
          </a:p>
          <a:p>
            <a:pPr algn="just"/>
            <a:r>
              <a:rPr lang="pl-PL" sz="1900" dirty="0" smtClean="0">
                <a:latin typeface="Times New Roman" pitchFamily="18" charset="0"/>
                <a:cs typeface="Times New Roman" pitchFamily="18" charset="0"/>
              </a:rPr>
              <a:t> </a:t>
            </a:r>
          </a:p>
          <a:p>
            <a:pPr algn="just"/>
            <a:endParaRPr lang="pl-PL" sz="19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PODZIAŁY PRAWA KARNEGO</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W prawie karnym materialnym można wyróżnić </a:t>
            </a:r>
            <a:r>
              <a:rPr lang="pl-PL" b="1" dirty="0" smtClean="0"/>
              <a:t>prawo karne kodeksowe</a:t>
            </a:r>
            <a:r>
              <a:rPr lang="pl-PL" dirty="0" smtClean="0"/>
              <a:t> i</a:t>
            </a:r>
            <a:r>
              <a:rPr lang="pl-PL" b="1" dirty="0" smtClean="0"/>
              <a:t> pozakodeksowe</a:t>
            </a:r>
            <a:r>
              <a:rPr lang="pl-PL" dirty="0" smtClean="0"/>
              <a:t>. W Kodeksie karnym z 6.6.1997 r., który stanowi podstawowe źródło polskiego prawa karnego, zawarte jest </a:t>
            </a:r>
            <a:r>
              <a:rPr lang="pl-PL" b="1" dirty="0" smtClean="0"/>
              <a:t>prawo karne powszechne</a:t>
            </a:r>
            <a:r>
              <a:rPr lang="pl-PL" dirty="0" smtClean="0"/>
              <a:t> oraz </a:t>
            </a:r>
            <a:r>
              <a:rPr lang="pl-PL" b="1" dirty="0" smtClean="0"/>
              <a:t>prawo karne wojskowe</a:t>
            </a:r>
            <a:r>
              <a:rPr lang="pl-PL" dirty="0" smtClean="0"/>
              <a:t>. Przepisy prawa karnego materialnego przewidujące odpowiedzialność karną znajdują się w wielu ustawach dodatkowych, zwanych </a:t>
            </a:r>
            <a:r>
              <a:rPr lang="pl-PL" b="1" dirty="0" smtClean="0"/>
              <a:t>pozakodeksowym prawem karnym</a:t>
            </a:r>
            <a:r>
              <a:rPr lang="pl-PL" dirty="0" smtClean="0"/>
              <a:t>. Na podstawie art. 116 KK stosuje się do nich przepisy Części ogólnej Kodeksu karnego, chyba że ustawy te wyraźnie wyłączają ich zastosowanie. </a:t>
            </a:r>
          </a:p>
          <a:p>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Teorie związku przyczynowego </a:t>
            </a:r>
            <a:endParaRPr lang="pl-PL" dirty="0"/>
          </a:p>
        </p:txBody>
      </p:sp>
      <p:sp>
        <p:nvSpPr>
          <p:cNvPr id="3" name="Symbol zastępczy zawartości 2"/>
          <p:cNvSpPr>
            <a:spLocks noGrp="1"/>
          </p:cNvSpPr>
          <p:nvPr>
            <p:ph idx="1"/>
          </p:nvPr>
        </p:nvSpPr>
        <p:spPr/>
        <p:txBody>
          <a:bodyPr>
            <a:normAutofit fontScale="62500" lnSpcReduction="20000"/>
          </a:bodyPr>
          <a:lstStyle/>
          <a:p>
            <a:pPr algn="just"/>
            <a:r>
              <a:rPr lang="pl-PL" dirty="0" smtClean="0"/>
              <a:t>Z kolei </a:t>
            </a:r>
            <a:r>
              <a:rPr lang="pl-PL" b="1" dirty="0" smtClean="0"/>
              <a:t>teoria obiektywnego przypisania skutku przyjmuje, że nie każde spowodowanie skutku może być przypisane sprawcy, bowiem odpowiedzialność za skutek może mieć miejsce tylko wówczas, gdy w zaistniałym skutku urzeczywistnia się stworzone przez sprawcę niebezpieczeństwo, którego powstaniu miały zapobiec reguły ostrożności naruszone przez sprawcę. </a:t>
            </a:r>
          </a:p>
          <a:p>
            <a:pPr algn="just"/>
            <a:r>
              <a:rPr lang="pl-PL" dirty="0" smtClean="0"/>
              <a:t>Jeżeli prowadząc pojazd z prędkością wyższą od bezpiecznej, kierowca potrącił pieszego, ale wobec sposobu zachowania się pieszego do wypadku doszłoby także w razie zachowania przez kierowcę prędkości bezpiecznej, należy uznać, że zachowanie kierowcy było przyczyną zaistniałego skutku, ale skutek nie był realizacją niebezpieczeństwa stworzonego zbytnią prędkością pojazdu. Wobec tego nie można sprawcy przypisać skutku, bowiem przestrzeganie reguł ostrożności związanych z prowadzeniem pojazdu z prędkością bezpieczną nie zapobiegłoby wypadkowi, a zatem w zaistniałym skutku nie urzeczywistniło się niebezpieczeństwo stworzone przez kierowcę (wyr. SN z 8.3.2000 r., III KKN 231/98, OSNKW 2000, Nr 5–6, poz. 45). </a:t>
            </a:r>
          </a:p>
          <a:p>
            <a:pPr algn="just"/>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Okoliczności modalne (czas, miejsce, sytuacja)</a:t>
            </a:r>
          </a:p>
          <a:p>
            <a:r>
              <a:rPr lang="pl-PL" dirty="0" smtClean="0"/>
              <a:t>Przedmiot wykonawczy (przestępstwa przechodnie/ nieprzechodnie) </a:t>
            </a: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Strona podmiotowa</a:t>
            </a:r>
            <a:endParaRPr lang="pl-PL" dirty="0"/>
          </a:p>
        </p:txBody>
      </p:sp>
      <p:sp>
        <p:nvSpPr>
          <p:cNvPr id="3" name="Symbol zastępczy zawartości 2"/>
          <p:cNvSpPr>
            <a:spLocks noGrp="1"/>
          </p:cNvSpPr>
          <p:nvPr>
            <p:ph idx="1"/>
          </p:nvPr>
        </p:nvSpPr>
        <p:spPr/>
        <p:txBody>
          <a:bodyPr/>
          <a:lstStyle/>
          <a:p>
            <a:r>
              <a:rPr lang="pl-PL" dirty="0" smtClean="0"/>
              <a:t>Wina umyślna (umyślność): zamiar: bezpośredni i ewentualny</a:t>
            </a:r>
          </a:p>
          <a:p>
            <a:r>
              <a:rPr lang="pl-PL" dirty="0" smtClean="0"/>
              <a:t>Wina nieumyślna (nieumyślność): lekkomyślność i niedbalstwo </a:t>
            </a: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smtClean="0"/>
              <a:t>Umyślność</a:t>
            </a:r>
            <a:endParaRPr lang="pl-PL" dirty="0"/>
          </a:p>
        </p:txBody>
      </p:sp>
      <p:sp>
        <p:nvSpPr>
          <p:cNvPr id="3" name="Symbol zastępczy zawartości 2"/>
          <p:cNvSpPr>
            <a:spLocks noGrp="1"/>
          </p:cNvSpPr>
          <p:nvPr>
            <p:ph idx="1"/>
          </p:nvPr>
        </p:nvSpPr>
        <p:spPr>
          <a:xfrm>
            <a:off x="457200" y="1214422"/>
            <a:ext cx="8229600" cy="4911741"/>
          </a:xfrm>
        </p:spPr>
        <p:txBody>
          <a:bodyPr>
            <a:normAutofit/>
          </a:bodyPr>
          <a:lstStyle/>
          <a:p>
            <a:r>
              <a:rPr lang="pl-PL" sz="4000" b="1" dirty="0" smtClean="0"/>
              <a:t>Zamiar bezpośredni </a:t>
            </a:r>
            <a:r>
              <a:rPr lang="pl-PL" sz="4000" dirty="0" smtClean="0"/>
              <a:t>– sprawca  ma świadomość i chce popełnić czyn zabroniony </a:t>
            </a:r>
          </a:p>
          <a:p>
            <a:r>
              <a:rPr lang="pl-PL" sz="4000" b="1" dirty="0" smtClean="0"/>
              <a:t>Zamiar ewentualny </a:t>
            </a:r>
            <a:r>
              <a:rPr lang="pl-PL" sz="4000" dirty="0" smtClean="0"/>
              <a:t>(wynikowy) – sprawca przewiduje możliwość popełnienia czynu zabronionego i godzi się na to. </a:t>
            </a:r>
            <a:endParaRPr lang="pl-PL" sz="4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smtClean="0"/>
              <a:t>Nieumyślność</a:t>
            </a:r>
            <a:endParaRPr lang="pl-PL" dirty="0"/>
          </a:p>
        </p:txBody>
      </p:sp>
      <p:sp>
        <p:nvSpPr>
          <p:cNvPr id="3" name="Symbol zastępczy zawartości 2"/>
          <p:cNvSpPr>
            <a:spLocks noGrp="1"/>
          </p:cNvSpPr>
          <p:nvPr>
            <p:ph idx="1"/>
          </p:nvPr>
        </p:nvSpPr>
        <p:spPr>
          <a:xfrm>
            <a:off x="457200" y="1214422"/>
            <a:ext cx="8472518" cy="5429288"/>
          </a:xfrm>
        </p:spPr>
        <p:txBody>
          <a:bodyPr>
            <a:normAutofit/>
          </a:bodyPr>
          <a:lstStyle/>
          <a:p>
            <a:pPr algn="just">
              <a:buNone/>
            </a:pPr>
            <a:r>
              <a:rPr lang="pl-PL" dirty="0" smtClean="0"/>
              <a:t> </a:t>
            </a:r>
          </a:p>
          <a:p>
            <a:pPr algn="just"/>
            <a:r>
              <a:rPr lang="pl-PL" b="1" dirty="0" smtClean="0"/>
              <a:t>Lekkomyślność</a:t>
            </a:r>
            <a:r>
              <a:rPr lang="pl-PL" dirty="0" smtClean="0"/>
              <a:t> (</a:t>
            </a:r>
            <a:r>
              <a:rPr lang="pl-PL" i="1" dirty="0" err="1" smtClean="0"/>
              <a:t>luxuria</a:t>
            </a:r>
            <a:r>
              <a:rPr lang="pl-PL" dirty="0" smtClean="0"/>
              <a:t>) ma miejsce wówczas, gdy sprawca przewiduje możliwość popełnienia czynu zabronionego, ale bezpodstawnie przypuszcza, że uda mu się </a:t>
            </a:r>
            <a:r>
              <a:rPr lang="pl-PL" smtClean="0"/>
              <a:t>go uniknąć. </a:t>
            </a:r>
            <a:r>
              <a:rPr lang="pl-PL" b="1" dirty="0" smtClean="0"/>
              <a:t>Niedbalstwo</a:t>
            </a:r>
            <a:r>
              <a:rPr lang="pl-PL" dirty="0" smtClean="0"/>
              <a:t> (</a:t>
            </a:r>
            <a:r>
              <a:rPr lang="pl-PL" i="1" dirty="0" err="1" smtClean="0"/>
              <a:t>negligentia</a:t>
            </a:r>
            <a:r>
              <a:rPr lang="pl-PL" dirty="0" smtClean="0"/>
              <a:t>) polega na tym, że sprawca nie przewiduje możliwości popełnienia czynu zabronionego, chociaż może i powinien ją przewidzieć </a:t>
            </a: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Środki penalne</a:t>
            </a:r>
            <a:endParaRPr lang="pl-PL" dirty="0"/>
          </a:p>
        </p:txBody>
      </p:sp>
      <p:sp>
        <p:nvSpPr>
          <p:cNvPr id="3" name="Symbol zastępczy zawartości 2"/>
          <p:cNvSpPr>
            <a:spLocks noGrp="1"/>
          </p:cNvSpPr>
          <p:nvPr>
            <p:ph idx="1"/>
          </p:nvPr>
        </p:nvSpPr>
        <p:spPr/>
        <p:txBody>
          <a:bodyPr/>
          <a:lstStyle/>
          <a:p>
            <a:r>
              <a:rPr lang="pl-PL" dirty="0" smtClean="0"/>
              <a:t>Kary</a:t>
            </a:r>
          </a:p>
          <a:p>
            <a:r>
              <a:rPr lang="pl-PL" dirty="0" smtClean="0"/>
              <a:t>Środki karne</a:t>
            </a:r>
          </a:p>
          <a:p>
            <a:r>
              <a:rPr lang="pl-PL" dirty="0" smtClean="0"/>
              <a:t>Przepadek i środki kompensacyjne</a:t>
            </a:r>
          </a:p>
          <a:p>
            <a:r>
              <a:rPr lang="pl-PL" dirty="0" smtClean="0"/>
              <a:t>Środki probacyjne</a:t>
            </a:r>
          </a:p>
          <a:p>
            <a:r>
              <a:rPr lang="pl-PL" dirty="0" smtClean="0"/>
              <a:t>Środki zabezpieczające </a:t>
            </a:r>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fontScale="90000"/>
          </a:bodyPr>
          <a:lstStyle/>
          <a:p>
            <a:r>
              <a:rPr lang="pl-PL" dirty="0" smtClean="0"/>
              <a:t>Kary </a:t>
            </a:r>
            <a:endParaRPr lang="pl-PL" dirty="0"/>
          </a:p>
        </p:txBody>
      </p:sp>
      <p:sp>
        <p:nvSpPr>
          <p:cNvPr id="3" name="Symbol zastępczy zawartości 2"/>
          <p:cNvSpPr>
            <a:spLocks noGrp="1"/>
          </p:cNvSpPr>
          <p:nvPr>
            <p:ph idx="1"/>
          </p:nvPr>
        </p:nvSpPr>
        <p:spPr>
          <a:xfrm>
            <a:off x="457200" y="836712"/>
            <a:ext cx="8229600" cy="5289451"/>
          </a:xfrm>
        </p:spPr>
        <p:txBody>
          <a:bodyPr>
            <a:normAutofit fontScale="70000" lnSpcReduction="20000"/>
          </a:bodyPr>
          <a:lstStyle/>
          <a:p>
            <a:r>
              <a:rPr lang="pl-PL" b="1" dirty="0" smtClean="0"/>
              <a:t>Katalog kar </a:t>
            </a:r>
          </a:p>
          <a:p>
            <a:r>
              <a:rPr lang="pl-PL" dirty="0" smtClean="0"/>
              <a:t>1) grzywna, </a:t>
            </a:r>
          </a:p>
          <a:p>
            <a:r>
              <a:rPr lang="pl-PL" dirty="0" smtClean="0"/>
              <a:t>2) ograniczenie wolności, </a:t>
            </a:r>
          </a:p>
          <a:p>
            <a:r>
              <a:rPr lang="pl-PL" dirty="0" smtClean="0"/>
              <a:t>3) pozbawienie wolności, </a:t>
            </a:r>
          </a:p>
          <a:p>
            <a:r>
              <a:rPr lang="pl-PL" dirty="0" smtClean="0"/>
              <a:t>4) 25 lat pozbawienia wolności, </a:t>
            </a:r>
          </a:p>
          <a:p>
            <a:r>
              <a:rPr lang="pl-PL" dirty="0" smtClean="0"/>
              <a:t>5) dożywotnie pozbawienie wolności. </a:t>
            </a:r>
          </a:p>
          <a:p>
            <a:r>
              <a:rPr lang="pl-PL" dirty="0" smtClean="0"/>
              <a:t>Ustawowe zestawienie kar, które mogą być orzekane za przestępstwa, tworzy </a:t>
            </a:r>
            <a:r>
              <a:rPr lang="pl-PL" b="1" dirty="0" smtClean="0"/>
              <a:t>katalog kar, który zawarty jest w art. 32 KK. Katalog kar stosowany wobec żołnierzy jest jeszcze szerszy, obejmuje bowiem ponadto karę aresztu wojskowego (art. 322 KK). Kara aresztu wojskowego jest rodzajowo odrębna od kary pozbawienia wolności, a różnice uwidaczniają się m.in. na etapie wykonania tych kar, gdyż karę aresztu wojskowego odbywa się w przeznaczonym do tego zakładzie karnym, z uwzględnieniem elementów przeszkolenia wojskowego. </a:t>
            </a:r>
          </a:p>
          <a:p>
            <a:r>
              <a:rPr lang="pl-PL" dirty="0" smtClean="0"/>
              <a:t>Katalog kar usystematyzowany jest według abstrakcyjnie ujętego stopnia dolegliwości: </a:t>
            </a:r>
            <a:r>
              <a:rPr lang="pl-PL" b="1" dirty="0" smtClean="0"/>
              <a:t>od kar najłagodniejszych do najsurowszych. </a:t>
            </a: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smtClean="0"/>
              <a:t>systemy orzekania kary grzywny</a:t>
            </a:r>
            <a:endParaRPr lang="pl-PL" dirty="0"/>
          </a:p>
        </p:txBody>
      </p:sp>
      <p:sp>
        <p:nvSpPr>
          <p:cNvPr id="3" name="Symbol zastępczy zawartości 2"/>
          <p:cNvSpPr>
            <a:spLocks noGrp="1"/>
          </p:cNvSpPr>
          <p:nvPr>
            <p:ph idx="1"/>
          </p:nvPr>
        </p:nvSpPr>
        <p:spPr>
          <a:xfrm>
            <a:off x="179512" y="980728"/>
            <a:ext cx="8856984" cy="5688632"/>
          </a:xfrm>
        </p:spPr>
        <p:txBody>
          <a:bodyPr>
            <a:noAutofit/>
          </a:bodyPr>
          <a:lstStyle/>
          <a:p>
            <a:pPr algn="just"/>
            <a:r>
              <a:rPr lang="pl-PL" sz="2300" dirty="0" smtClean="0">
                <a:latin typeface="Times New Roman" pitchFamily="18" charset="0"/>
                <a:cs typeface="Times New Roman" pitchFamily="18" charset="0"/>
              </a:rPr>
              <a:t>Kara grzywy polega na uiszczeniu przez skazanego odpowiedniej kwoty pieniężnej na rzecz Skarbu Państwa. </a:t>
            </a:r>
          </a:p>
          <a:p>
            <a:pPr algn="just"/>
            <a:r>
              <a:rPr lang="pl-PL" sz="2300" dirty="0" smtClean="0">
                <a:latin typeface="Times New Roman" pitchFamily="18" charset="0"/>
                <a:cs typeface="Times New Roman" pitchFamily="18" charset="0"/>
              </a:rPr>
              <a:t>Dwa systemy orzekania tej kary: </a:t>
            </a:r>
          </a:p>
          <a:p>
            <a:pPr algn="just"/>
            <a:r>
              <a:rPr lang="pl-PL" sz="2300" b="1" dirty="0" smtClean="0">
                <a:latin typeface="Times New Roman" pitchFamily="18" charset="0"/>
                <a:cs typeface="Times New Roman" pitchFamily="18" charset="0"/>
              </a:rPr>
              <a:t>system kwotowy</a:t>
            </a:r>
            <a:r>
              <a:rPr lang="pl-PL" sz="2300" dirty="0" smtClean="0">
                <a:latin typeface="Times New Roman" pitchFamily="18" charset="0"/>
                <a:cs typeface="Times New Roman" pitchFamily="18" charset="0"/>
              </a:rPr>
              <a:t>, w którym zarówno granice ustawowego zagrożenia grzywną, jak i jej wymiar w konkretnym wypadku wyrażone są w określonej kwocie pieniężnej. Występuje na gruncie Kodeksu wykroczeń z 1971 r. </a:t>
            </a:r>
          </a:p>
          <a:p>
            <a:pPr algn="just"/>
            <a:r>
              <a:rPr lang="pl-PL" sz="2300" b="1" dirty="0" smtClean="0">
                <a:latin typeface="Times New Roman" pitchFamily="18" charset="0"/>
                <a:cs typeface="Times New Roman" pitchFamily="18" charset="0"/>
              </a:rPr>
              <a:t>system stawek dziennych (podstawowy – występuje w KK).</a:t>
            </a:r>
            <a:r>
              <a:rPr lang="pl-PL" sz="2300" dirty="0" smtClean="0">
                <a:latin typeface="Times New Roman" pitchFamily="18" charset="0"/>
                <a:cs typeface="Times New Roman" pitchFamily="18" charset="0"/>
              </a:rPr>
              <a:t> Wymiar kary grzywny przebiega </a:t>
            </a:r>
            <a:r>
              <a:rPr lang="pl-PL" sz="2300" b="1" dirty="0" smtClean="0">
                <a:latin typeface="Times New Roman" pitchFamily="18" charset="0"/>
                <a:cs typeface="Times New Roman" pitchFamily="18" charset="0"/>
              </a:rPr>
              <a:t>w dwóch etapach</a:t>
            </a:r>
            <a:r>
              <a:rPr lang="pl-PL" sz="2300" dirty="0" smtClean="0">
                <a:latin typeface="Times New Roman" pitchFamily="18" charset="0"/>
                <a:cs typeface="Times New Roman" pitchFamily="18" charset="0"/>
              </a:rPr>
              <a:t>. W pierwszym sąd określa </a:t>
            </a:r>
            <a:r>
              <a:rPr lang="pl-PL" sz="2300" b="1" dirty="0" smtClean="0">
                <a:latin typeface="Times New Roman" pitchFamily="18" charset="0"/>
                <a:cs typeface="Times New Roman" pitchFamily="18" charset="0"/>
              </a:rPr>
              <a:t>liczbę stawek dziennych</a:t>
            </a:r>
            <a:r>
              <a:rPr lang="pl-PL" sz="2300" dirty="0" smtClean="0">
                <a:latin typeface="Times New Roman" pitchFamily="18" charset="0"/>
                <a:cs typeface="Times New Roman" pitchFamily="18" charset="0"/>
              </a:rPr>
              <a:t>, w drugim zaś </a:t>
            </a:r>
            <a:r>
              <a:rPr lang="pl-PL" sz="2300" b="1" dirty="0" smtClean="0">
                <a:latin typeface="Times New Roman" pitchFamily="18" charset="0"/>
                <a:cs typeface="Times New Roman" pitchFamily="18" charset="0"/>
              </a:rPr>
              <a:t>wysokość stawki</a:t>
            </a:r>
            <a:r>
              <a:rPr lang="pl-PL" sz="2300" dirty="0" smtClean="0">
                <a:latin typeface="Times New Roman" pitchFamily="18" charset="0"/>
                <a:cs typeface="Times New Roman" pitchFamily="18" charset="0"/>
              </a:rPr>
              <a:t>. Ostateczna kwota grzywny jest ilorazem liczby stawek i wysokości jednej stawki. W pierwszym etapie sąd rozstrzyga o surowości kary, a w drugim etapie chodzi o to, aby grzywna w określonej liczbie stawek była faktycznie równie dolegliwa dla wszystkich sprawców przestępstw, którym ją wymierzano, niezależnie od ich zasobności.</a:t>
            </a:r>
          </a:p>
          <a:p>
            <a:pPr algn="just"/>
            <a:endParaRPr lang="pl-PL" sz="23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507288" cy="490066"/>
          </a:xfrm>
        </p:spPr>
        <p:txBody>
          <a:bodyPr>
            <a:normAutofit fontScale="90000"/>
          </a:bodyPr>
          <a:lstStyle/>
          <a:p>
            <a:r>
              <a:rPr lang="pl-PL" dirty="0" smtClean="0"/>
              <a:t/>
            </a:r>
            <a:br>
              <a:rPr lang="pl-PL" dirty="0" smtClean="0"/>
            </a:br>
            <a:r>
              <a:rPr lang="pl-PL" dirty="0" smtClean="0"/>
              <a:t>wymiar kary grzywny w KK  </a:t>
            </a:r>
            <a:br>
              <a:rPr lang="pl-PL" dirty="0" smtClean="0"/>
            </a:br>
            <a:endParaRPr lang="pl-PL" dirty="0"/>
          </a:p>
        </p:txBody>
      </p:sp>
      <p:sp>
        <p:nvSpPr>
          <p:cNvPr id="3" name="Symbol zastępczy zawartości 2"/>
          <p:cNvSpPr>
            <a:spLocks noGrp="1"/>
          </p:cNvSpPr>
          <p:nvPr>
            <p:ph idx="1"/>
          </p:nvPr>
        </p:nvSpPr>
        <p:spPr>
          <a:xfrm>
            <a:off x="107504" y="908720"/>
            <a:ext cx="8856984" cy="5544616"/>
          </a:xfrm>
        </p:spPr>
        <p:txBody>
          <a:bodyPr>
            <a:normAutofit fontScale="85000" lnSpcReduction="20000"/>
          </a:bodyPr>
          <a:lstStyle/>
          <a:p>
            <a:r>
              <a:rPr lang="pl-PL" dirty="0" smtClean="0"/>
              <a:t>Wymiar kary grzywny w systemie stawek dziennych przyjętym przez Kodeks karny przebiega w dwóch etapach. </a:t>
            </a:r>
          </a:p>
          <a:p>
            <a:r>
              <a:rPr lang="pl-PL" dirty="0" smtClean="0"/>
              <a:t>Najpierw sąd określa </a:t>
            </a:r>
            <a:r>
              <a:rPr lang="pl-PL" b="1" dirty="0" smtClean="0"/>
              <a:t>liczbę stawek dziennych</a:t>
            </a:r>
            <a:r>
              <a:rPr lang="pl-PL" dirty="0" smtClean="0"/>
              <a:t>, kierując się dyrektywami wymiaru kary ujętymi w art. 53 KK. Zgodnie z art. 33 § 1 KK, </a:t>
            </a:r>
            <a:r>
              <a:rPr lang="pl-PL" b="1" dirty="0" smtClean="0"/>
              <a:t>najniższa </a:t>
            </a:r>
            <a:r>
              <a:rPr lang="pl-PL" dirty="0" smtClean="0"/>
              <a:t>liczba stawek wynosi </a:t>
            </a:r>
            <a:r>
              <a:rPr lang="pl-PL" b="1" dirty="0" smtClean="0"/>
              <a:t>10</a:t>
            </a:r>
            <a:r>
              <a:rPr lang="pl-PL" dirty="0" smtClean="0"/>
              <a:t>, </a:t>
            </a:r>
            <a:r>
              <a:rPr lang="pl-PL" b="1" dirty="0" smtClean="0"/>
              <a:t>najwyższa </a:t>
            </a:r>
            <a:r>
              <a:rPr lang="pl-PL" dirty="0" smtClean="0"/>
              <a:t>zaś </a:t>
            </a:r>
            <a:r>
              <a:rPr lang="pl-PL" b="1" dirty="0" smtClean="0"/>
              <a:t>540</a:t>
            </a:r>
            <a:r>
              <a:rPr lang="pl-PL" dirty="0" smtClean="0"/>
              <a:t>, jednak ustawa może przewidywać inne górne granice liczby stawek dziennych, np. na podstawie art. 309 KK sąd może wymierzyć grzywnę w wysokości do </a:t>
            </a:r>
            <a:r>
              <a:rPr lang="pl-PL" b="1" dirty="0" smtClean="0"/>
              <a:t>3000</a:t>
            </a:r>
            <a:r>
              <a:rPr lang="pl-PL" dirty="0" smtClean="0"/>
              <a:t> stawek. W przypadku nadzwyczajnego obostrzenia kary (art. 38 § 2 KK), np. w razie przyjęcia ciągu przestępstw, recydywy specjalnej prostej oraz w przypadku kary łącznej grzywny, sąd może orzec </a:t>
            </a:r>
            <a:r>
              <a:rPr lang="pl-PL" b="1" dirty="0" smtClean="0"/>
              <a:t>810</a:t>
            </a:r>
            <a:r>
              <a:rPr lang="pl-PL" dirty="0" smtClean="0"/>
              <a:t> stawek dziennych grzywny. Natomiast niższą górną granicę ustawowego zagrożenia określają przepisy art. 221 i 255 § 3 KK. Przewidują one możliwość orzeczenia grzywny w wysokości do </a:t>
            </a:r>
            <a:r>
              <a:rPr lang="pl-PL" b="1" dirty="0" smtClean="0"/>
              <a:t>180</a:t>
            </a:r>
            <a:r>
              <a:rPr lang="pl-PL" dirty="0" smtClean="0"/>
              <a:t> stawek dziennych.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10000"/>
          </a:bodyPr>
          <a:lstStyle/>
          <a:p>
            <a:r>
              <a:rPr lang="pl-PL" dirty="0" smtClean="0"/>
              <a:t>Po ustaleniu liczby stawek sąd ustala </a:t>
            </a:r>
            <a:r>
              <a:rPr lang="pl-PL" b="1" dirty="0" smtClean="0"/>
              <a:t>wysokość jednej stawki dziennej</a:t>
            </a:r>
            <a:r>
              <a:rPr lang="pl-PL" dirty="0" smtClean="0"/>
              <a:t>, kierując się szczegółową dyrektywą wymiaru kary grzywny z art. 33 § 3 KK, nakazującą uwzględnienie sytuacji majątkowej sprawcy, w szczególności jego dochodów, warunków osobistych, rodzinnych, stosunków majątkowych i możliwości zarobkowych. Najniższa wysokość stawki dziennej wynosi </a:t>
            </a:r>
            <a:r>
              <a:rPr lang="pl-PL" b="1" dirty="0" smtClean="0"/>
              <a:t>10</a:t>
            </a:r>
            <a:r>
              <a:rPr lang="pl-PL" dirty="0" smtClean="0"/>
              <a:t> </a:t>
            </a:r>
            <a:r>
              <a:rPr lang="pl-PL" b="1" dirty="0" smtClean="0"/>
              <a:t>zł</a:t>
            </a:r>
            <a:r>
              <a:rPr lang="pl-PL" dirty="0" smtClean="0"/>
              <a:t>, najwyższa </a:t>
            </a:r>
            <a:r>
              <a:rPr lang="pl-PL" b="1" dirty="0" smtClean="0"/>
              <a:t>2000</a:t>
            </a:r>
            <a:r>
              <a:rPr lang="pl-PL" dirty="0" smtClean="0"/>
              <a:t> </a:t>
            </a:r>
            <a:r>
              <a:rPr lang="pl-PL" b="1" dirty="0" smtClean="0"/>
              <a:t>zł</a:t>
            </a:r>
            <a:r>
              <a:rPr lang="pl-PL" dirty="0" smtClean="0"/>
              <a:t>. Ostateczną wysokość kary grzywny otrzymuje się, mnożąc liczbę stawek przez wysokość stawki dziennej, np. 100 stawek dziennych grzywny po 10 zł każda, daje łącznie 1000 zł.</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PODZIAŁY PRAWA KARNEGO</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Prawo karne materialne można podzielić na </a:t>
            </a:r>
            <a:r>
              <a:rPr lang="pl-PL" b="1" dirty="0" smtClean="0"/>
              <a:t>powszechne</a:t>
            </a:r>
            <a:r>
              <a:rPr lang="pl-PL" dirty="0" smtClean="0"/>
              <a:t>, dotyczące ogółu sprawców, obejmujące większość dziedzin życia społecznego i </a:t>
            </a:r>
            <a:r>
              <a:rPr lang="pl-PL" b="1" dirty="0" smtClean="0"/>
              <a:t>specjalne</a:t>
            </a:r>
            <a:r>
              <a:rPr lang="pl-PL" dirty="0" smtClean="0"/>
              <a:t>. Do najważniejszych wyspecjalizowanych gałęzi prawa karnego zaliczyć należy </a:t>
            </a:r>
            <a:r>
              <a:rPr lang="pl-PL" b="1" dirty="0" smtClean="0"/>
              <a:t>prawo karne skarbowe</a:t>
            </a:r>
            <a:r>
              <a:rPr lang="pl-PL" dirty="0" smtClean="0"/>
              <a:t>,</a:t>
            </a:r>
            <a:r>
              <a:rPr lang="pl-PL" b="1" dirty="0" smtClean="0"/>
              <a:t> prawo karne wojskowe </a:t>
            </a:r>
            <a:r>
              <a:rPr lang="pl-PL" dirty="0" smtClean="0"/>
              <a:t>oraz w pewnym zakresie – karnym – </a:t>
            </a:r>
            <a:r>
              <a:rPr lang="pl-PL" b="1" dirty="0" smtClean="0"/>
              <a:t>prawo nieletnich</a:t>
            </a:r>
            <a:r>
              <a:rPr lang="pl-PL" dirty="0" smtClean="0"/>
              <a:t>. Do szeroko rozumianego prawa karnego materialnego zaliczyć także należy </a:t>
            </a:r>
            <a:r>
              <a:rPr lang="pl-PL" b="1" dirty="0" smtClean="0"/>
              <a:t>prawo wykroczeń</a:t>
            </a:r>
            <a:r>
              <a:rPr lang="pl-PL" dirty="0" smtClean="0"/>
              <a:t>.</a:t>
            </a:r>
          </a:p>
          <a:p>
            <a:endParaRPr lang="pl-P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smtClean="0"/>
              <a:t>Kiedy sąd może orzec karę grzywny?</a:t>
            </a:r>
            <a:br>
              <a:rPr lang="pl-PL" dirty="0" smtClean="0"/>
            </a:br>
            <a:endParaRPr lang="pl-PL" dirty="0"/>
          </a:p>
        </p:txBody>
      </p:sp>
      <p:sp>
        <p:nvSpPr>
          <p:cNvPr id="3" name="Symbol zastępczy zawartości 2"/>
          <p:cNvSpPr>
            <a:spLocks noGrp="1"/>
          </p:cNvSpPr>
          <p:nvPr>
            <p:ph idx="1"/>
          </p:nvPr>
        </p:nvSpPr>
        <p:spPr>
          <a:xfrm>
            <a:off x="179512" y="692696"/>
            <a:ext cx="8784976" cy="5736700"/>
          </a:xfrm>
        </p:spPr>
        <p:txBody>
          <a:bodyPr>
            <a:normAutofit fontScale="70000" lnSpcReduction="20000"/>
          </a:bodyPr>
          <a:lstStyle/>
          <a:p>
            <a:r>
              <a:rPr lang="pl-PL" dirty="0" smtClean="0"/>
              <a:t>Jeżeli jedyną karą orzeczoną przez sąd będzie kara grzywny, wówczas mamy do czynienia z tzw. </a:t>
            </a:r>
            <a:r>
              <a:rPr lang="pl-PL" b="1" dirty="0" smtClean="0"/>
              <a:t>grzywną samoistną</a:t>
            </a:r>
            <a:r>
              <a:rPr lang="pl-PL" dirty="0" smtClean="0"/>
              <a:t>. Natomiast grzywna orzeczona obok innej kary to tzw. </a:t>
            </a:r>
            <a:r>
              <a:rPr lang="pl-PL" b="1" dirty="0" smtClean="0"/>
              <a:t>grzywna kumulatywna</a:t>
            </a:r>
            <a:r>
              <a:rPr lang="pl-PL" dirty="0" smtClean="0"/>
              <a:t>. Ponadto grzywna może być orzeczona w związku z </a:t>
            </a:r>
            <a:r>
              <a:rPr lang="pl-PL" b="1" dirty="0" smtClean="0"/>
              <a:t>warunkowym zawieszeniem wykonania kary</a:t>
            </a:r>
            <a:r>
              <a:rPr lang="pl-PL" dirty="0" smtClean="0"/>
              <a:t> pozbawienia wolności. </a:t>
            </a:r>
          </a:p>
          <a:p>
            <a:r>
              <a:rPr lang="pl-PL" b="1" dirty="0" smtClean="0"/>
              <a:t>Grzywnę samoistną </a:t>
            </a:r>
            <a:r>
              <a:rPr lang="pl-PL" dirty="0" smtClean="0"/>
              <a:t>można wymierzyć:</a:t>
            </a:r>
          </a:p>
          <a:p>
            <a:r>
              <a:rPr lang="pl-PL" dirty="0" smtClean="0"/>
              <a:t>1)	gdy jest ona przewidziana </a:t>
            </a:r>
            <a:r>
              <a:rPr lang="pl-PL" b="1" dirty="0" smtClean="0"/>
              <a:t>w sankcji przepisu </a:t>
            </a:r>
            <a:r>
              <a:rPr lang="pl-PL" dirty="0" smtClean="0"/>
              <a:t>– w Kodeksie karnym grzywna nie występuje jako jedyna sankcja grożąca za przestępstwo, taka sytuacja przewidziana jest w ustawach dodatkowych. W części szczególnej Kodeksu karnego grzywna występuje w alternatywie z karą ograniczenia wolności, pozbawienia wolności lub obiema tymi karami np. art. 206 KK;</a:t>
            </a:r>
          </a:p>
          <a:p>
            <a:endParaRPr lang="pl-PL" b="1" dirty="0" smtClean="0"/>
          </a:p>
          <a:p>
            <a:r>
              <a:rPr lang="pl-PL" b="1" dirty="0" smtClean="0"/>
              <a:t>Art. 206.</a:t>
            </a:r>
            <a:r>
              <a:rPr lang="pl-PL" dirty="0" smtClean="0"/>
              <a:t> Kto zawiera małżeństwo, pomimo że pozostaje w związku małżeńskim,</a:t>
            </a:r>
          </a:p>
          <a:p>
            <a:r>
              <a:rPr lang="pl-PL" dirty="0" smtClean="0"/>
              <a:t>podlega grzywnie, karze ograniczenia wolności albo pozbawienia wolności do lat 2.</a:t>
            </a:r>
          </a:p>
          <a:p>
            <a:endParaRPr lang="pl-PL"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Kiedy sąd może orzec karę grzywny?</a:t>
            </a:r>
            <a:br>
              <a:rPr lang="pl-PL" dirty="0" smtClean="0"/>
            </a:br>
            <a:endParaRPr lang="pl-PL" dirty="0"/>
          </a:p>
        </p:txBody>
      </p:sp>
      <p:sp>
        <p:nvSpPr>
          <p:cNvPr id="3" name="Symbol zastępczy zawartości 2"/>
          <p:cNvSpPr>
            <a:spLocks noGrp="1"/>
          </p:cNvSpPr>
          <p:nvPr>
            <p:ph idx="1"/>
          </p:nvPr>
        </p:nvSpPr>
        <p:spPr>
          <a:xfrm>
            <a:off x="142844" y="857232"/>
            <a:ext cx="8858312" cy="5715040"/>
          </a:xfrm>
        </p:spPr>
        <p:txBody>
          <a:bodyPr>
            <a:normAutofit fontScale="85000" lnSpcReduction="20000"/>
          </a:bodyPr>
          <a:lstStyle/>
          <a:p>
            <a:r>
              <a:rPr lang="pl-PL" dirty="0" smtClean="0"/>
              <a:t>2)	w związku z zastosowaniem </a:t>
            </a:r>
            <a:r>
              <a:rPr lang="pl-PL" b="1" dirty="0" smtClean="0"/>
              <a:t>nadzwyczajnego złagodzenia kary</a:t>
            </a:r>
            <a:r>
              <a:rPr lang="pl-PL" dirty="0" smtClean="0"/>
              <a:t> wyróżnić trzeba dwie podstawy do orzeczenia grzywny samoistnej. Pierwsza została określona w art. 60 § 6 </a:t>
            </a:r>
            <a:r>
              <a:rPr lang="pl-PL" dirty="0" err="1" smtClean="0"/>
              <a:t>pkt</a:t>
            </a:r>
            <a:r>
              <a:rPr lang="pl-PL" dirty="0" smtClean="0"/>
              <a:t> 3 KK. Zgodnie z tym przepisem, sąd może orzec karę grzywny w przypadku, gdy czyn stanowi występek, a dolną granicą ustawowego zagrożenia jest kara pozbawienia wolności </a:t>
            </a:r>
            <a:r>
              <a:rPr lang="pl-PL" b="1" dirty="0" smtClean="0"/>
              <a:t>nie niższa od roku</a:t>
            </a:r>
            <a:r>
              <a:rPr lang="pl-PL" dirty="0" smtClean="0"/>
              <a:t>. Druga podstawa wymiaru grzywny samoistnej została określona w art. 60 § 6 </a:t>
            </a:r>
            <a:r>
              <a:rPr lang="pl-PL" dirty="0" err="1" smtClean="0"/>
              <a:t>pkt</a:t>
            </a:r>
            <a:r>
              <a:rPr lang="pl-PL" dirty="0" smtClean="0"/>
              <a:t> 4 KK. Na tej podstawie sąd może orzec karę grzywny w przypadku występku zagrożonego karą pozbawienia wolności, której dolna granica ustawowego zagrożenia jest </a:t>
            </a:r>
            <a:r>
              <a:rPr lang="pl-PL" b="1" dirty="0" smtClean="0"/>
              <a:t>niższa od roku</a:t>
            </a:r>
            <a:r>
              <a:rPr lang="pl-PL" dirty="0" smtClean="0"/>
              <a:t>;</a:t>
            </a:r>
          </a:p>
          <a:p>
            <a:r>
              <a:rPr lang="pl-PL" dirty="0" smtClean="0"/>
              <a:t>3)	na podstawie art. 37a KK, jako karę zamienną, gdy ustawa przewiduje za przestępstwo zagrożenie karą pozbawienia wolności, której górna granica nie przekracza 8 lat.</a:t>
            </a:r>
          </a:p>
          <a:p>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Kiedy sąd może orzec karę grzywny?</a:t>
            </a:r>
            <a:br>
              <a:rPr lang="pl-PL" dirty="0" smtClean="0"/>
            </a:br>
            <a:endParaRPr lang="pl-PL" dirty="0"/>
          </a:p>
        </p:txBody>
      </p:sp>
      <p:sp>
        <p:nvSpPr>
          <p:cNvPr id="3" name="Symbol zastępczy zawartości 2"/>
          <p:cNvSpPr>
            <a:spLocks noGrp="1"/>
          </p:cNvSpPr>
          <p:nvPr>
            <p:ph idx="1"/>
          </p:nvPr>
        </p:nvSpPr>
        <p:spPr/>
        <p:txBody>
          <a:bodyPr>
            <a:normAutofit fontScale="92500"/>
          </a:bodyPr>
          <a:lstStyle/>
          <a:p>
            <a:r>
              <a:rPr lang="pl-PL" dirty="0" smtClean="0"/>
              <a:t>3)	na podstawie art. 37a KK, jako karę zamienną, gdy ustawa przewiduje za przestępstwo zagrożenie karą pozbawienia wolności, której górna granica nie przekracza 8 lat.</a:t>
            </a:r>
          </a:p>
          <a:p>
            <a:r>
              <a:rPr lang="pl-PL" b="1" dirty="0" smtClean="0"/>
              <a:t>Art. 37a.</a:t>
            </a:r>
            <a:r>
              <a:rPr lang="pl-PL" dirty="0" smtClean="0"/>
              <a:t> Jeżeli ustawa przewiduje zagrożenie karą pozbawienia wolności nieprzekraczającą 8 lat, można zamiast tej kary orzec grzywnę albo karę ograniczenia wolności, o której mowa w art. 34 § 1a </a:t>
            </a:r>
            <a:r>
              <a:rPr lang="pl-PL" dirty="0" err="1" smtClean="0"/>
              <a:t>pkt</a:t>
            </a:r>
            <a:r>
              <a:rPr lang="pl-PL" dirty="0" smtClean="0"/>
              <a:t> 1 lub 4.</a:t>
            </a:r>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fontScale="90000"/>
          </a:bodyPr>
          <a:lstStyle/>
          <a:p>
            <a:r>
              <a:rPr lang="pl-PL" sz="3100" dirty="0" smtClean="0">
                <a:latin typeface="Times New Roman" pitchFamily="18" charset="0"/>
                <a:cs typeface="Times New Roman" pitchFamily="18" charset="0"/>
              </a:rPr>
              <a:t/>
            </a:r>
            <a:br>
              <a:rPr lang="pl-PL" sz="3100" dirty="0" smtClean="0">
                <a:latin typeface="Times New Roman" pitchFamily="18" charset="0"/>
                <a:cs typeface="Times New Roman" pitchFamily="18" charset="0"/>
              </a:rPr>
            </a:br>
            <a:r>
              <a:rPr lang="pl-PL" sz="3100" dirty="0" smtClean="0">
                <a:latin typeface="Times New Roman" pitchFamily="18" charset="0"/>
                <a:cs typeface="Times New Roman" pitchFamily="18" charset="0"/>
              </a:rPr>
              <a:t/>
            </a:r>
            <a:br>
              <a:rPr lang="pl-PL" sz="3100" dirty="0" smtClean="0">
                <a:latin typeface="Times New Roman" pitchFamily="18" charset="0"/>
                <a:cs typeface="Times New Roman" pitchFamily="18" charset="0"/>
              </a:rPr>
            </a:br>
            <a:r>
              <a:rPr lang="pl-PL" sz="3100" dirty="0" smtClean="0">
                <a:latin typeface="Times New Roman" pitchFamily="18" charset="0"/>
                <a:cs typeface="Times New Roman" pitchFamily="18" charset="0"/>
              </a:rPr>
              <a:t>Kiedy możliwe jest orzeczenie grzywny kumulatywnej, a kiedy w związku z warunkowym zawieszeniem wykonania innej kary? </a:t>
            </a:r>
            <a:br>
              <a:rPr lang="pl-PL" sz="3100" dirty="0" smtClean="0">
                <a:latin typeface="Times New Roman" pitchFamily="18" charset="0"/>
                <a:cs typeface="Times New Roman" pitchFamily="18" charset="0"/>
              </a:rPr>
            </a:b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179512" y="1600200"/>
            <a:ext cx="8856984" cy="5069160"/>
          </a:xfrm>
        </p:spPr>
        <p:txBody>
          <a:bodyPr>
            <a:normAutofit fontScale="92500" lnSpcReduction="20000"/>
          </a:bodyPr>
          <a:lstStyle/>
          <a:p>
            <a:r>
              <a:rPr lang="pl-PL" b="1" dirty="0" smtClean="0"/>
              <a:t>Grzywna kumulatywna</a:t>
            </a:r>
            <a:r>
              <a:rPr lang="pl-PL" dirty="0" smtClean="0"/>
              <a:t> to grzywna wymierzana obok innej kary. Kodeks karny przewiduje możliwość orzeczenia grzywny kumulatywnej jedynie </a:t>
            </a:r>
            <a:r>
              <a:rPr lang="pl-PL" b="1" dirty="0" smtClean="0"/>
              <a:t>obok terminowej kary pozbawienia wolności </a:t>
            </a:r>
            <a:r>
              <a:rPr lang="pl-PL" dirty="0" smtClean="0"/>
              <a:t>(orzekanej w wymiarze od 1 miesiąca do 15 lat), a więc nie można orzec grzywny obok innych kar. </a:t>
            </a:r>
          </a:p>
          <a:p>
            <a:r>
              <a:rPr lang="pl-PL" b="1" dirty="0" smtClean="0"/>
              <a:t>Podstawę  orzeczenia grzywny kumulatywnej </a:t>
            </a:r>
            <a:r>
              <a:rPr lang="pl-PL" dirty="0" smtClean="0"/>
              <a:t>określa art. 33 § 2 KK, przewidujący możliwość orzeczenia grzywny obok kary pozbawienia wolności wobec sprawcy, który dopuścił się czynu </a:t>
            </a:r>
            <a:r>
              <a:rPr lang="pl-PL" b="1" dirty="0" smtClean="0"/>
              <a:t>w celu osiągnięcia korzyści majątkowej </a:t>
            </a:r>
            <a:r>
              <a:rPr lang="pl-PL" dirty="0" smtClean="0"/>
              <a:t>lub</a:t>
            </a:r>
            <a:r>
              <a:rPr lang="pl-PL" b="1" dirty="0" smtClean="0"/>
              <a:t> gdy sprawca korzyść majątkową osiągnął</a:t>
            </a:r>
            <a:r>
              <a:rPr lang="pl-PL" dirty="0" smtClean="0"/>
              <a:t>. Funkcją </a:t>
            </a:r>
            <a:r>
              <a:rPr lang="pl-PL" b="1" dirty="0" smtClean="0"/>
              <a:t>grzywny kumulatywnej</a:t>
            </a:r>
            <a:r>
              <a:rPr lang="pl-PL" dirty="0" smtClean="0"/>
              <a:t> jest zwiększenie dolegliwości karnej.</a:t>
            </a:r>
          </a:p>
          <a:p>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noAutofit/>
          </a:bodyPr>
          <a:lstStyle/>
          <a:p>
            <a:r>
              <a:rPr lang="pl-PL" sz="2800" b="1" dirty="0" smtClean="0"/>
              <a:t>Grzywna orzekana w związku z warunkowym zawieszeniem wykonania kary pozbawienia wolności </a:t>
            </a:r>
            <a:endParaRPr lang="pl-PL" sz="2800" b="1" dirty="0"/>
          </a:p>
        </p:txBody>
      </p:sp>
      <p:sp>
        <p:nvSpPr>
          <p:cNvPr id="3" name="Symbol zastępczy zawartości 2"/>
          <p:cNvSpPr>
            <a:spLocks noGrp="1"/>
          </p:cNvSpPr>
          <p:nvPr>
            <p:ph idx="1"/>
          </p:nvPr>
        </p:nvSpPr>
        <p:spPr>
          <a:xfrm>
            <a:off x="142844" y="1142984"/>
            <a:ext cx="8858312" cy="5572164"/>
          </a:xfrm>
        </p:spPr>
        <p:txBody>
          <a:bodyPr>
            <a:normAutofit fontScale="92500" lnSpcReduction="10000"/>
          </a:bodyPr>
          <a:lstStyle/>
          <a:p>
            <a:pPr algn="just"/>
            <a:r>
              <a:rPr lang="pl-PL" dirty="0" smtClean="0"/>
              <a:t>Kara grzywny może być również orzeczona </a:t>
            </a:r>
            <a:r>
              <a:rPr lang="pl-PL" b="1" dirty="0" smtClean="0"/>
              <a:t>w związku z warunkowym zawieszeniem wykonania kary pozbawienia wolności </a:t>
            </a:r>
            <a:r>
              <a:rPr lang="pl-PL" dirty="0" smtClean="0"/>
              <a:t>(art. 71 § 1 KK). Zawieszając warunkowo karę pozbawienia wolności, sąd może orzec karę grzywny w wysokości od 10 do 540 stawek dziennych, ustalając wysokość stawki dziennej mieszczącą się w przedziale od 10 zł do 2000 zł. Orzeczenie grzywny na tej podstawie jest dopuszczalne wówczas, gdy nie można było jej orzec na innej podstawie (np. w oparciu o art. 33 § 2 KK). Grzywna wymierzana na tej podstawie ma więc charakter subsydiarny. </a:t>
            </a:r>
          </a:p>
          <a:p>
            <a:pPr algn="just"/>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52"/>
            <a:ext cx="8229600" cy="562074"/>
          </a:xfrm>
        </p:spPr>
        <p:txBody>
          <a:bodyPr>
            <a:normAutofit fontScale="90000"/>
          </a:bodyPr>
          <a:lstStyle/>
          <a:p>
            <a:r>
              <a:rPr lang="pl-PL" sz="3600" b="1" dirty="0" smtClean="0"/>
              <a:t/>
            </a:r>
            <a:br>
              <a:rPr lang="pl-PL" sz="3600" b="1" dirty="0" smtClean="0"/>
            </a:br>
            <a:r>
              <a:rPr lang="pl-PL" sz="3600" b="1" dirty="0" smtClean="0"/>
              <a:t>Jaki jest wymiar kary ograniczenia wolności?</a:t>
            </a:r>
            <a:br>
              <a:rPr lang="pl-PL" sz="3600" b="1" dirty="0" smtClean="0"/>
            </a:br>
            <a:endParaRPr lang="pl-PL" b="1" dirty="0"/>
          </a:p>
        </p:txBody>
      </p:sp>
      <p:sp>
        <p:nvSpPr>
          <p:cNvPr id="3" name="Symbol zastępczy zawartości 2"/>
          <p:cNvSpPr>
            <a:spLocks noGrp="1"/>
          </p:cNvSpPr>
          <p:nvPr>
            <p:ph idx="1"/>
          </p:nvPr>
        </p:nvSpPr>
        <p:spPr>
          <a:xfrm>
            <a:off x="214282" y="857232"/>
            <a:ext cx="8715436" cy="5786478"/>
          </a:xfrm>
        </p:spPr>
        <p:txBody>
          <a:bodyPr>
            <a:normAutofit lnSpcReduction="10000"/>
          </a:bodyPr>
          <a:lstStyle/>
          <a:p>
            <a:pPr algn="just"/>
            <a:endParaRPr lang="pl-PL" dirty="0" smtClean="0"/>
          </a:p>
          <a:p>
            <a:pPr algn="just"/>
            <a:r>
              <a:rPr lang="pl-PL" dirty="0" smtClean="0"/>
              <a:t>W Kodeksie karnym ustawowe zagrożenie w przypadku kary ograniczenia wolności wynosi </a:t>
            </a:r>
            <a:r>
              <a:rPr lang="pl-PL" b="1" dirty="0" smtClean="0"/>
              <a:t>od miesiąca do 2 lat</a:t>
            </a:r>
            <a:r>
              <a:rPr lang="pl-PL" dirty="0" smtClean="0"/>
              <a:t>. </a:t>
            </a:r>
          </a:p>
          <a:p>
            <a:pPr algn="just"/>
            <a:r>
              <a:rPr lang="pl-PL" dirty="0" smtClean="0"/>
              <a:t>Karę tę wymierza się w </a:t>
            </a:r>
            <a:r>
              <a:rPr lang="pl-PL" b="1" dirty="0" smtClean="0"/>
              <a:t>miesiącach i latach</a:t>
            </a:r>
            <a:r>
              <a:rPr lang="pl-PL" dirty="0" smtClean="0"/>
              <a:t>, zatem nie jest możliwe jej orzeczenie w wymiarze, pół roku czy pół miesiąca. W takim samym wymiarze karę ograniczenia wolności można również wymierzyć w razie nadzwyczajnego obostrzenia kary (art. 38 § 2 KK) oraz w przypadku kary łącznej ograniczenia wolności (art. 86 § 1 KK).</a:t>
            </a:r>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3600" dirty="0" smtClean="0"/>
              <a:t>Jaka jest treść kary ograniczenia wolności?</a:t>
            </a:r>
            <a:br>
              <a:rPr lang="pl-PL" sz="3600" dirty="0" smtClean="0"/>
            </a:br>
            <a:endParaRPr lang="pl-PL" sz="3600" dirty="0"/>
          </a:p>
        </p:txBody>
      </p:sp>
      <p:sp>
        <p:nvSpPr>
          <p:cNvPr id="3" name="Symbol zastępczy zawartości 2"/>
          <p:cNvSpPr>
            <a:spLocks noGrp="1"/>
          </p:cNvSpPr>
          <p:nvPr>
            <p:ph idx="1"/>
          </p:nvPr>
        </p:nvSpPr>
        <p:spPr>
          <a:xfrm>
            <a:off x="179512" y="620688"/>
            <a:ext cx="8784976" cy="5832648"/>
          </a:xfrm>
        </p:spPr>
        <p:txBody>
          <a:bodyPr>
            <a:noAutofit/>
          </a:bodyPr>
          <a:lstStyle/>
          <a:p>
            <a:pPr algn="just"/>
            <a:r>
              <a:rPr lang="pl-PL" sz="1600" dirty="0" smtClean="0">
                <a:latin typeface="Times New Roman" pitchFamily="18" charset="0"/>
                <a:cs typeface="Times New Roman" pitchFamily="18" charset="0"/>
              </a:rPr>
              <a:t>Na całą treść tej kary składają się następujące rodzaje ograniczeń: </a:t>
            </a:r>
          </a:p>
          <a:p>
            <a:pPr algn="just"/>
            <a:r>
              <a:rPr lang="pl-PL" sz="1600" dirty="0" smtClean="0">
                <a:latin typeface="Times New Roman" pitchFamily="18" charset="0"/>
                <a:cs typeface="Times New Roman" pitchFamily="18" charset="0"/>
              </a:rPr>
              <a:t>1)	stałe,</a:t>
            </a:r>
          </a:p>
          <a:p>
            <a:pPr algn="just"/>
            <a:r>
              <a:rPr lang="pl-PL" sz="1600" dirty="0" smtClean="0">
                <a:latin typeface="Times New Roman" pitchFamily="18" charset="0"/>
                <a:cs typeface="Times New Roman" pitchFamily="18" charset="0"/>
              </a:rPr>
              <a:t>2)	zmienne,</a:t>
            </a:r>
          </a:p>
          <a:p>
            <a:pPr algn="just"/>
            <a:r>
              <a:rPr lang="pl-PL" sz="1600" dirty="0" smtClean="0">
                <a:latin typeface="Times New Roman" pitchFamily="18" charset="0"/>
                <a:cs typeface="Times New Roman" pitchFamily="18" charset="0"/>
              </a:rPr>
              <a:t>3)	dodatkowe.</a:t>
            </a:r>
          </a:p>
          <a:p>
            <a:pPr algn="just"/>
            <a:r>
              <a:rPr lang="pl-PL" sz="1600" b="1" dirty="0" smtClean="0">
                <a:latin typeface="Times New Roman" pitchFamily="18" charset="0"/>
                <a:cs typeface="Times New Roman" pitchFamily="18" charset="0"/>
              </a:rPr>
              <a:t>Ograniczenia stałe</a:t>
            </a:r>
            <a:r>
              <a:rPr lang="pl-PL" sz="1600" dirty="0" smtClean="0">
                <a:latin typeface="Times New Roman" pitchFamily="18" charset="0"/>
                <a:cs typeface="Times New Roman" pitchFamily="18" charset="0"/>
              </a:rPr>
              <a:t> polegają na tym, że:</a:t>
            </a:r>
          </a:p>
          <a:p>
            <a:pPr algn="just"/>
            <a:r>
              <a:rPr lang="pl-PL" sz="1600" dirty="0" smtClean="0">
                <a:latin typeface="Times New Roman" pitchFamily="18" charset="0"/>
                <a:cs typeface="Times New Roman" pitchFamily="18" charset="0"/>
              </a:rPr>
              <a:t>1)skazany </a:t>
            </a:r>
            <a:r>
              <a:rPr lang="pl-PL" sz="1600" b="1" dirty="0" smtClean="0">
                <a:latin typeface="Times New Roman" pitchFamily="18" charset="0"/>
                <a:cs typeface="Times New Roman" pitchFamily="18" charset="0"/>
              </a:rPr>
              <a:t>nie może</a:t>
            </a:r>
            <a:r>
              <a:rPr lang="pl-PL" sz="1600" dirty="0" smtClean="0">
                <a:latin typeface="Times New Roman" pitchFamily="18" charset="0"/>
                <a:cs typeface="Times New Roman" pitchFamily="18" charset="0"/>
              </a:rPr>
              <a:t> bez zgody sądu </a:t>
            </a:r>
            <a:r>
              <a:rPr lang="pl-PL" sz="1600" b="1" dirty="0" smtClean="0">
                <a:latin typeface="Times New Roman" pitchFamily="18" charset="0"/>
                <a:cs typeface="Times New Roman" pitchFamily="18" charset="0"/>
              </a:rPr>
              <a:t>zmieniać miejsca stałego pobytu</a:t>
            </a:r>
            <a:r>
              <a:rPr lang="pl-PL" sz="1600" dirty="0" smtClean="0">
                <a:latin typeface="Times New Roman" pitchFamily="18" charset="0"/>
                <a:cs typeface="Times New Roman" pitchFamily="18" charset="0"/>
              </a:rPr>
              <a:t> (art. 34 § 2 </a:t>
            </a:r>
            <a:r>
              <a:rPr lang="pl-PL" sz="1600" dirty="0" err="1" smtClean="0">
                <a:latin typeface="Times New Roman" pitchFamily="18" charset="0"/>
                <a:cs typeface="Times New Roman" pitchFamily="18" charset="0"/>
              </a:rPr>
              <a:t>pkt</a:t>
            </a:r>
            <a:r>
              <a:rPr lang="pl-PL" sz="1600" dirty="0" smtClean="0">
                <a:latin typeface="Times New Roman" pitchFamily="18" charset="0"/>
                <a:cs typeface="Times New Roman" pitchFamily="18" charset="0"/>
              </a:rPr>
              <a:t> 1 KK); </a:t>
            </a:r>
          </a:p>
          <a:p>
            <a:pPr algn="just"/>
            <a:r>
              <a:rPr lang="pl-PL" sz="1600" dirty="0" smtClean="0">
                <a:latin typeface="Times New Roman" pitchFamily="18" charset="0"/>
                <a:cs typeface="Times New Roman" pitchFamily="18" charset="0"/>
              </a:rPr>
              <a:t>2)skazany ma obowiązek </a:t>
            </a:r>
            <a:r>
              <a:rPr lang="pl-PL" sz="1600" b="1" dirty="0" smtClean="0">
                <a:latin typeface="Times New Roman" pitchFamily="18" charset="0"/>
                <a:cs typeface="Times New Roman" pitchFamily="18" charset="0"/>
              </a:rPr>
              <a:t>udzielania wyjaśnień</a:t>
            </a:r>
            <a:r>
              <a:rPr lang="pl-PL" sz="1600" dirty="0" smtClean="0">
                <a:latin typeface="Times New Roman" pitchFamily="18" charset="0"/>
                <a:cs typeface="Times New Roman" pitchFamily="18" charset="0"/>
              </a:rPr>
              <a:t> dotyczących przebiegu odbywania kary (art. 34 § 2 </a:t>
            </a:r>
            <a:r>
              <a:rPr lang="pl-PL" sz="1600" dirty="0" err="1" smtClean="0">
                <a:latin typeface="Times New Roman" pitchFamily="18" charset="0"/>
                <a:cs typeface="Times New Roman" pitchFamily="18" charset="0"/>
              </a:rPr>
              <a:t>pkt</a:t>
            </a:r>
            <a:r>
              <a:rPr lang="pl-PL" sz="1600" dirty="0" smtClean="0">
                <a:latin typeface="Times New Roman" pitchFamily="18" charset="0"/>
                <a:cs typeface="Times New Roman" pitchFamily="18" charset="0"/>
              </a:rPr>
              <a:t> 3 KK).</a:t>
            </a:r>
          </a:p>
          <a:p>
            <a:pPr algn="just"/>
            <a:r>
              <a:rPr lang="pl-PL" sz="1600" dirty="0" smtClean="0">
                <a:latin typeface="Times New Roman" pitchFamily="18" charset="0"/>
                <a:cs typeface="Times New Roman" pitchFamily="18" charset="0"/>
              </a:rPr>
              <a:t>Powyższe ograniczenia są obligatoryjnymi składnikami stałymi, których sąd nie określa</a:t>
            </a:r>
            <a:r>
              <a:rPr lang="pl-PL" sz="1600" b="1" dirty="0" smtClean="0">
                <a:latin typeface="Times New Roman" pitchFamily="18" charset="0"/>
                <a:cs typeface="Times New Roman" pitchFamily="18" charset="0"/>
              </a:rPr>
              <a:t> </a:t>
            </a:r>
            <a:r>
              <a:rPr lang="pl-PL" sz="1600" dirty="0" smtClean="0">
                <a:latin typeface="Times New Roman" pitchFamily="18" charset="0"/>
                <a:cs typeface="Times New Roman" pitchFamily="18" charset="0"/>
              </a:rPr>
              <a:t>w wyroku, gdyż związane są one z mocy prawa z tą karą i obowiązują przez cały czas jej wykonywania.</a:t>
            </a:r>
          </a:p>
          <a:p>
            <a:pPr algn="just"/>
            <a:r>
              <a:rPr lang="pl-PL" sz="1600" dirty="0" smtClean="0">
                <a:latin typeface="Times New Roman" pitchFamily="18" charset="0"/>
                <a:cs typeface="Times New Roman" pitchFamily="18" charset="0"/>
              </a:rPr>
              <a:t>Do </a:t>
            </a:r>
            <a:r>
              <a:rPr lang="pl-PL" sz="1600" b="1" dirty="0" smtClean="0">
                <a:latin typeface="Times New Roman" pitchFamily="18" charset="0"/>
                <a:cs typeface="Times New Roman" pitchFamily="18" charset="0"/>
              </a:rPr>
              <a:t>ograniczeń zmiennych</a:t>
            </a:r>
            <a:r>
              <a:rPr lang="pl-PL" sz="1600" dirty="0" smtClean="0">
                <a:latin typeface="Times New Roman" pitchFamily="18" charset="0"/>
                <a:cs typeface="Times New Roman" pitchFamily="18" charset="0"/>
              </a:rPr>
              <a:t> zalicza się:</a:t>
            </a:r>
          </a:p>
          <a:p>
            <a:pPr algn="just"/>
            <a:r>
              <a:rPr lang="pl-PL" sz="1600" dirty="0" smtClean="0">
                <a:latin typeface="Times New Roman" pitchFamily="18" charset="0"/>
                <a:cs typeface="Times New Roman" pitchFamily="18" charset="0"/>
              </a:rPr>
              <a:t>1)obowiązek wykonywania nieodpłatnej, kontrolowanej pracy na cele społeczne;</a:t>
            </a:r>
          </a:p>
          <a:p>
            <a:pPr algn="just"/>
            <a:r>
              <a:rPr lang="pl-PL" sz="1600" dirty="0" smtClean="0">
                <a:latin typeface="Times New Roman" pitchFamily="18" charset="0"/>
                <a:cs typeface="Times New Roman" pitchFamily="18" charset="0"/>
              </a:rPr>
              <a:t>2)potrącenie od 10% do 25% wynagrodzenia za pracę w stos. miesięcznym na cel społeczny wskazany przez sąd.</a:t>
            </a:r>
          </a:p>
          <a:p>
            <a:pPr algn="just"/>
            <a:r>
              <a:rPr lang="pl-PL" sz="1600" dirty="0" smtClean="0">
                <a:latin typeface="Times New Roman" pitchFamily="18" charset="0"/>
                <a:cs typeface="Times New Roman" pitchFamily="18" charset="0"/>
              </a:rPr>
              <a:t>Ograniczenia powyższe mają charakter  względnie obligatoryjny, gdyż zgodnie z art. 34 § 1b KK obowiązek i potrącenie orzeka się łącznie lub osobno, co oznacza, że w orzeczonej karze ograniczenia wolności znaleźć się może tylko obowiązek lub tylko potrącenie z art. 34 § 1a KK, jak też mogą się znaleźć obydwa  elementy treści tej kary. </a:t>
            </a:r>
          </a:p>
          <a:p>
            <a:pPr algn="just"/>
            <a:r>
              <a:rPr lang="pl-PL" sz="1600" dirty="0" smtClean="0">
                <a:latin typeface="Times New Roman" pitchFamily="18" charset="0"/>
                <a:cs typeface="Times New Roman" pitchFamily="18" charset="0"/>
              </a:rPr>
              <a:t>Według ustawodawcy, to właśnie obligatoryjne elementy zmienne stanowią w głównej mierze o istocie kary ograniczenia wolności (art. 34 § 1a KK). Takie ukształtowanie treści tej kary, w której istotne elementy jej treści mają charakter względnie obligatoryjny prowadzi do dekompozycji kary ograniczenia wolności i zaciemnienia jej rzeczywistej dolegliwości.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b="1" dirty="0" smtClean="0"/>
              <a:t>Ograniczenia dodatkowe </a:t>
            </a:r>
            <a:endParaRPr lang="pl-PL" dirty="0"/>
          </a:p>
        </p:txBody>
      </p:sp>
      <p:sp>
        <p:nvSpPr>
          <p:cNvPr id="3" name="Symbol zastępczy zawartości 2"/>
          <p:cNvSpPr>
            <a:spLocks noGrp="1"/>
          </p:cNvSpPr>
          <p:nvPr>
            <p:ph idx="1"/>
          </p:nvPr>
        </p:nvSpPr>
        <p:spPr>
          <a:xfrm>
            <a:off x="179512" y="980728"/>
            <a:ext cx="8784976" cy="5145435"/>
          </a:xfrm>
        </p:spPr>
        <p:txBody>
          <a:bodyPr>
            <a:normAutofit fontScale="70000" lnSpcReduction="20000"/>
          </a:bodyPr>
          <a:lstStyle/>
          <a:p>
            <a:r>
              <a:rPr lang="pl-PL" b="1" dirty="0" smtClean="0"/>
              <a:t>–</a:t>
            </a:r>
            <a:r>
              <a:rPr lang="pl-PL" dirty="0" smtClean="0"/>
              <a:t> przeproszenie </a:t>
            </a:r>
            <a:r>
              <a:rPr lang="pl-PL" u="sng" dirty="0" smtClean="0"/>
              <a:t>pokrzywdzonego</a:t>
            </a:r>
            <a:r>
              <a:rPr lang="pl-PL" dirty="0" smtClean="0"/>
              <a:t>, </a:t>
            </a:r>
          </a:p>
          <a:p>
            <a:r>
              <a:rPr lang="pl-PL" dirty="0" smtClean="0"/>
              <a:t>– wykonywanie ciążącego na nim obowiązku łożenia na utrzymanie innej osoby, </a:t>
            </a:r>
          </a:p>
          <a:p>
            <a:r>
              <a:rPr lang="pl-PL" dirty="0" smtClean="0"/>
              <a:t>– wykonywanie pracy zarobkowej, do nauki lub przygotowania się do zawodu, </a:t>
            </a:r>
          </a:p>
          <a:p>
            <a:r>
              <a:rPr lang="pl-PL" dirty="0" smtClean="0"/>
              <a:t>– powstrzymania się od nadużywania alkoholu lub używania innych środków odurzających, </a:t>
            </a:r>
          </a:p>
          <a:p>
            <a:r>
              <a:rPr lang="pl-PL" dirty="0" smtClean="0"/>
              <a:t>– poddania się terapii uzależnień, </a:t>
            </a:r>
          </a:p>
          <a:p>
            <a:r>
              <a:rPr lang="pl-PL" dirty="0" smtClean="0"/>
              <a:t>– poddania się terapii, w szczególności psychoterapii lub psychoedukacji, </a:t>
            </a:r>
          </a:p>
          <a:p>
            <a:r>
              <a:rPr lang="pl-PL" dirty="0" smtClean="0"/>
              <a:t>– uczestnictwa w oddziaływaniach korekcyjno-edukacyjnych, </a:t>
            </a:r>
          </a:p>
          <a:p>
            <a:r>
              <a:rPr lang="pl-PL" dirty="0" smtClean="0"/>
              <a:t>– powstrzymania się od przebywania w określonych środowiskach lub miejscach, </a:t>
            </a:r>
          </a:p>
          <a:p>
            <a:r>
              <a:rPr lang="pl-PL" dirty="0" smtClean="0"/>
              <a:t>– powstrzymania się od kontaktowania się z pokrzywdzonym lub innymi osobami w określony sposób lub zbliżania się do pokrzywdzonego</a:t>
            </a:r>
          </a:p>
          <a:p>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Obowiązek wykonywania pracy na cele społeczne </a:t>
            </a:r>
            <a:endParaRPr lang="pl-PL" dirty="0"/>
          </a:p>
        </p:txBody>
      </p:sp>
      <p:sp>
        <p:nvSpPr>
          <p:cNvPr id="3" name="Symbol zastępczy zawartości 2"/>
          <p:cNvSpPr>
            <a:spLocks noGrp="1"/>
          </p:cNvSpPr>
          <p:nvPr>
            <p:ph idx="1"/>
          </p:nvPr>
        </p:nvSpPr>
        <p:spPr/>
        <p:txBody>
          <a:bodyPr>
            <a:normAutofit/>
          </a:bodyPr>
          <a:lstStyle/>
          <a:p>
            <a:r>
              <a:rPr lang="pl-PL" dirty="0" smtClean="0"/>
              <a:t>Obowiązek wykonywania pracy polega na </a:t>
            </a:r>
            <a:r>
              <a:rPr lang="pl-PL" b="1" dirty="0" smtClean="0"/>
              <a:t>wykonywaniu nieodpłatnej, kontrolowanej pracy</a:t>
            </a:r>
            <a:r>
              <a:rPr lang="pl-PL" dirty="0" smtClean="0"/>
              <a:t> na cele społeczne w wymiarze od </a:t>
            </a:r>
            <a:r>
              <a:rPr lang="pl-PL" b="1" dirty="0" smtClean="0"/>
              <a:t>20 do 40 godzin</a:t>
            </a:r>
            <a:r>
              <a:rPr lang="pl-PL" dirty="0" smtClean="0"/>
              <a:t> w stosunku miesięcznym. </a:t>
            </a:r>
          </a:p>
          <a:p>
            <a:endParaRPr lang="pl-PL"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54032"/>
          </a:xfrm>
        </p:spPr>
        <p:txBody>
          <a:bodyPr>
            <a:normAutofit fontScale="90000"/>
          </a:bodyPr>
          <a:lstStyle/>
          <a:p>
            <a:r>
              <a:rPr lang="pl-PL" dirty="0" smtClean="0"/>
              <a:t>Potrącenie z wynagrodzenia</a:t>
            </a:r>
            <a:endParaRPr lang="pl-PL" dirty="0"/>
          </a:p>
        </p:txBody>
      </p:sp>
      <p:sp>
        <p:nvSpPr>
          <p:cNvPr id="3" name="Symbol zastępczy zawartości 2"/>
          <p:cNvSpPr>
            <a:spLocks noGrp="1"/>
          </p:cNvSpPr>
          <p:nvPr>
            <p:ph idx="1"/>
          </p:nvPr>
        </p:nvSpPr>
        <p:spPr>
          <a:xfrm>
            <a:off x="214282" y="1071546"/>
            <a:ext cx="8786874" cy="5500726"/>
          </a:xfrm>
        </p:spPr>
        <p:txBody>
          <a:bodyPr>
            <a:normAutofit lnSpcReduction="10000"/>
          </a:bodyPr>
          <a:lstStyle/>
          <a:p>
            <a:pPr algn="just"/>
            <a:r>
              <a:rPr lang="pl-PL" dirty="0" smtClean="0"/>
              <a:t>Innym elementem o charakterze zmiennym, który może być stosowany w stosunku do osoby zatrudnionej jest </a:t>
            </a:r>
            <a:r>
              <a:rPr lang="pl-PL" b="1" dirty="0" smtClean="0"/>
              <a:t>potrącenie</a:t>
            </a:r>
            <a:r>
              <a:rPr lang="pl-PL" dirty="0" smtClean="0"/>
              <a:t> od 10% do 25% </a:t>
            </a:r>
            <a:r>
              <a:rPr lang="pl-PL" b="1" dirty="0" smtClean="0"/>
              <a:t>wynagrodzenia</a:t>
            </a:r>
            <a:r>
              <a:rPr lang="pl-PL" dirty="0" smtClean="0"/>
              <a:t> za pracę na cel społeczny wskazany przez sąd. Przyjmuje się, że potrącenie dotyczy kwoty wynagrodzenia brutto. Skazanemu, w ramach tak określonego obowiązku pracy, nie wolno rozwiązać stosunku pracy bez zgody sądu (art. 35 § 2 KK). Ograniczenie to nie dotyczy jednak zakładu pracy, który może rozwiązać stosunek pracy ze skazanym na karę ograniczenia wolności w każdym czasie. </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normAutofit fontScale="90000"/>
          </a:bodyPr>
          <a:lstStyle/>
          <a:p>
            <a:r>
              <a:rPr lang="pl-PL" dirty="0" smtClean="0"/>
              <a:t>FUNKCJE PRAWA KARNEGO</a:t>
            </a:r>
            <a:endParaRPr lang="pl-PL" dirty="0"/>
          </a:p>
        </p:txBody>
      </p:sp>
      <p:sp>
        <p:nvSpPr>
          <p:cNvPr id="3" name="Symbol zastępczy zawartości 2"/>
          <p:cNvSpPr>
            <a:spLocks noGrp="1"/>
          </p:cNvSpPr>
          <p:nvPr>
            <p:ph idx="1"/>
          </p:nvPr>
        </p:nvSpPr>
        <p:spPr>
          <a:xfrm>
            <a:off x="457200" y="1142984"/>
            <a:ext cx="8229600" cy="5572164"/>
          </a:xfrm>
        </p:spPr>
        <p:txBody>
          <a:bodyPr>
            <a:normAutofit fontScale="92500" lnSpcReduction="10000"/>
          </a:bodyPr>
          <a:lstStyle/>
          <a:p>
            <a:r>
              <a:rPr lang="pl-PL" b="1" dirty="0" smtClean="0"/>
              <a:t>Pod pojęciem funkcji prawa karnego rozumie się</a:t>
            </a:r>
            <a:r>
              <a:rPr lang="pl-PL" dirty="0" smtClean="0"/>
              <a:t> oczekiwane efekty </a:t>
            </a:r>
            <a:r>
              <a:rPr lang="pl-PL" b="1" dirty="0" smtClean="0"/>
              <a:t>prawa karnego,</a:t>
            </a:r>
            <a:r>
              <a:rPr lang="pl-PL" dirty="0" smtClean="0"/>
              <a:t> </a:t>
            </a:r>
            <a:r>
              <a:rPr lang="pl-PL" b="1" dirty="0" smtClean="0"/>
              <a:t>zadania stawiane przed tym prawem</a:t>
            </a:r>
            <a:r>
              <a:rPr lang="pl-PL" dirty="0" smtClean="0"/>
              <a:t>. Jako podstawowe funkcje prawa karnego wskazuje się najczęściej </a:t>
            </a:r>
            <a:r>
              <a:rPr lang="pl-PL" b="1" dirty="0" smtClean="0"/>
              <a:t>funkcję ochronną</a:t>
            </a:r>
            <a:r>
              <a:rPr lang="pl-PL" dirty="0" smtClean="0"/>
              <a:t>, czyli zadanie ochrony dóbr prawnych i </a:t>
            </a:r>
            <a:r>
              <a:rPr lang="pl-PL" b="1" dirty="0" smtClean="0"/>
              <a:t>funkcję gwarancyjną</a:t>
            </a:r>
            <a:r>
              <a:rPr lang="pl-PL" dirty="0" smtClean="0"/>
              <a:t>, a więc zapewnienie człowiekowi, że będzie ponosił odpowiedzialność karną tylko za zachowanie zakazane jako przestępstwo w czasie jego popełnienia. W związku ze wzrostem rangi praw ofiar przestępstwa, wskazuje się także na </a:t>
            </a:r>
            <a:r>
              <a:rPr lang="pl-PL" b="1" dirty="0" smtClean="0"/>
              <a:t>funkcję kompensacyjną</a:t>
            </a:r>
            <a:r>
              <a:rPr lang="pl-PL" dirty="0" smtClean="0"/>
              <a:t> prawa karnego. </a:t>
            </a:r>
          </a:p>
          <a:p>
            <a:endParaRPr lang="pl-PL"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Jaki charakter w systemie kar ma kara pozbawienia wolności</a:t>
            </a:r>
            <a:endParaRPr lang="pl-PL" dirty="0"/>
          </a:p>
        </p:txBody>
      </p:sp>
      <p:sp>
        <p:nvSpPr>
          <p:cNvPr id="3" name="Symbol zastępczy zawartości 2"/>
          <p:cNvSpPr>
            <a:spLocks noGrp="1"/>
          </p:cNvSpPr>
          <p:nvPr>
            <p:ph idx="1"/>
          </p:nvPr>
        </p:nvSpPr>
        <p:spPr>
          <a:xfrm>
            <a:off x="179512" y="1600200"/>
            <a:ext cx="8712968" cy="4997152"/>
          </a:xfrm>
        </p:spPr>
        <p:txBody>
          <a:bodyPr>
            <a:normAutofit fontScale="85000" lnSpcReduction="20000"/>
          </a:bodyPr>
          <a:lstStyle/>
          <a:p>
            <a:r>
              <a:rPr lang="pl-PL" b="1" dirty="0" smtClean="0"/>
              <a:t>dyrektywa </a:t>
            </a:r>
            <a:r>
              <a:rPr lang="pl-PL" b="1" i="1" dirty="0" smtClean="0"/>
              <a:t>ultima </a:t>
            </a:r>
            <a:r>
              <a:rPr lang="pl-PL" b="1" i="1" dirty="0" err="1" smtClean="0"/>
              <a:t>ratio</a:t>
            </a:r>
            <a:r>
              <a:rPr lang="pl-PL" b="1" i="1" dirty="0" smtClean="0"/>
              <a:t> </a:t>
            </a:r>
            <a:r>
              <a:rPr lang="pl-PL" b="1" dirty="0" smtClean="0"/>
              <a:t>kary pozbawienia wolności (kara ta jest ostatecznością). </a:t>
            </a:r>
            <a:r>
              <a:rPr lang="pl-PL" dirty="0" smtClean="0"/>
              <a:t>Zgodnie z nią, jeżeli ustawa przewiduje możliwość wyboru rodzaju kary,</a:t>
            </a:r>
            <a:r>
              <a:rPr lang="pl-PL" b="1" dirty="0" smtClean="0"/>
              <a:t> </a:t>
            </a:r>
            <a:r>
              <a:rPr lang="pl-PL" dirty="0" smtClean="0"/>
              <a:t>a przestępstwo jest zagrożone karą pozbawienia wolności nieprzekraczającą 5 lat sąd orzeka karę pozbawienia wolności tylko wtedy, gdy inna kara lub środek karny nie może spełnić celów kary (art. 58 § 1 KK).</a:t>
            </a:r>
          </a:p>
          <a:p>
            <a:r>
              <a:rPr lang="pl-PL" dirty="0" smtClean="0"/>
              <a:t> Kara pozbawienia wolności, orzekana jest w wymiarze </a:t>
            </a:r>
            <a:r>
              <a:rPr lang="pl-PL" b="1" dirty="0" smtClean="0"/>
              <a:t>od</a:t>
            </a:r>
            <a:r>
              <a:rPr lang="pl-PL" dirty="0" smtClean="0"/>
              <a:t> </a:t>
            </a:r>
            <a:r>
              <a:rPr lang="pl-PL" b="1" dirty="0" smtClean="0"/>
              <a:t>1 miesiąca do 15 lat</a:t>
            </a:r>
            <a:r>
              <a:rPr lang="pl-PL" dirty="0" smtClean="0"/>
              <a:t>. Wymierza się ją w </a:t>
            </a:r>
            <a:r>
              <a:rPr lang="pl-PL" b="1" dirty="0" smtClean="0"/>
              <a:t>miesiącach </a:t>
            </a:r>
            <a:r>
              <a:rPr lang="pl-PL" dirty="0" smtClean="0"/>
              <a:t>i w </a:t>
            </a:r>
            <a:r>
              <a:rPr lang="pl-PL" b="1" dirty="0" smtClean="0"/>
              <a:t>latach</a:t>
            </a:r>
            <a:r>
              <a:rPr lang="pl-PL" dirty="0" smtClean="0"/>
              <a:t>. Reguła ta dotyczy jednak tylko tzw. zwykłego ustawowego wymiaru kary, gdyż w przypadku nadzwyczajnego obostrzenia kary (art. 38 § 2 KK), kary łącznej (art. 86 § 1 KK) i ciągu przestępstw (art. 91 § 2 KK) górna granica tej kary została podwyższona i wynosi 20 lat. </a:t>
            </a:r>
          </a:p>
          <a:p>
            <a:endParaRPr lang="pl-PL"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Autofit/>
          </a:bodyPr>
          <a:lstStyle/>
          <a:p>
            <a:r>
              <a:rPr lang="pl-PL" sz="2800" b="1" dirty="0" smtClean="0"/>
              <a:t>Na czym polega tzw. kara kombinowana (mieszana)?</a:t>
            </a:r>
            <a:br>
              <a:rPr lang="pl-PL" sz="2800" b="1" dirty="0" smtClean="0"/>
            </a:br>
            <a:endParaRPr lang="pl-PL" sz="2800" b="1" dirty="0"/>
          </a:p>
        </p:txBody>
      </p:sp>
      <p:sp>
        <p:nvSpPr>
          <p:cNvPr id="3" name="Symbol zastępczy zawartości 2"/>
          <p:cNvSpPr>
            <a:spLocks noGrp="1"/>
          </p:cNvSpPr>
          <p:nvPr>
            <p:ph idx="1"/>
          </p:nvPr>
        </p:nvSpPr>
        <p:spPr>
          <a:xfrm>
            <a:off x="179512" y="692696"/>
            <a:ext cx="8784976" cy="5832648"/>
          </a:xfrm>
        </p:spPr>
        <p:txBody>
          <a:bodyPr>
            <a:noAutofit/>
          </a:bodyPr>
          <a:lstStyle/>
          <a:p>
            <a:pPr algn="ctr"/>
            <a:r>
              <a:rPr lang="pl-PL" sz="2800" b="1" dirty="0" smtClean="0"/>
              <a:t>KARA MIESZANA TO POŁĄCZENIE KARY POZBAWIENIA WOLNOŚCI I OGRANICZENIA WOLNOŚCI</a:t>
            </a:r>
          </a:p>
          <a:p>
            <a:pPr algn="just"/>
            <a:r>
              <a:rPr lang="pl-PL" sz="2200" dirty="0" smtClean="0"/>
              <a:t>art. 37b KK „w sprawie o występek zagrożony wyłącznie karą pozbawienia wolności, niezależnie od dolnej granicy ustawowego zagrożenia przewidzianego w ustawie za dany czyn, sąd może orzec jednocześnie: </a:t>
            </a:r>
          </a:p>
          <a:p>
            <a:pPr algn="just"/>
            <a:r>
              <a:rPr lang="pl-PL" sz="2200" dirty="0" smtClean="0"/>
              <a:t>1)	karę pozbawienia wolności w wymiarze od miesiąca do 3 miesięcy oraz karę ograniczenia wolności do lat 2. Możliwość ta dotyczy sytuacji, gdy górna granica ustawowego zagrożenia nie przekracza 10 lat pozbawienia wolności;</a:t>
            </a:r>
          </a:p>
          <a:p>
            <a:pPr algn="just"/>
            <a:r>
              <a:rPr lang="pl-PL" sz="2200" dirty="0" smtClean="0"/>
              <a:t>2)	karę pozbawienia wolności od miesiąca do 6 miesięcy oraz karę ograniczenia wolności do 2 lat. Możliwość ta dotyczy sytuacji, gdy górna granica ustawowego zagrożenia wynosi przynajmniej 10 lat pozbawienia wolności.</a:t>
            </a:r>
          </a:p>
          <a:p>
            <a:pPr algn="just"/>
            <a:r>
              <a:rPr lang="pl-PL" sz="2200" dirty="0" smtClean="0"/>
              <a:t>W przypadku kary kombinowanej w pierwszej kolejności wykonuje się karę pozbawienia wolności, chyba że ustawa stanowi inaczej.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Kara mieszana - kombinowana</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i="1" dirty="0" err="1" smtClean="0"/>
              <a:t>Ratio</a:t>
            </a:r>
            <a:r>
              <a:rPr lang="pl-PL" i="1" dirty="0" smtClean="0"/>
              <a:t> </a:t>
            </a:r>
            <a:r>
              <a:rPr lang="pl-PL" i="1" dirty="0" err="1" smtClean="0"/>
              <a:t>legis</a:t>
            </a:r>
            <a:r>
              <a:rPr lang="pl-PL" dirty="0" smtClean="0"/>
              <a:t> - ma stanowić alternatywę dla kary pozbawienia wolności orzekanej z warunkowym zawieszeniem jej wykonania. Kumulacja krótkoterminowej kary pozbawienia wolności z karą ograniczenia wolności ma w założeniach ustawodawcy spełniać z jednej strony funkcję terapii szokowej (krótkotrwała izolacja więzienna), a z drugiej oddziaływać na sprawcę za pomocą elementów probacyjnych zawartych w karze ograniczenia wolności. </a:t>
            </a:r>
          </a:p>
          <a:p>
            <a:pPr algn="just"/>
            <a:endParaRPr lang="pl-PL"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72518" cy="654032"/>
          </a:xfrm>
        </p:spPr>
        <p:txBody>
          <a:bodyPr>
            <a:normAutofit fontScale="90000"/>
          </a:bodyPr>
          <a:lstStyle/>
          <a:p>
            <a:r>
              <a:rPr lang="pl-PL" dirty="0" smtClean="0"/>
              <a:t>KARA 25 LAT POZBAWIENIA WOLNOŚCI</a:t>
            </a:r>
            <a:endParaRPr lang="pl-PL" dirty="0"/>
          </a:p>
        </p:txBody>
      </p:sp>
      <p:sp>
        <p:nvSpPr>
          <p:cNvPr id="3" name="Symbol zastępczy zawartości 2"/>
          <p:cNvSpPr>
            <a:spLocks noGrp="1"/>
          </p:cNvSpPr>
          <p:nvPr>
            <p:ph idx="1"/>
          </p:nvPr>
        </p:nvSpPr>
        <p:spPr>
          <a:xfrm>
            <a:off x="214282" y="1071546"/>
            <a:ext cx="8715436" cy="5572164"/>
          </a:xfrm>
        </p:spPr>
        <p:txBody>
          <a:bodyPr>
            <a:normAutofit fontScale="70000" lnSpcReduction="20000"/>
          </a:bodyPr>
          <a:lstStyle/>
          <a:p>
            <a:r>
              <a:rPr lang="pl-PL" dirty="0" smtClean="0"/>
              <a:t>Kara 25 lat pozbawienia wolności jest rodzajowo inną karą od kary pozbawienia wolności orzekanej w wymiarze od miesiąca do 15 lat. Jej obecność w katalogu kar ma wpłynąć na rzadsze stosowanie kary dożywotniego pozbawienia wolności</a:t>
            </a:r>
            <a:r>
              <a:rPr lang="pl-PL" i="1" dirty="0" smtClean="0"/>
              <a:t>.</a:t>
            </a:r>
            <a:r>
              <a:rPr lang="pl-PL" dirty="0" smtClean="0"/>
              <a:t> Występuje w sankcji obok kary pozbawienia wolności albo obok kary pozbawienia wolności i kary dożywotniego pozbawienia wolności.</a:t>
            </a:r>
          </a:p>
          <a:p>
            <a:r>
              <a:rPr lang="pl-PL" dirty="0" smtClean="0"/>
              <a:t>Kara ta przewidziana jest za najcięższe zbrodnie, np. za zabójstwo. Pełni przede wszystkim </a:t>
            </a:r>
            <a:r>
              <a:rPr lang="pl-PL" b="1" dirty="0" smtClean="0"/>
              <a:t>funkcję karzącą oraz eliminacyjną</a:t>
            </a:r>
            <a:r>
              <a:rPr lang="pl-PL" dirty="0" smtClean="0"/>
              <a:t>, a możliwość pełnienia przez tę karę funkcji resocjalizacyjnych jest kwestionowana, ze względu na zbyt długi okres izolacji. Powinna być więc stosowana wobec sprawców najcięższych przestępstw. </a:t>
            </a:r>
          </a:p>
          <a:p>
            <a:r>
              <a:rPr lang="pl-PL" dirty="0" smtClean="0"/>
              <a:t>Kara 25 lat pozbawienia wolności jest najsurowszą karą, jaką można orzec wobec sprawcy, który w czasie popełnienia przestępstwa </a:t>
            </a:r>
            <a:r>
              <a:rPr lang="pl-PL" b="1" dirty="0" smtClean="0"/>
              <a:t>nie ukończył 18 lat </a:t>
            </a:r>
            <a:r>
              <a:rPr lang="pl-PL" dirty="0" smtClean="0"/>
              <a:t>(art. 54 § 2 KK), w tym także wobec nieletniego odpowiadającego na podstawie art. 10 § 2 KK. Względem sprawcy skazanego na karę 25 lat pozbawienia wolności sąd może zastosować środek probacyjny w postaci warunkowego przedterminowego zwolnienia po odbyciu przez sprawcę 15 lat kary. </a:t>
            </a:r>
          </a:p>
          <a:p>
            <a:endParaRPr lang="pl-PL"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844" y="274638"/>
            <a:ext cx="8858312" cy="654032"/>
          </a:xfrm>
        </p:spPr>
        <p:txBody>
          <a:bodyPr>
            <a:noAutofit/>
          </a:bodyPr>
          <a:lstStyle/>
          <a:p>
            <a:r>
              <a:rPr lang="pl-PL" sz="3200" b="1" dirty="0" smtClean="0"/>
              <a:t>KARA DOŻYWOTNIEGO POZBAWIENIA WOLNOŚCI</a:t>
            </a:r>
            <a:endParaRPr lang="pl-PL" sz="3200" b="1" dirty="0"/>
          </a:p>
        </p:txBody>
      </p:sp>
      <p:sp>
        <p:nvSpPr>
          <p:cNvPr id="3" name="Symbol zastępczy zawartości 2"/>
          <p:cNvSpPr>
            <a:spLocks noGrp="1"/>
          </p:cNvSpPr>
          <p:nvPr>
            <p:ph idx="1"/>
          </p:nvPr>
        </p:nvSpPr>
        <p:spPr>
          <a:xfrm>
            <a:off x="142844" y="1000108"/>
            <a:ext cx="8786874" cy="5715040"/>
          </a:xfrm>
        </p:spPr>
        <p:txBody>
          <a:bodyPr>
            <a:normAutofit fontScale="70000" lnSpcReduction="20000"/>
          </a:bodyPr>
          <a:lstStyle/>
          <a:p>
            <a:r>
              <a:rPr lang="pl-PL" dirty="0" smtClean="0"/>
              <a:t>Kara dożywotniego pozbawienia wolności jest najsurowszą z kar zawartych w katalogu kar. Została ona umieszczona w nim na ostatnim miejscu, co podkreśla jej </a:t>
            </a:r>
            <a:r>
              <a:rPr lang="pl-PL" b="1" dirty="0" smtClean="0"/>
              <a:t>wyjątkowy charakter</a:t>
            </a:r>
            <a:r>
              <a:rPr lang="pl-PL" dirty="0" smtClean="0"/>
              <a:t>.</a:t>
            </a:r>
          </a:p>
          <a:p>
            <a:r>
              <a:rPr lang="pl-PL" b="1" dirty="0" smtClean="0"/>
              <a:t>Podmiotowe ograniczenia jej orzekania</a:t>
            </a:r>
            <a:r>
              <a:rPr lang="pl-PL" dirty="0" smtClean="0"/>
              <a:t>. Zgodnie z art. 54 § 2 KK nie może ona być orzeczona względem sprawcy, który w czasie popełnienia przestępstwa, </a:t>
            </a:r>
            <a:r>
              <a:rPr lang="pl-PL" b="1" dirty="0" smtClean="0"/>
              <a:t>nie ukończył 18 lat</a:t>
            </a:r>
            <a:r>
              <a:rPr lang="pl-PL" dirty="0" smtClean="0"/>
              <a:t>. Kara ta</a:t>
            </a:r>
            <a:r>
              <a:rPr lang="pl-PL" b="1" dirty="0" smtClean="0"/>
              <a:t> </a:t>
            </a:r>
            <a:r>
              <a:rPr lang="pl-PL" dirty="0" smtClean="0"/>
              <a:t>nigdy nie występuje jako sankcja bezwzględnie oznaczona. Umieszczona jest zawsze w alternatywie z karą 25 lat pozbawienia wolności albo ponadto z terminową karą pozbawienia wolności. Karą dożywotniego pozbawienia wolności zagrożone są </a:t>
            </a:r>
            <a:r>
              <a:rPr lang="pl-PL" b="1" dirty="0" smtClean="0"/>
              <a:t>najcięższe zbrodnie</a:t>
            </a:r>
            <a:r>
              <a:rPr lang="pl-PL" dirty="0" smtClean="0"/>
              <a:t>, np. ludobójstwo – art. 118 § 1 KK, zabójstwo – art. 148 § 1 KK. </a:t>
            </a:r>
          </a:p>
          <a:p>
            <a:r>
              <a:rPr lang="pl-PL" dirty="0" smtClean="0"/>
              <a:t>Kara dożywotniego pozbawienia wolności jest orzekana na czas, którego nie da się normatywnie przewidzieć – do końca życia osoby na nią skazanej. Ta czasowa nieoznaczoność trwania jest w pewnym sensie względna, gdyż ustawodawca przewidział możliwość </a:t>
            </a:r>
            <a:r>
              <a:rPr lang="pl-PL" b="1" dirty="0" smtClean="0"/>
              <a:t>warunkowego przedterminowego zwolnienia</a:t>
            </a:r>
            <a:r>
              <a:rPr lang="pl-PL" dirty="0" smtClean="0"/>
              <a:t> </a:t>
            </a:r>
            <a:r>
              <a:rPr lang="pl-PL" b="1" dirty="0" smtClean="0"/>
              <a:t>po upływie</a:t>
            </a:r>
            <a:r>
              <a:rPr lang="pl-PL" dirty="0" smtClean="0"/>
              <a:t> </a:t>
            </a:r>
            <a:r>
              <a:rPr lang="pl-PL" b="1" dirty="0" smtClean="0"/>
              <a:t>25 lat </a:t>
            </a:r>
            <a:r>
              <a:rPr lang="pl-PL" dirty="0" smtClean="0"/>
              <a:t>(art. 78 § 3 KK). Kara dożywotniego pozbawienia wolności pełni przede wszystkim </a:t>
            </a:r>
            <a:r>
              <a:rPr lang="pl-PL" b="1" dirty="0" smtClean="0"/>
              <a:t>funkcję eliminacyjną</a:t>
            </a:r>
            <a:r>
              <a:rPr lang="pl-PL" dirty="0" smtClean="0"/>
              <a:t>, zabezpieczając społeczeństwo przed sprawcami najgroźniejszych przestępstw, czyniąc jednocześnie zadość </a:t>
            </a:r>
            <a:r>
              <a:rPr lang="pl-PL" b="1" dirty="0" smtClean="0"/>
              <a:t>społecznemu poczuciu sprawiedliwości</a:t>
            </a:r>
            <a:r>
              <a:rPr lang="pl-PL" dirty="0" smtClean="0"/>
              <a:t> .</a:t>
            </a:r>
          </a:p>
          <a:p>
            <a:endParaRPr lang="pl-PL"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9024" y="0"/>
            <a:ext cx="8784976" cy="490066"/>
          </a:xfrm>
        </p:spPr>
        <p:txBody>
          <a:bodyPr>
            <a:normAutofit fontScale="90000"/>
          </a:bodyPr>
          <a:lstStyle/>
          <a:p>
            <a:r>
              <a:rPr lang="pl-PL" sz="3100" b="1" dirty="0" smtClean="0"/>
              <a:t/>
            </a:r>
            <a:br>
              <a:rPr lang="pl-PL" sz="3100" b="1" dirty="0" smtClean="0"/>
            </a:br>
            <a:r>
              <a:rPr lang="pl-PL" sz="3100" b="1" dirty="0" smtClean="0"/>
              <a:t/>
            </a:r>
            <a:br>
              <a:rPr lang="pl-PL" sz="3100" b="1" dirty="0" smtClean="0"/>
            </a:br>
            <a:r>
              <a:rPr lang="pl-PL" sz="3100" b="1" dirty="0" smtClean="0"/>
              <a:t>Jakie środki karne i środki kompensacyjne przewiduje KK </a:t>
            </a:r>
            <a:br>
              <a:rPr lang="pl-PL" sz="3100" b="1" dirty="0" smtClean="0"/>
            </a:br>
            <a:endParaRPr lang="pl-PL" b="1" dirty="0"/>
          </a:p>
        </p:txBody>
      </p:sp>
      <p:sp>
        <p:nvSpPr>
          <p:cNvPr id="3" name="Symbol zastępczy zawartości 2"/>
          <p:cNvSpPr>
            <a:spLocks noGrp="1"/>
          </p:cNvSpPr>
          <p:nvPr>
            <p:ph idx="1"/>
          </p:nvPr>
        </p:nvSpPr>
        <p:spPr>
          <a:xfrm>
            <a:off x="179512" y="764704"/>
            <a:ext cx="8784976" cy="5616624"/>
          </a:xfrm>
        </p:spPr>
        <p:txBody>
          <a:bodyPr>
            <a:normAutofit fontScale="55000" lnSpcReduction="20000"/>
          </a:bodyPr>
          <a:lstStyle/>
          <a:p>
            <a:r>
              <a:rPr lang="pl-PL" b="1" dirty="0" smtClean="0"/>
              <a:t>Katalog środków karnych</a:t>
            </a:r>
            <a:r>
              <a:rPr lang="pl-PL" dirty="0" smtClean="0"/>
              <a:t> obejmuje (art. 39 KK): </a:t>
            </a:r>
          </a:p>
          <a:p>
            <a:r>
              <a:rPr lang="pl-PL" dirty="0" smtClean="0"/>
              <a:t> 1)	pozbawienie praw publicznych; </a:t>
            </a:r>
          </a:p>
          <a:p>
            <a:r>
              <a:rPr lang="pl-PL" dirty="0" smtClean="0"/>
              <a:t> 2)	zakaz zajmowania określonego stanowiska, wykonywania określonego zawodu lub prowadzenia określonej działalności gospodarczej; </a:t>
            </a:r>
          </a:p>
          <a:p>
            <a:r>
              <a:rPr lang="pl-PL" dirty="0" smtClean="0"/>
              <a:t> 3)	zakaz prowadzenia działalności związanej z wychowaniem, leczeniem, edukacją małoletnich lub z opieką nad nimi; </a:t>
            </a:r>
          </a:p>
          <a:p>
            <a:r>
              <a:rPr lang="pl-PL" dirty="0" smtClean="0"/>
              <a:t> 4)	zakaz przebywania w określonych środowiskach lub miejscach, kontaktowania się z określonymi osobami, zakaz zbliżania się do określonych osób lub opuszczania określonego miejsca pobytu bez zgody sądu;</a:t>
            </a:r>
          </a:p>
          <a:p>
            <a:r>
              <a:rPr lang="pl-PL" dirty="0" smtClean="0"/>
              <a:t> 5)	zakaz wstępu na imprezę masową;</a:t>
            </a:r>
          </a:p>
          <a:p>
            <a:r>
              <a:rPr lang="pl-PL" dirty="0" smtClean="0"/>
              <a:t> 6)	zakaz wstępu do ośrodków gier i uczestnictwa w grach hazardowych;</a:t>
            </a:r>
          </a:p>
          <a:p>
            <a:r>
              <a:rPr lang="pl-PL" dirty="0" smtClean="0"/>
              <a:t> 7)	nakaz okresowego opuszczenia lokalu zajmowanego wspólnie z pokrzywdzonym;</a:t>
            </a:r>
          </a:p>
          <a:p>
            <a:r>
              <a:rPr lang="pl-PL" dirty="0" smtClean="0"/>
              <a:t> 8)	zakaz prowadzenia pojazdów;</a:t>
            </a:r>
          </a:p>
          <a:p>
            <a:r>
              <a:rPr lang="pl-PL" dirty="0" smtClean="0"/>
              <a:t> 9)	świadczenie pieniężne;</a:t>
            </a:r>
          </a:p>
          <a:p>
            <a:r>
              <a:rPr lang="pl-PL" dirty="0" smtClean="0"/>
              <a:t>10)	podanie wyroku do publicznej wiadomości. </a:t>
            </a:r>
          </a:p>
          <a:p>
            <a:r>
              <a:rPr lang="pl-PL" dirty="0" smtClean="0"/>
              <a:t>Ponadto, Kodeks karny w części wojskowej (art. 324) przewiduje </a:t>
            </a:r>
            <a:r>
              <a:rPr lang="pl-PL" b="1" dirty="0" smtClean="0"/>
              <a:t>środki karne stosowane jedynie wobec żołnierzy</a:t>
            </a:r>
            <a:r>
              <a:rPr lang="pl-PL" dirty="0" smtClean="0"/>
              <a:t> w postaci wydalenia z zawodowej służby wojskowej i degradacji.</a:t>
            </a:r>
          </a:p>
          <a:p>
            <a:r>
              <a:rPr lang="pl-PL" dirty="0" smtClean="0"/>
              <a:t>Na mocy nowelizacji KK z 20.2.2015 r. wyodrębniono rozdział </a:t>
            </a:r>
            <a:r>
              <a:rPr lang="pl-PL" dirty="0" err="1" smtClean="0"/>
              <a:t>Va</a:t>
            </a:r>
            <a:r>
              <a:rPr lang="pl-PL" dirty="0" smtClean="0"/>
              <a:t> KK, w którym umieszczono przepadek wraz ze środkami kompensacyjnymi w postaci obowiązku naprawienia szkody i nawiązki.</a:t>
            </a:r>
            <a:endParaRPr lang="pl-PL"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b="1" dirty="0" smtClean="0"/>
              <a:t>środki probacyjne</a:t>
            </a:r>
            <a:endParaRPr lang="pl-PL" b="1" dirty="0"/>
          </a:p>
        </p:txBody>
      </p:sp>
      <p:sp>
        <p:nvSpPr>
          <p:cNvPr id="3" name="Symbol zastępczy zawartości 2"/>
          <p:cNvSpPr>
            <a:spLocks noGrp="1"/>
          </p:cNvSpPr>
          <p:nvPr>
            <p:ph idx="1"/>
          </p:nvPr>
        </p:nvSpPr>
        <p:spPr>
          <a:xfrm>
            <a:off x="179512" y="908720"/>
            <a:ext cx="8784976" cy="5616624"/>
          </a:xfrm>
        </p:spPr>
        <p:txBody>
          <a:bodyPr>
            <a:normAutofit fontScale="70000" lnSpcReduction="20000"/>
          </a:bodyPr>
          <a:lstStyle/>
          <a:p>
            <a:pPr algn="just"/>
            <a:endParaRPr lang="pl-PL" dirty="0" smtClean="0"/>
          </a:p>
          <a:p>
            <a:pPr algn="just"/>
            <a:r>
              <a:rPr lang="pl-PL" dirty="0" smtClean="0"/>
              <a:t>warunkowe umorzenie postępowania, </a:t>
            </a:r>
          </a:p>
          <a:p>
            <a:pPr algn="just"/>
            <a:r>
              <a:rPr lang="pl-PL" dirty="0" smtClean="0"/>
              <a:t>warunkowe zawieszenie wykonania kary i </a:t>
            </a:r>
          </a:p>
          <a:p>
            <a:pPr algn="just"/>
            <a:r>
              <a:rPr lang="pl-PL" dirty="0" smtClean="0"/>
              <a:t>warunkowe zwolnienie z odbycia reszty kary.</a:t>
            </a:r>
          </a:p>
          <a:p>
            <a:pPr algn="just"/>
            <a:r>
              <a:rPr lang="pl-PL" dirty="0" smtClean="0"/>
              <a:t> </a:t>
            </a:r>
            <a:r>
              <a:rPr lang="pl-PL" b="1" dirty="0" smtClean="0"/>
              <a:t>Istotą tych środków</a:t>
            </a:r>
            <a:r>
              <a:rPr lang="pl-PL" dirty="0" smtClean="0"/>
              <a:t> jest nałożenie na sprawcę określonych obowiązków z jednoczesnym złagodzeniem odpowiedzialności karnej przez odstąpienie od skazania, wymierzenia lub wykonania kary bądź zwolnienia z części jej odbycia. </a:t>
            </a:r>
          </a:p>
          <a:p>
            <a:pPr algn="just"/>
            <a:r>
              <a:rPr lang="pl-PL" dirty="0" smtClean="0"/>
              <a:t>U podstaw stosowania środków probacyjnych istnieje zatem przekonanie, że nie zawsze bezwzględne ukaranie sprawcy musi być uznane za konieczne, a funkcje kary można osiągnąć, nie pozbawiając sprawcy wolności. Ważny argument za stosowaniem środków probacyjnych stanowią także względy ekonomiczne, gdyż środki te umożliwiają zrealizowanie celów kary „mniejszym kosztem” – pozwalając oszczędzić czas i koszty postępowania sądowego lub utrzymania skazanego w zakładzie karnym. Wadą stosowania środków probacyjnych jest natomiast osłabienie funkcji karzącej (sprawiedliwościowej) prawa karnego.</a:t>
            </a:r>
          </a:p>
          <a:p>
            <a:pPr algn="just"/>
            <a:endParaRPr lang="pl-PL"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720" y="274638"/>
            <a:ext cx="8715436" cy="654032"/>
          </a:xfrm>
        </p:spPr>
        <p:txBody>
          <a:bodyPr>
            <a:noAutofit/>
          </a:bodyPr>
          <a:lstStyle/>
          <a:p>
            <a:r>
              <a:rPr lang="pl-PL" sz="2800" b="1" dirty="0" smtClean="0"/>
              <a:t>WARUNKOWE UMORZENIE POSTĘPOWANIA KARNEGO</a:t>
            </a:r>
            <a:endParaRPr lang="pl-PL" sz="2800" b="1" dirty="0"/>
          </a:p>
        </p:txBody>
      </p:sp>
      <p:sp>
        <p:nvSpPr>
          <p:cNvPr id="3" name="Symbol zastępczy zawartości 2"/>
          <p:cNvSpPr>
            <a:spLocks noGrp="1"/>
          </p:cNvSpPr>
          <p:nvPr>
            <p:ph idx="1"/>
          </p:nvPr>
        </p:nvSpPr>
        <p:spPr>
          <a:xfrm>
            <a:off x="142844" y="1071546"/>
            <a:ext cx="8858312" cy="5500726"/>
          </a:xfrm>
        </p:spPr>
        <p:txBody>
          <a:bodyPr>
            <a:normAutofit fontScale="85000" lnSpcReduction="10000"/>
          </a:bodyPr>
          <a:lstStyle/>
          <a:p>
            <a:r>
              <a:rPr lang="pl-PL" dirty="0" smtClean="0"/>
              <a:t>Warunkowe umorzenie postępowania jest </a:t>
            </a:r>
            <a:r>
              <a:rPr lang="pl-PL" b="1" dirty="0" smtClean="0"/>
              <a:t>szczególnym środkiem odpowiedzialności karnej</a:t>
            </a:r>
            <a:r>
              <a:rPr lang="pl-PL" dirty="0" smtClean="0"/>
              <a:t>, polegającym na rezygnacji z prowadzenia postępowania karnego, tj. odstąpienia od skazania i ukarania sprawcy uznanego za winnego przestępstwa, jest więc </a:t>
            </a:r>
            <a:r>
              <a:rPr lang="pl-PL" b="1" dirty="0" smtClean="0"/>
              <a:t>środkiem reakcji karnoprawnej</a:t>
            </a:r>
            <a:r>
              <a:rPr lang="pl-PL" dirty="0" smtClean="0"/>
              <a:t> na przestępstwo. Odstąpienie od skazania i ukarania następuje równocześnie z nałożeniem na sprawcę przestępstwa określonych obowiązków próby. Zastosowanie tego środka probacyjnego wymaga więc od sądu przekonania, że już samo jego zastosowanie jest dla sprawcy wystarczającą dolegliwością i będąc świadomy poddanej próbie nie popełni on kolejnego przestępstwa, przez co zostaną osiągnięte cele polityki karnej.</a:t>
            </a:r>
          </a:p>
          <a:p>
            <a:endParaRPr lang="pl-PL"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PRZESŁANKI WARUNKOWEGO UMORZENIA POSTĘPOWANIA </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Przesłankami o </a:t>
            </a:r>
            <a:r>
              <a:rPr lang="pl-PL" b="1" dirty="0" smtClean="0"/>
              <a:t>charakterze materialnym</a:t>
            </a:r>
            <a:r>
              <a:rPr lang="pl-PL" dirty="0" smtClean="0"/>
              <a:t> są wymogi, aby:</a:t>
            </a:r>
          </a:p>
          <a:p>
            <a:r>
              <a:rPr lang="pl-PL" dirty="0" smtClean="0"/>
              <a:t>1)	wina i społeczna szkodliwość czynu </a:t>
            </a:r>
            <a:r>
              <a:rPr lang="pl-PL" b="1" dirty="0" smtClean="0"/>
              <a:t>nie były znaczne</a:t>
            </a:r>
            <a:r>
              <a:rPr lang="pl-PL" dirty="0" smtClean="0"/>
              <a:t>;</a:t>
            </a:r>
          </a:p>
          <a:p>
            <a:r>
              <a:rPr lang="pl-PL" dirty="0" smtClean="0"/>
              <a:t>2)	okoliczności popełnienia czynu </a:t>
            </a:r>
            <a:r>
              <a:rPr lang="pl-PL" b="1" dirty="0" smtClean="0"/>
              <a:t>nie budziły wątpliwości</a:t>
            </a:r>
            <a:r>
              <a:rPr lang="pl-PL" dirty="0" smtClean="0"/>
              <a:t>;</a:t>
            </a:r>
          </a:p>
          <a:p>
            <a:r>
              <a:rPr lang="pl-PL" dirty="0" smtClean="0"/>
              <a:t>3)	istniała </a:t>
            </a:r>
            <a:r>
              <a:rPr lang="pl-PL" b="1" dirty="0" smtClean="0"/>
              <a:t>pozytywna prognoza</a:t>
            </a:r>
            <a:r>
              <a:rPr lang="pl-PL" dirty="0" smtClean="0"/>
              <a:t> </a:t>
            </a:r>
            <a:r>
              <a:rPr lang="pl-PL" b="1" dirty="0" smtClean="0"/>
              <a:t>kryminologiczna</a:t>
            </a:r>
            <a:r>
              <a:rPr lang="pl-PL" dirty="0" smtClean="0"/>
              <a:t> uzasadniająca przypuszczenie, że pomimo umorzenia postępowania sprawca będzie przestrzegał porządku prawnego, w szczególności nie popełni przestępstwa.</a:t>
            </a:r>
          </a:p>
          <a:p>
            <a:r>
              <a:rPr lang="pl-PL" dirty="0" smtClean="0"/>
              <a:t>Przesłankami o </a:t>
            </a:r>
            <a:r>
              <a:rPr lang="pl-PL" b="1" dirty="0" smtClean="0"/>
              <a:t>charakterze formalnym</a:t>
            </a:r>
            <a:r>
              <a:rPr lang="pl-PL" dirty="0" smtClean="0"/>
              <a:t> są wymogi, aby:</a:t>
            </a:r>
          </a:p>
          <a:p>
            <a:r>
              <a:rPr lang="pl-PL" dirty="0" smtClean="0"/>
              <a:t>1)	popełniony czyn był zagrożony karą nieprzekraczającą </a:t>
            </a:r>
            <a:r>
              <a:rPr lang="pl-PL" b="1" dirty="0" smtClean="0"/>
              <a:t>5 lat pozbawienia wolności</a:t>
            </a:r>
            <a:r>
              <a:rPr lang="pl-PL" dirty="0" smtClean="0"/>
              <a:t>;</a:t>
            </a:r>
          </a:p>
          <a:p>
            <a:r>
              <a:rPr lang="pl-PL" dirty="0" smtClean="0"/>
              <a:t>2)	sprawca wcześniej </a:t>
            </a:r>
            <a:r>
              <a:rPr lang="pl-PL" b="1" dirty="0" smtClean="0"/>
              <a:t>nie był karany</a:t>
            </a:r>
            <a:r>
              <a:rPr lang="pl-PL" dirty="0" smtClean="0"/>
              <a:t> za przestępstwo popełnione z winy umyślnej.</a:t>
            </a:r>
          </a:p>
          <a:p>
            <a:r>
              <a:rPr lang="pl-PL" dirty="0" smtClean="0"/>
              <a:t>Wszystkie przesłanki warunkowego umorzenia postępowania muszą wystąpić łącznie.</a:t>
            </a:r>
          </a:p>
          <a:p>
            <a:endParaRPr lang="pl-PL"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2" y="274638"/>
            <a:ext cx="8786874" cy="582594"/>
          </a:xfrm>
        </p:spPr>
        <p:txBody>
          <a:bodyPr>
            <a:noAutofit/>
          </a:bodyPr>
          <a:lstStyle/>
          <a:p>
            <a:r>
              <a:rPr lang="pl-PL" sz="3200" b="1" dirty="0" smtClean="0"/>
              <a:t>WARUNKOWE ZAWIESZENIE WYKONANIA KARY</a:t>
            </a:r>
            <a:endParaRPr lang="pl-PL" sz="3200" b="1" dirty="0"/>
          </a:p>
        </p:txBody>
      </p:sp>
      <p:sp>
        <p:nvSpPr>
          <p:cNvPr id="3" name="Symbol zastępczy zawartości 2"/>
          <p:cNvSpPr>
            <a:spLocks noGrp="1"/>
          </p:cNvSpPr>
          <p:nvPr>
            <p:ph idx="1"/>
          </p:nvPr>
        </p:nvSpPr>
        <p:spPr>
          <a:xfrm>
            <a:off x="457200" y="1000108"/>
            <a:ext cx="8229600" cy="5572164"/>
          </a:xfrm>
        </p:spPr>
        <p:txBody>
          <a:bodyPr>
            <a:normAutofit fontScale="85000" lnSpcReduction="10000"/>
          </a:bodyPr>
          <a:lstStyle/>
          <a:p>
            <a:r>
              <a:rPr lang="pl-PL" dirty="0" smtClean="0"/>
              <a:t>Warunkowe zawieszenie wykonania kary pozbawienia wolności (warunkowe skazanie) polega na tym, że sąd, wymierzając sprawcy tę karę, pod pewnymi warunkami, rezygnuje z jej wykonania. </a:t>
            </a:r>
          </a:p>
          <a:p>
            <a:r>
              <a:rPr lang="pl-PL" dirty="0" smtClean="0"/>
              <a:t>U podstaw tej instytucji leży przekonanie, że nie zawsze wykonanie orzeczonej kary jest celowe, gdyż można cele kary osiągnąć bez jej wykonania, stawiając pewne warunki co do zachowania skazanego i nadzorując ich przestrzeganie w okresie próby. Przy zawieszeniu wykonania orzeczonej kary pozbawienia wolności ważne jest, aby sytuacja ta nie rodziła w opinii społecznej przekonania, że sprawca przestępstwa pozostał bezkarny.</a:t>
            </a:r>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FUNKCJA OCHRONNA </a:t>
            </a:r>
            <a:endParaRPr lang="pl-PL" dirty="0"/>
          </a:p>
        </p:txBody>
      </p:sp>
      <p:sp>
        <p:nvSpPr>
          <p:cNvPr id="3" name="Symbol zastępczy zawartości 2"/>
          <p:cNvSpPr>
            <a:spLocks noGrp="1"/>
          </p:cNvSpPr>
          <p:nvPr>
            <p:ph idx="1"/>
          </p:nvPr>
        </p:nvSpPr>
        <p:spPr>
          <a:xfrm>
            <a:off x="285720" y="1357298"/>
            <a:ext cx="8729666" cy="5240343"/>
          </a:xfrm>
        </p:spPr>
        <p:txBody>
          <a:bodyPr>
            <a:normAutofit fontScale="92500" lnSpcReduction="20000"/>
          </a:bodyPr>
          <a:lstStyle/>
          <a:p>
            <a:pPr algn="just"/>
            <a:r>
              <a:rPr lang="pl-PL" b="1" dirty="0" smtClean="0"/>
              <a:t>Funkcja</a:t>
            </a:r>
            <a:r>
              <a:rPr lang="pl-PL" dirty="0" smtClean="0"/>
              <a:t> </a:t>
            </a:r>
            <a:r>
              <a:rPr lang="pl-PL" b="1" dirty="0" smtClean="0"/>
              <a:t>ochronna</a:t>
            </a:r>
            <a:r>
              <a:rPr lang="pl-PL" dirty="0" smtClean="0"/>
              <a:t> zakłada, że podstawowym zadaniem prawa karnego jest ochrona wartości, ochrona dóbr prawnych wskazanych w ustawie karnej. Zadanie to prawo karne realizuje przez funkcje szczegółowe: funkcję </a:t>
            </a:r>
            <a:r>
              <a:rPr lang="pl-PL" b="1" dirty="0" smtClean="0"/>
              <a:t>karzącą</a:t>
            </a:r>
            <a:r>
              <a:rPr lang="pl-PL" dirty="0" smtClean="0"/>
              <a:t> (sprawiedliwościową) oraz funkcję </a:t>
            </a:r>
            <a:r>
              <a:rPr lang="pl-PL" b="1" dirty="0" smtClean="0"/>
              <a:t>zapobiegawczą</a:t>
            </a:r>
            <a:r>
              <a:rPr lang="pl-PL" dirty="0" smtClean="0"/>
              <a:t> (prewencyjną) w postaci </a:t>
            </a:r>
            <a:r>
              <a:rPr lang="pl-PL" b="1" dirty="0" smtClean="0"/>
              <a:t>prewencji ogólnej</a:t>
            </a:r>
            <a:r>
              <a:rPr lang="pl-PL" dirty="0" smtClean="0"/>
              <a:t> i </a:t>
            </a:r>
            <a:r>
              <a:rPr lang="pl-PL" b="1" dirty="0" smtClean="0"/>
              <a:t>indywidualnej</a:t>
            </a:r>
            <a:r>
              <a:rPr lang="pl-PL" dirty="0" smtClean="0"/>
              <a:t>. Prawo karne realizuje funkcję ochronną, zakazując w pierwszym rzędzie określonych zachowań. </a:t>
            </a:r>
            <a:r>
              <a:rPr lang="pl-PL" dirty="0" err="1" smtClean="0"/>
              <a:t>Kryminalizując</a:t>
            </a:r>
            <a:r>
              <a:rPr lang="pl-PL" dirty="0" smtClean="0"/>
              <a:t> takie zachowania, tworzy tym samym katalog dóbr chronionych. Ochronę tych dóbr mają zapewnić sankcje karne przewidziane za ich naruszenie.</a:t>
            </a:r>
          </a:p>
          <a:p>
            <a:pPr algn="just"/>
            <a:endParaRPr lang="pl-PL"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68346"/>
          </a:xfrm>
        </p:spPr>
        <p:txBody>
          <a:bodyPr>
            <a:normAutofit fontScale="90000"/>
          </a:bodyPr>
          <a:lstStyle/>
          <a:p>
            <a:r>
              <a:rPr lang="pl-PL" dirty="0" smtClean="0"/>
              <a:t>PRZESŁANKI WARUNKOWEGO ZAWIESZENIA WYKONANIA KARY</a:t>
            </a:r>
            <a:endParaRPr lang="pl-PL" dirty="0"/>
          </a:p>
        </p:txBody>
      </p:sp>
      <p:sp>
        <p:nvSpPr>
          <p:cNvPr id="3" name="Symbol zastępczy zawartości 2"/>
          <p:cNvSpPr>
            <a:spLocks noGrp="1"/>
          </p:cNvSpPr>
          <p:nvPr>
            <p:ph idx="1"/>
          </p:nvPr>
        </p:nvSpPr>
        <p:spPr>
          <a:xfrm>
            <a:off x="457200" y="1600200"/>
            <a:ext cx="8229600" cy="5043510"/>
          </a:xfrm>
        </p:spPr>
        <p:txBody>
          <a:bodyPr>
            <a:normAutofit fontScale="70000" lnSpcReduction="20000"/>
          </a:bodyPr>
          <a:lstStyle/>
          <a:p>
            <a:r>
              <a:rPr lang="pl-PL" dirty="0" smtClean="0"/>
              <a:t>Warunkowe zawieszenie wykonania kary pozbawienia wolności można zastosować, gdy: </a:t>
            </a:r>
          </a:p>
          <a:p>
            <a:r>
              <a:rPr lang="pl-PL" dirty="0" smtClean="0"/>
              <a:t>1)	sprawca został skazany na </a:t>
            </a:r>
            <a:r>
              <a:rPr lang="pl-PL" b="1" dirty="0" smtClean="0"/>
              <a:t>karę pozbawienia wolności</a:t>
            </a:r>
            <a:r>
              <a:rPr lang="pl-PL" dirty="0" smtClean="0"/>
              <a:t> nieprzekraczającą </a:t>
            </a:r>
            <a:r>
              <a:rPr lang="pl-PL" b="1" dirty="0" smtClean="0"/>
              <a:t>roku</a:t>
            </a:r>
            <a:r>
              <a:rPr lang="pl-PL" dirty="0" smtClean="0"/>
              <a:t> (art. 69 § 1 KK);</a:t>
            </a:r>
          </a:p>
          <a:p>
            <a:r>
              <a:rPr lang="pl-PL" dirty="0" smtClean="0"/>
              <a:t>2)	zawieszenie wykonania kary powinno być wystarczające dla osiągnięcia wobec sprawcy </a:t>
            </a:r>
            <a:r>
              <a:rPr lang="pl-PL" b="1" dirty="0" smtClean="0"/>
              <a:t>celów kary</a:t>
            </a:r>
            <a:r>
              <a:rPr lang="pl-PL" dirty="0" smtClean="0"/>
              <a:t>, a w szczególności zapobieżenia powrotowi do przestępstwa (art. 69 § 1 KK);</a:t>
            </a:r>
          </a:p>
          <a:p>
            <a:r>
              <a:rPr lang="pl-PL" dirty="0" smtClean="0"/>
              <a:t>3)	sprawca w czasie popełnienia przestępstwa nie był skazany na karę pozbawienia wolności;</a:t>
            </a:r>
          </a:p>
          <a:p>
            <a:r>
              <a:rPr lang="pl-PL" dirty="0" smtClean="0"/>
              <a:t>4)</a:t>
            </a:r>
            <a:r>
              <a:rPr lang="pl-PL" b="1" dirty="0" smtClean="0"/>
              <a:t>	postawa sprawcy</a:t>
            </a:r>
            <a:r>
              <a:rPr lang="pl-PL" dirty="0" smtClean="0"/>
              <a:t>, którego właściwości i warunki osobiste, dotychczasowy sposób życia oraz zachowanie się po popełnieniu przestępstwa przemawiają za zastosowaniem warunkowego zawieszenia wykonania kary (art. 69 § 2 KK).</a:t>
            </a:r>
          </a:p>
          <a:p>
            <a:r>
              <a:rPr lang="pl-PL" dirty="0" smtClean="0"/>
              <a:t>Wyłącznie w </a:t>
            </a:r>
            <a:r>
              <a:rPr lang="pl-PL" b="1" dirty="0" smtClean="0"/>
              <a:t>szczególnie uzasadnionych wypadkach</a:t>
            </a:r>
            <a:r>
              <a:rPr lang="pl-PL" dirty="0" smtClean="0"/>
              <a:t> sąd może także warunkowo zawiesić wykonanie kary pozbawienia wolności wobec sprawcy występku o charakterze chuligańskim oraz sprawcy przestępstwa określonego w art. 178a § 4 KK. </a:t>
            </a:r>
          </a:p>
          <a:p>
            <a:endParaRPr lang="pl-PL"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11156"/>
          </a:xfrm>
        </p:spPr>
        <p:txBody>
          <a:bodyPr>
            <a:noAutofit/>
          </a:bodyPr>
          <a:lstStyle/>
          <a:p>
            <a:r>
              <a:rPr lang="pl-PL" sz="2800" b="1" dirty="0" smtClean="0"/>
              <a:t>WARUNKOWE ZWOLNIENIE Z ODBYCIA RESZTY KARY </a:t>
            </a:r>
            <a:endParaRPr lang="pl-PL" sz="2800" b="1" dirty="0"/>
          </a:p>
        </p:txBody>
      </p:sp>
      <p:sp>
        <p:nvSpPr>
          <p:cNvPr id="3" name="Symbol zastępczy zawartości 2"/>
          <p:cNvSpPr>
            <a:spLocks noGrp="1"/>
          </p:cNvSpPr>
          <p:nvPr>
            <p:ph idx="1"/>
          </p:nvPr>
        </p:nvSpPr>
        <p:spPr>
          <a:xfrm>
            <a:off x="142844" y="1071546"/>
            <a:ext cx="8858312" cy="5572164"/>
          </a:xfrm>
        </p:spPr>
        <p:txBody>
          <a:bodyPr>
            <a:normAutofit fontScale="55000" lnSpcReduction="20000"/>
          </a:bodyPr>
          <a:lstStyle/>
          <a:p>
            <a:r>
              <a:rPr lang="pl-PL" dirty="0" smtClean="0"/>
              <a:t>Kodeks karny przewiduje dwie przesłanki warunkowego zwolnienia z odbycia reszty kary – merytoryczną i formalną. </a:t>
            </a:r>
            <a:r>
              <a:rPr lang="pl-PL" b="1" dirty="0" smtClean="0"/>
              <a:t>Przesłanka merytoryczna</a:t>
            </a:r>
            <a:r>
              <a:rPr lang="pl-PL" dirty="0" smtClean="0"/>
              <a:t>, zgodnie z art. 77 § 1 KK, związana jest z </a:t>
            </a:r>
            <a:r>
              <a:rPr lang="pl-PL" b="1" dirty="0" smtClean="0"/>
              <a:t>pozytywną prognozą kryminologiczną</a:t>
            </a:r>
            <a:r>
              <a:rPr lang="pl-PL" dirty="0" smtClean="0"/>
              <a:t> skazanego na karę pozbawienia wolności. Sąd może bowiem warunkowo zwolnić skazanego z odbycia reszty kary tylko wówczas, gdy jego postawa, właściwości i warunki osobiste, okoliczności popełnienia przestępstwa oraz zachowanie po jego popełnieniu i w czasie odbywania kary uzasadniają przekonanie, iż po zwolnieniu będzie on stosował się do orzeczonego środka karnego lub zabezpieczającego i przestrzegał porządku prawnego, w szczególności nie popełni ponownie przestępstwa.</a:t>
            </a:r>
          </a:p>
          <a:p>
            <a:r>
              <a:rPr lang="pl-PL" b="1" dirty="0" smtClean="0"/>
              <a:t>Przesłanką formalną</a:t>
            </a:r>
            <a:r>
              <a:rPr lang="pl-PL" dirty="0" smtClean="0"/>
              <a:t> warunkowego zwolnienia jest wymóg odbycia przez skazanego części kary określonej w ustawie. Zgodnie z art. 78 i 79 § 2 KK, skazanego można warunkowo zwolnić po odbyciu przez niego:</a:t>
            </a:r>
          </a:p>
          <a:p>
            <a:r>
              <a:rPr lang="pl-PL" dirty="0" smtClean="0"/>
              <a:t>1)	co do zasady, </a:t>
            </a:r>
            <a:r>
              <a:rPr lang="pl-PL" b="1" dirty="0" smtClean="0"/>
              <a:t>co najmniej połowy</a:t>
            </a:r>
            <a:r>
              <a:rPr lang="pl-PL" dirty="0" smtClean="0"/>
              <a:t> kary pozbawienia wolności;</a:t>
            </a:r>
          </a:p>
          <a:p>
            <a:r>
              <a:rPr lang="pl-PL" dirty="0" smtClean="0"/>
              <a:t>2)	</a:t>
            </a:r>
            <a:r>
              <a:rPr lang="pl-PL" b="1" dirty="0" smtClean="0"/>
              <a:t>dwóch trzecich</a:t>
            </a:r>
            <a:r>
              <a:rPr lang="pl-PL" dirty="0" smtClean="0"/>
              <a:t> kary pozbawienia wolności, jeśli skazany jest </a:t>
            </a:r>
            <a:r>
              <a:rPr lang="pl-PL" b="1" dirty="0" smtClean="0"/>
              <a:t>recydywistą</a:t>
            </a:r>
            <a:r>
              <a:rPr lang="pl-PL" dirty="0" smtClean="0"/>
              <a:t> (art. 64 § 1 KK);</a:t>
            </a:r>
          </a:p>
          <a:p>
            <a:r>
              <a:rPr lang="pl-PL" dirty="0" smtClean="0"/>
              <a:t>3)	</a:t>
            </a:r>
            <a:r>
              <a:rPr lang="pl-PL" b="1" dirty="0" smtClean="0"/>
              <a:t>trzech czwartych</a:t>
            </a:r>
            <a:r>
              <a:rPr lang="pl-PL" dirty="0" smtClean="0"/>
              <a:t> kary pozbawienia wolności, jeśli skazany jest </a:t>
            </a:r>
            <a:r>
              <a:rPr lang="pl-PL" b="1" dirty="0" smtClean="0"/>
              <a:t>recydywistą wielokrotnym</a:t>
            </a:r>
            <a:r>
              <a:rPr lang="pl-PL" dirty="0" smtClean="0"/>
              <a:t> (art. 64 § 2 KK);</a:t>
            </a:r>
          </a:p>
          <a:p>
            <a:r>
              <a:rPr lang="pl-PL" dirty="0" smtClean="0"/>
              <a:t>4)	</a:t>
            </a:r>
            <a:r>
              <a:rPr lang="pl-PL" b="1" dirty="0" smtClean="0"/>
              <a:t>15 lat</a:t>
            </a:r>
            <a:r>
              <a:rPr lang="pl-PL" dirty="0" smtClean="0"/>
              <a:t>, wobec sprawców określonych w </a:t>
            </a:r>
            <a:r>
              <a:rPr lang="pl-PL" dirty="0" err="1" smtClean="0"/>
              <a:t>pkt</a:t>
            </a:r>
            <a:r>
              <a:rPr lang="pl-PL" dirty="0" smtClean="0"/>
              <a:t> 1–3 niezależnie od wskazanych warunków (art. 79 § 2 KK);</a:t>
            </a:r>
          </a:p>
          <a:p>
            <a:r>
              <a:rPr lang="pl-PL" dirty="0" smtClean="0"/>
              <a:t>5)	</a:t>
            </a:r>
            <a:r>
              <a:rPr lang="pl-PL" b="1" dirty="0" smtClean="0"/>
              <a:t>15 lat</a:t>
            </a:r>
            <a:r>
              <a:rPr lang="pl-PL" dirty="0" smtClean="0"/>
              <a:t>, w razie skazania go na karę 25 lat pozbawienia wolności;</a:t>
            </a:r>
          </a:p>
          <a:p>
            <a:r>
              <a:rPr lang="pl-PL" dirty="0" smtClean="0"/>
              <a:t>6)	</a:t>
            </a:r>
            <a:r>
              <a:rPr lang="pl-PL" b="1" dirty="0" smtClean="0"/>
              <a:t>25 lat</a:t>
            </a:r>
            <a:r>
              <a:rPr lang="pl-PL" dirty="0" smtClean="0"/>
              <a:t>, w razie skazania na karę dożywotniego pozbawienia wolności. </a:t>
            </a:r>
          </a:p>
          <a:p>
            <a:endParaRPr lang="pl-PL"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435280" cy="490066"/>
          </a:xfrm>
        </p:spPr>
        <p:txBody>
          <a:bodyPr>
            <a:normAutofit fontScale="90000"/>
          </a:bodyPr>
          <a:lstStyle/>
          <a:p>
            <a:r>
              <a:rPr lang="pl-PL" sz="3100" b="1" dirty="0" smtClean="0"/>
              <a:t>Jakie środki zabezpieczające przewiduje Kodeks karny?</a:t>
            </a:r>
            <a:br>
              <a:rPr lang="pl-PL" sz="3100" b="1" dirty="0" smtClean="0"/>
            </a:br>
            <a:endParaRPr lang="pl-PL" b="1" dirty="0"/>
          </a:p>
        </p:txBody>
      </p:sp>
      <p:sp>
        <p:nvSpPr>
          <p:cNvPr id="3" name="Symbol zastępczy zawartości 2"/>
          <p:cNvSpPr>
            <a:spLocks noGrp="1"/>
          </p:cNvSpPr>
          <p:nvPr>
            <p:ph idx="1"/>
          </p:nvPr>
        </p:nvSpPr>
        <p:spPr>
          <a:xfrm>
            <a:off x="107504" y="548680"/>
            <a:ext cx="8856984" cy="5577483"/>
          </a:xfrm>
        </p:spPr>
        <p:txBody>
          <a:bodyPr>
            <a:noAutofit/>
          </a:bodyPr>
          <a:lstStyle/>
          <a:p>
            <a:r>
              <a:rPr lang="pl-PL" sz="1600" dirty="0" smtClean="0"/>
              <a:t> Obecnie Kodeks karny przewiduje środki zabezpieczające: </a:t>
            </a:r>
          </a:p>
          <a:p>
            <a:r>
              <a:rPr lang="pl-PL" sz="1600" dirty="0" smtClean="0"/>
              <a:t>A)	</a:t>
            </a:r>
            <a:r>
              <a:rPr lang="pl-PL" sz="1600" b="1" dirty="0" smtClean="0"/>
              <a:t>lecznicze</a:t>
            </a:r>
            <a:r>
              <a:rPr lang="pl-PL" sz="1600" dirty="0" smtClean="0"/>
              <a:t>:</a:t>
            </a:r>
          </a:p>
          <a:p>
            <a:r>
              <a:rPr lang="pl-PL" sz="1600" dirty="0" smtClean="0"/>
              <a:t>1)	terapia (art. 93a § 1 </a:t>
            </a:r>
            <a:r>
              <a:rPr lang="pl-PL" sz="1600" dirty="0" err="1" smtClean="0"/>
              <a:t>pkt</a:t>
            </a:r>
            <a:r>
              <a:rPr lang="pl-PL" sz="1600" dirty="0" smtClean="0"/>
              <a:t> 2 KK),</a:t>
            </a:r>
          </a:p>
          <a:p>
            <a:r>
              <a:rPr lang="pl-PL" sz="1600" dirty="0" smtClean="0"/>
              <a:t>2)	terapia uzależnień (art. 93a § 1 </a:t>
            </a:r>
            <a:r>
              <a:rPr lang="pl-PL" sz="1600" dirty="0" err="1" smtClean="0"/>
              <a:t>pkt</a:t>
            </a:r>
            <a:r>
              <a:rPr lang="pl-PL" sz="1600" dirty="0" smtClean="0"/>
              <a:t> 3 KK),</a:t>
            </a:r>
          </a:p>
          <a:p>
            <a:r>
              <a:rPr lang="pl-PL" sz="1600" dirty="0" smtClean="0"/>
              <a:t>3)	pobyt w zakładzie psychiatrycznym (art. 93a § 1 </a:t>
            </a:r>
            <a:r>
              <a:rPr lang="pl-PL" sz="1600" dirty="0" err="1" smtClean="0"/>
              <a:t>pkt</a:t>
            </a:r>
            <a:r>
              <a:rPr lang="pl-PL" sz="1600" dirty="0" smtClean="0"/>
              <a:t> 4 KK);</a:t>
            </a:r>
          </a:p>
          <a:p>
            <a:r>
              <a:rPr lang="pl-PL" sz="1600" dirty="0" smtClean="0"/>
              <a:t>B)	</a:t>
            </a:r>
            <a:r>
              <a:rPr lang="pl-PL" sz="1600" b="1" dirty="0" smtClean="0"/>
              <a:t>nielecznicze</a:t>
            </a:r>
            <a:r>
              <a:rPr lang="pl-PL" sz="1600" dirty="0" smtClean="0"/>
              <a:t>:</a:t>
            </a:r>
          </a:p>
          <a:p>
            <a:r>
              <a:rPr lang="pl-PL" sz="1600" dirty="0" smtClean="0"/>
              <a:t>4)	elektroniczna kontrola miejsca pobytu (art. 93a § 1 </a:t>
            </a:r>
            <a:r>
              <a:rPr lang="pl-PL" sz="1600" dirty="0" err="1" smtClean="0"/>
              <a:t>pkt</a:t>
            </a:r>
            <a:r>
              <a:rPr lang="pl-PL" sz="1600" dirty="0" smtClean="0"/>
              <a:t> 1 KK),</a:t>
            </a:r>
          </a:p>
          <a:p>
            <a:r>
              <a:rPr lang="pl-PL" sz="1600" dirty="0" smtClean="0"/>
              <a:t>5)	nakaz i zakazy określone w art. 39 </a:t>
            </a:r>
            <a:r>
              <a:rPr lang="pl-PL" sz="1600" dirty="0" err="1" smtClean="0"/>
              <a:t>pkt</a:t>
            </a:r>
            <a:r>
              <a:rPr lang="pl-PL" sz="1600" dirty="0" smtClean="0"/>
              <a:t> 2–3 KK orzekane tytułem środka zabezpieczającego: </a:t>
            </a:r>
          </a:p>
          <a:p>
            <a:r>
              <a:rPr lang="pl-PL" sz="1600" dirty="0" smtClean="0"/>
              <a:t>a)	zakaz zajmowania określonego stanowiska, wykonywania określonego zawodu lub prowadzenia określonej działalności gospodarczej (art. 93a § 2 w zw. z art. 39 </a:t>
            </a:r>
            <a:r>
              <a:rPr lang="pl-PL" sz="1600" dirty="0" err="1" smtClean="0"/>
              <a:t>pkt</a:t>
            </a:r>
            <a:r>
              <a:rPr lang="pl-PL" sz="1600" dirty="0" smtClean="0"/>
              <a:t> 2 KK),</a:t>
            </a:r>
          </a:p>
          <a:p>
            <a:r>
              <a:rPr lang="pl-PL" sz="1600" dirty="0" smtClean="0"/>
              <a:t>b)	zakaz prowadzenia działalności związanej z wychowaniem, leczeniem, edukacją małoletnich lub z opieką nad nimi (art. 93a § 2 w zw. z art. 39 </a:t>
            </a:r>
            <a:r>
              <a:rPr lang="pl-PL" sz="1600" dirty="0" err="1" smtClean="0"/>
              <a:t>pkt</a:t>
            </a:r>
            <a:r>
              <a:rPr lang="pl-PL" sz="1600" dirty="0" smtClean="0"/>
              <a:t> 2a KK),</a:t>
            </a:r>
          </a:p>
          <a:p>
            <a:r>
              <a:rPr lang="pl-PL" sz="1600" dirty="0" smtClean="0"/>
              <a:t>c)	zakaz przebywania w określonych środowiskach lub miejscach, zakaz kontaktowania się z określonymi osobami lub zakaz opuszczania określonego miejsca pobytu bez zgody sądu (art. 93a § 2 w zw. z art. 39 </a:t>
            </a:r>
            <a:r>
              <a:rPr lang="pl-PL" sz="1600" dirty="0" err="1" smtClean="0"/>
              <a:t>pkt</a:t>
            </a:r>
            <a:r>
              <a:rPr lang="pl-PL" sz="1600" dirty="0" smtClean="0"/>
              <a:t> 2b KK),</a:t>
            </a:r>
          </a:p>
          <a:p>
            <a:r>
              <a:rPr lang="pl-PL" sz="1600" dirty="0" smtClean="0"/>
              <a:t>d)	zakaz wstępu na imprezę masową (art. 93a § 2 w zw. z art. 39 </a:t>
            </a:r>
            <a:r>
              <a:rPr lang="pl-PL" sz="1600" dirty="0" err="1" smtClean="0"/>
              <a:t>pkt</a:t>
            </a:r>
            <a:r>
              <a:rPr lang="pl-PL" sz="1600" dirty="0" smtClean="0"/>
              <a:t> 2c KK), </a:t>
            </a:r>
          </a:p>
          <a:p>
            <a:r>
              <a:rPr lang="pl-PL" sz="1600" dirty="0" smtClean="0"/>
              <a:t>e)	zakaz wstępu do ośrodków gier i uczestnictwa w grach hazardowych (art. 93a § 2 w zw. z art. 39 </a:t>
            </a:r>
            <a:r>
              <a:rPr lang="pl-PL" sz="1600" dirty="0" err="1" smtClean="0"/>
              <a:t>pkt</a:t>
            </a:r>
            <a:r>
              <a:rPr lang="pl-PL" sz="1600" dirty="0" smtClean="0"/>
              <a:t> 2d KK),</a:t>
            </a:r>
          </a:p>
          <a:p>
            <a:r>
              <a:rPr lang="pl-PL" sz="1600" dirty="0" smtClean="0"/>
              <a:t>f)	nakaz okresowego opuszczenia lokalu zajmowanego wspólnie z pokrzywdzonym (art. 93a § 2 w zw. z art. 39e KK),</a:t>
            </a:r>
          </a:p>
          <a:p>
            <a:r>
              <a:rPr lang="pl-PL" sz="1600" dirty="0" smtClean="0"/>
              <a:t>g)	zakaz prowadzenia pojazdów (art. 93a § 2 w zw. z art. 39 </a:t>
            </a:r>
            <a:r>
              <a:rPr lang="pl-PL" sz="1600" dirty="0" err="1" smtClean="0"/>
              <a:t>pkt</a:t>
            </a:r>
            <a:r>
              <a:rPr lang="pl-PL" sz="1600" dirty="0" smtClean="0"/>
              <a:t> 3 KK).</a:t>
            </a:r>
            <a:endParaRPr lang="pl-PL" sz="16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600" b="1" dirty="0" smtClean="0"/>
              <a:t>Czym różni się środek zabezpieczający od kary? </a:t>
            </a:r>
            <a:br>
              <a:rPr lang="pl-PL" sz="3600" b="1" dirty="0" smtClean="0"/>
            </a:br>
            <a:endParaRPr lang="pl-PL" b="1" dirty="0"/>
          </a:p>
        </p:txBody>
      </p:sp>
      <p:sp>
        <p:nvSpPr>
          <p:cNvPr id="3" name="Symbol zastępczy zawartości 2"/>
          <p:cNvSpPr>
            <a:spLocks noGrp="1"/>
          </p:cNvSpPr>
          <p:nvPr>
            <p:ph idx="1"/>
          </p:nvPr>
        </p:nvSpPr>
        <p:spPr>
          <a:xfrm>
            <a:off x="179512" y="692696"/>
            <a:ext cx="8784976" cy="5433467"/>
          </a:xfrm>
        </p:spPr>
        <p:txBody>
          <a:bodyPr>
            <a:normAutofit fontScale="62500" lnSpcReduction="20000"/>
          </a:bodyPr>
          <a:lstStyle/>
          <a:p>
            <a:r>
              <a:rPr lang="pl-PL" dirty="0" smtClean="0"/>
              <a:t>W odróżnieniu od kary środek zabezpieczający </a:t>
            </a:r>
            <a:r>
              <a:rPr lang="pl-PL" b="1" dirty="0" smtClean="0"/>
              <a:t>nie stanowi odpłaty za czyn</a:t>
            </a:r>
            <a:r>
              <a:rPr lang="pl-PL" dirty="0" smtClean="0"/>
              <a:t>, </a:t>
            </a:r>
            <a:r>
              <a:rPr lang="pl-PL" b="1" dirty="0" smtClean="0"/>
              <a:t>nie ma związku z winą </a:t>
            </a:r>
            <a:r>
              <a:rPr lang="pl-PL" dirty="0" smtClean="0"/>
              <a:t>sprawcy, może być orzekany niezależnie od tego, czy czyn był zawiniony i niezależnie od stopnia winy. Jego stosowanie opiera się na kryterium </a:t>
            </a:r>
            <a:r>
              <a:rPr lang="pl-PL" b="1" dirty="0" smtClean="0"/>
              <a:t>niebezpieczeństwa, jakie sprawca stanowi dla porządku prawnego</a:t>
            </a:r>
            <a:r>
              <a:rPr lang="pl-PL" dirty="0" smtClean="0"/>
              <a:t>.</a:t>
            </a:r>
            <a:r>
              <a:rPr lang="pl-PL" b="1" dirty="0" smtClean="0"/>
              <a:t> </a:t>
            </a:r>
            <a:r>
              <a:rPr lang="pl-PL" dirty="0" smtClean="0"/>
              <a:t>O orzeczeniu takiego środka nie przesądza sam czyn zabroniony (chociaż jest przesłanką niezbędną), </a:t>
            </a:r>
            <a:r>
              <a:rPr lang="pl-PL" b="1" dirty="0" smtClean="0"/>
              <a:t>lecz istnienie prawdopodobieństwa jego ponowienia przez sprawcę</a:t>
            </a:r>
            <a:r>
              <a:rPr lang="pl-PL" dirty="0" smtClean="0"/>
              <a:t>, czyli </a:t>
            </a:r>
            <a:r>
              <a:rPr lang="pl-PL" b="1" dirty="0" smtClean="0"/>
              <a:t>stan niebezpieczeństwa sprawcy</a:t>
            </a:r>
            <a:r>
              <a:rPr lang="pl-PL" dirty="0" smtClean="0"/>
              <a:t>, spowodowany najczęściej zakłóceniami psychicznymi.</a:t>
            </a:r>
          </a:p>
          <a:p>
            <a:r>
              <a:rPr lang="pl-PL" dirty="0" smtClean="0"/>
              <a:t>Celem stosowania środka zabezpieczającego jest </a:t>
            </a:r>
            <a:r>
              <a:rPr lang="pl-PL" b="1" dirty="0" smtClean="0"/>
              <a:t>zapobieżenie ponownemu popełnieniu przez sprawcę czynu zabronionego </a:t>
            </a:r>
            <a:r>
              <a:rPr lang="pl-PL" dirty="0" smtClean="0"/>
              <a:t>(art. 93b § 1 KK). Cel ten obejmuje zarówno ochronę społeczeństwa przez uniemożliwienie sprawcy bezprawnych zachowań, jak i leczenie i rehabilitację sprawcy dotkniętego zakłóceniami psychicznymi, co w ostatecznej konsekwencji może doprowadzić do trwałego wyeliminowania niebezpieczeństwa z jego strony (zob. art. 202 KKW).</a:t>
            </a:r>
          </a:p>
          <a:p>
            <a:r>
              <a:rPr lang="pl-PL" dirty="0" smtClean="0"/>
              <a:t>Przyjmuje się, że </a:t>
            </a:r>
            <a:r>
              <a:rPr lang="pl-PL" b="1" dirty="0" smtClean="0"/>
              <a:t>dolegliwość środków zabezpieczających</a:t>
            </a:r>
            <a:r>
              <a:rPr lang="pl-PL" dirty="0" smtClean="0"/>
              <a:t> </a:t>
            </a:r>
            <a:r>
              <a:rPr lang="pl-PL" b="1" dirty="0" smtClean="0"/>
              <a:t>nie jest – jak w przypadku kary – zamierzona, lecz nieunikniona</a:t>
            </a:r>
            <a:r>
              <a:rPr lang="pl-PL" dirty="0" smtClean="0"/>
              <a:t>, podporządkowana ich celom. Trudno jednak nie dostrzec, że z punktu widzenia faktycznej dolegliwości środek zabezpieczający o charakterze izolacyjnym wykazuje podobieństwo do kar pozbawienia wolności. </a:t>
            </a:r>
          </a:p>
          <a:p>
            <a:endParaRPr lang="pl-PL"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sz="2700" b="1" dirty="0" smtClean="0"/>
              <a:t/>
            </a:r>
            <a:br>
              <a:rPr lang="pl-PL" sz="2700" b="1" dirty="0" smtClean="0"/>
            </a:br>
            <a:r>
              <a:rPr lang="pl-PL" sz="2700" b="1" dirty="0" smtClean="0"/>
              <a:t>Na jakich zasadach Kodeks karny opiera stosowanie środków zabezpieczających? </a:t>
            </a:r>
            <a:br>
              <a:rPr lang="pl-PL" sz="2700" b="1" dirty="0" smtClean="0"/>
            </a:br>
            <a:endParaRPr lang="pl-PL" b="1" dirty="0"/>
          </a:p>
        </p:txBody>
      </p:sp>
      <p:sp>
        <p:nvSpPr>
          <p:cNvPr id="3" name="Symbol zastępczy zawartości 2"/>
          <p:cNvSpPr>
            <a:spLocks noGrp="1"/>
          </p:cNvSpPr>
          <p:nvPr>
            <p:ph idx="1"/>
          </p:nvPr>
        </p:nvSpPr>
        <p:spPr>
          <a:xfrm>
            <a:off x="179512" y="980728"/>
            <a:ext cx="8784976" cy="5472608"/>
          </a:xfrm>
        </p:spPr>
        <p:txBody>
          <a:bodyPr>
            <a:normAutofit fontScale="47500" lnSpcReduction="20000"/>
          </a:bodyPr>
          <a:lstStyle/>
          <a:p>
            <a:pPr algn="just"/>
            <a:r>
              <a:rPr lang="pl-PL" dirty="0" smtClean="0"/>
              <a:t>Stosowanie środków zabezpieczających opiera się na zasadach:</a:t>
            </a:r>
            <a:r>
              <a:rPr lang="pl-PL" b="1" dirty="0" smtClean="0"/>
              <a:t> konieczności, subsydiarności i proporcjonalności</a:t>
            </a:r>
            <a:endParaRPr lang="pl-PL" dirty="0" smtClean="0"/>
          </a:p>
          <a:p>
            <a:pPr algn="just"/>
            <a:r>
              <a:rPr lang="pl-PL" dirty="0" smtClean="0"/>
              <a:t>Zasada </a:t>
            </a:r>
            <a:r>
              <a:rPr lang="pl-PL" b="1" dirty="0" smtClean="0"/>
              <a:t>konieczności</a:t>
            </a:r>
            <a:r>
              <a:rPr lang="pl-PL" dirty="0" smtClean="0"/>
              <a:t> pozwala na orzeczenie środka zabezpieczającego tylko wówczas, gdy jest to konieczne, aby zapobiec ponownemu popełnieniu przez sprawcę czynu zabronionego (art. 93b § 1 </a:t>
            </a:r>
            <a:r>
              <a:rPr lang="pl-PL" dirty="0" err="1" smtClean="0"/>
              <a:t>zd</a:t>
            </a:r>
            <a:r>
              <a:rPr lang="pl-PL" dirty="0" smtClean="0"/>
              <a:t>. 1 KK), przy czym w przypadku środka izolacyjnego – pobytu w zakładzie psychiatrycznym musi to być niebezpieczeństwo czynu zabronionego o znacznej społecznej szkodliwości (art. 93b § 1 </a:t>
            </a:r>
            <a:r>
              <a:rPr lang="pl-PL" dirty="0" err="1" smtClean="0"/>
              <a:t>zd</a:t>
            </a:r>
            <a:r>
              <a:rPr lang="pl-PL" dirty="0" smtClean="0"/>
              <a:t>. 2 KK). </a:t>
            </a:r>
          </a:p>
          <a:p>
            <a:pPr algn="just"/>
            <a:r>
              <a:rPr lang="pl-PL" dirty="0" smtClean="0"/>
              <a:t>Zasada </a:t>
            </a:r>
            <a:r>
              <a:rPr lang="pl-PL" b="1" dirty="0" smtClean="0"/>
              <a:t>subsydiarności</a:t>
            </a:r>
            <a:r>
              <a:rPr lang="pl-PL" dirty="0" smtClean="0"/>
              <a:t> zakłada, że środki zabezpieczające mogą być orzekane dopiero wówczas, gdy inne środki prawne określone w KK lub orzeczone na podstawie innych ustaw nie są wystarczające (art. 93b § 1 </a:t>
            </a:r>
            <a:r>
              <a:rPr lang="pl-PL" dirty="0" err="1" smtClean="0"/>
              <a:t>zd</a:t>
            </a:r>
            <a:r>
              <a:rPr lang="pl-PL" dirty="0" smtClean="0"/>
              <a:t>. 1 KK).</a:t>
            </a:r>
          </a:p>
          <a:p>
            <a:pPr algn="just"/>
            <a:r>
              <a:rPr lang="pl-PL" dirty="0" smtClean="0"/>
              <a:t> Zasada </a:t>
            </a:r>
            <a:r>
              <a:rPr lang="pl-PL" b="1" dirty="0" smtClean="0"/>
              <a:t>proporcjonalności</a:t>
            </a:r>
            <a:r>
              <a:rPr lang="pl-PL" dirty="0" smtClean="0"/>
              <a:t> wymaga, aby środek zabezpieczający był odpowiedni do stopnia społecznej szkodliwości czynu zabronionego, który sprawca może popełnić, oraz prawdopodobieństwa jego popełnienia (art. 93b § 3 </a:t>
            </a:r>
            <a:r>
              <a:rPr lang="pl-PL" dirty="0" err="1" smtClean="0"/>
              <a:t>zd</a:t>
            </a:r>
            <a:r>
              <a:rPr lang="pl-PL" dirty="0" smtClean="0"/>
              <a:t>. 1 KK).</a:t>
            </a:r>
          </a:p>
          <a:p>
            <a:pPr algn="just"/>
            <a:r>
              <a:rPr lang="pl-PL" dirty="0" smtClean="0"/>
              <a:t>Wymienione zasady obowiązują nie tylko przy orzekaniu, ale i </a:t>
            </a:r>
            <a:r>
              <a:rPr lang="pl-PL" b="1" dirty="0" smtClean="0"/>
              <a:t>w toku wykonywania środków zabezpieczających</a:t>
            </a:r>
            <a:r>
              <a:rPr lang="pl-PL" dirty="0" smtClean="0"/>
              <a:t>. W konsekwencji tego:</a:t>
            </a:r>
          </a:p>
          <a:p>
            <a:pPr algn="just"/>
            <a:r>
              <a:rPr lang="pl-PL" dirty="0" smtClean="0"/>
              <a:t>1)	jeżeli dalsze stosowanie środka zabezpieczającego nie jest już konieczne, sąd ma obowiązek jego uchylenia (art. 93b § 2 KK);</a:t>
            </a:r>
          </a:p>
          <a:p>
            <a:pPr algn="just"/>
            <a:r>
              <a:rPr lang="pl-PL" dirty="0" smtClean="0"/>
              <a:t>2)	sposób wykonywania środka zabezpieczającego musi być odpowiedni do stopnia społecznej szkodliwości czynu zabronionego, który sprawca może popełnić, oraz prawdopodobieństwa jego popełnienia (art. 93b § 3 </a:t>
            </a:r>
            <a:r>
              <a:rPr lang="pl-PL" dirty="0" err="1" smtClean="0"/>
              <a:t>zd</a:t>
            </a:r>
            <a:r>
              <a:rPr lang="pl-PL" dirty="0" smtClean="0"/>
              <a:t>. 1 KK);</a:t>
            </a:r>
          </a:p>
          <a:p>
            <a:pPr algn="just"/>
            <a:r>
              <a:rPr lang="pl-PL" dirty="0" smtClean="0"/>
              <a:t>3)	sąd może zmienić orzeczony wobec sprawcy środek zabezpieczający lub sposób jego wykonywania, jeżeli poprzednio orzeczony środek stał się nieodpowiedni lub jego wykonywanie nie jest możliwe (art. 93b § 3 </a:t>
            </a:r>
            <a:r>
              <a:rPr lang="pl-PL" dirty="0" err="1" smtClean="0"/>
              <a:t>zd</a:t>
            </a:r>
            <a:r>
              <a:rPr lang="pl-PL" dirty="0" smtClean="0"/>
              <a:t>. 2 KK).</a:t>
            </a:r>
          </a:p>
          <a:p>
            <a:pPr algn="just"/>
            <a:r>
              <a:rPr lang="pl-PL" dirty="0" smtClean="0"/>
              <a:t>Obowiązywanie tych zasad wynika stąd, że – chociaż dolegliwość środków zabezpieczających nie jest zamierzona (jak w przypadku kary), a jedynie nieunikniona – środki te </a:t>
            </a:r>
            <a:r>
              <a:rPr lang="pl-PL" b="1" dirty="0" smtClean="0"/>
              <a:t>ingerują w podstawowe prawa i wolności człowieka</a:t>
            </a:r>
            <a:r>
              <a:rPr lang="pl-PL" dirty="0" smtClean="0"/>
              <a:t>, przy czym mogą być orzekane bez związku z winą sprawcy.</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Co to jest wymiar kary?</a:t>
            </a:r>
            <a:br>
              <a:rPr lang="pl-PL" dirty="0" smtClean="0"/>
            </a:br>
            <a:endParaRPr lang="pl-PL" dirty="0"/>
          </a:p>
        </p:txBody>
      </p:sp>
      <p:sp>
        <p:nvSpPr>
          <p:cNvPr id="3" name="Symbol zastępczy zawartości 2"/>
          <p:cNvSpPr>
            <a:spLocks noGrp="1"/>
          </p:cNvSpPr>
          <p:nvPr>
            <p:ph idx="1"/>
          </p:nvPr>
        </p:nvSpPr>
        <p:spPr>
          <a:xfrm>
            <a:off x="179512" y="620688"/>
            <a:ext cx="8784976" cy="5688632"/>
          </a:xfrm>
        </p:spPr>
        <p:txBody>
          <a:bodyPr>
            <a:noAutofit/>
          </a:bodyPr>
          <a:lstStyle/>
          <a:p>
            <a:pPr algn="just"/>
            <a:r>
              <a:rPr lang="pl-PL" sz="2400" dirty="0" smtClean="0"/>
              <a:t>Wymiar kary jest określany przez dwa zasadnicze elementy: </a:t>
            </a:r>
            <a:r>
              <a:rPr lang="pl-PL" sz="2400" b="1" dirty="0" smtClean="0"/>
              <a:t>ustawowy wymiar kary</a:t>
            </a:r>
            <a:r>
              <a:rPr lang="pl-PL" sz="2400" dirty="0" smtClean="0"/>
              <a:t> oraz </a:t>
            </a:r>
            <a:r>
              <a:rPr lang="pl-PL" sz="2400" b="1" dirty="0" smtClean="0"/>
              <a:t>sądowy (sędziowski) wymiar kary</a:t>
            </a:r>
            <a:r>
              <a:rPr lang="pl-PL" sz="2400" dirty="0" smtClean="0"/>
              <a:t>. </a:t>
            </a:r>
          </a:p>
          <a:p>
            <a:pPr algn="just"/>
            <a:r>
              <a:rPr lang="pl-PL" sz="2400" dirty="0" smtClean="0"/>
              <a:t>Wymiar ustawowy, czyli granice, w jakich można wymierzyć karę za dane przestępstwo, opierając się na ustawie karnej, dzieli się na zwykły ustawowy wymiar kary oraz nadzwyczajny wymiar kary. </a:t>
            </a:r>
          </a:p>
          <a:p>
            <a:pPr algn="just"/>
            <a:r>
              <a:rPr lang="pl-PL" sz="2400" dirty="0" smtClean="0"/>
              <a:t>Przez </a:t>
            </a:r>
            <a:r>
              <a:rPr lang="pl-PL" sz="2400" b="1" dirty="0" smtClean="0"/>
              <a:t>zwykły ustawowy wymiar kary</a:t>
            </a:r>
            <a:r>
              <a:rPr lang="pl-PL" sz="2400" dirty="0" smtClean="0"/>
              <a:t> należy rozumieć zagrożenie karą przewidziane za dane przestępstwo w przepisach części szczególnej Kodeksu karnego albo ustaw dodatkowych, wskazujące dolną i górną granicę ustawowego zagrożenia. Jeżeli przy określeniu sankcji ustawa wskazuje jedynie jedną z granic kary, np. kara pozbawienia wolności do lat 2, kara pozbawienia wolności na czas nie krótszy od lat 8 (art. 148 § 1 KK), albo milczy w zakresie granic grożącej kary, wskazując jedynie jej rodzaj, np. kara grzywny albo ograniczenia wolności (art. 216 § 1 KK), wówczas granicę kary wyznaczają przepisy części ogólnej Kodeksu karnego, określające granice poszczególnych rodzajów kar (art. 33, 34, 37 KK). </a:t>
            </a:r>
            <a:endParaRPr lang="pl-PL" sz="2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b="1" dirty="0" smtClean="0"/>
              <a:t>Nadzwyczajny wymiar kary</a:t>
            </a:r>
            <a:r>
              <a:rPr lang="pl-PL" dirty="0" smtClean="0"/>
              <a:t> </a:t>
            </a:r>
            <a:endParaRPr lang="pl-PL" dirty="0"/>
          </a:p>
        </p:txBody>
      </p:sp>
      <p:sp>
        <p:nvSpPr>
          <p:cNvPr id="3" name="Symbol zastępczy zawartości 2"/>
          <p:cNvSpPr>
            <a:spLocks noGrp="1"/>
          </p:cNvSpPr>
          <p:nvPr>
            <p:ph idx="1"/>
          </p:nvPr>
        </p:nvSpPr>
        <p:spPr>
          <a:xfrm>
            <a:off x="457200" y="1052736"/>
            <a:ext cx="8229600" cy="5073427"/>
          </a:xfrm>
        </p:spPr>
        <p:txBody>
          <a:bodyPr>
            <a:normAutofit/>
          </a:bodyPr>
          <a:lstStyle/>
          <a:p>
            <a:pPr algn="just"/>
            <a:r>
              <a:rPr lang="pl-PL" dirty="0" smtClean="0"/>
              <a:t>polega na modyfikacji granic zwykłego ustawowego wymiaru kary. Obejmuje on różne przypadki, przy czym jego istotę najpełniej oddają te, w których sąd ma obowiązek lub możliwość wymiaru kary poza granicami zwykłego ustawowego zagrożenia. W ramach nadzwyczajnego wymiaru kary wyróżnia się </a:t>
            </a:r>
            <a:r>
              <a:rPr lang="pl-PL" b="1" dirty="0" smtClean="0"/>
              <a:t>nadzwyczajne złagodzenie</a:t>
            </a:r>
            <a:r>
              <a:rPr lang="pl-PL" dirty="0" smtClean="0"/>
              <a:t> oraz </a:t>
            </a:r>
            <a:r>
              <a:rPr lang="pl-PL" b="1" dirty="0" smtClean="0"/>
              <a:t>nadzwyczajne obostrzenie kary</a:t>
            </a:r>
            <a:r>
              <a:rPr lang="pl-PL" dirty="0" smtClean="0"/>
              <a:t>.</a:t>
            </a:r>
            <a:endParaRPr lang="pl-PL"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3200" dirty="0" smtClean="0"/>
              <a:t/>
            </a:r>
            <a:br>
              <a:rPr lang="pl-PL" sz="3200" dirty="0" smtClean="0"/>
            </a:br>
            <a:r>
              <a:rPr lang="pl-PL" sz="3200" dirty="0" smtClean="0"/>
              <a:t>Na czym polega nadzwyczajne złagodzenie kary?</a:t>
            </a:r>
            <a:br>
              <a:rPr lang="pl-PL" sz="3200" dirty="0" smtClean="0"/>
            </a:br>
            <a:endParaRPr lang="pl-PL" sz="3600" dirty="0"/>
          </a:p>
        </p:txBody>
      </p:sp>
      <p:sp>
        <p:nvSpPr>
          <p:cNvPr id="3" name="Symbol zastępczy zawartości 2"/>
          <p:cNvSpPr>
            <a:spLocks noGrp="1"/>
          </p:cNvSpPr>
          <p:nvPr>
            <p:ph idx="1"/>
          </p:nvPr>
        </p:nvSpPr>
        <p:spPr>
          <a:xfrm>
            <a:off x="179512" y="836712"/>
            <a:ext cx="8784976" cy="5688632"/>
          </a:xfrm>
        </p:spPr>
        <p:txBody>
          <a:bodyPr>
            <a:noAutofit/>
          </a:bodyPr>
          <a:lstStyle/>
          <a:p>
            <a:pPr algn="just"/>
            <a:r>
              <a:rPr lang="pl-PL" sz="2100" dirty="0" smtClean="0"/>
              <a:t>Istotą </a:t>
            </a:r>
            <a:r>
              <a:rPr lang="pl-PL" sz="2100" b="1" dirty="0" smtClean="0"/>
              <a:t>nadzwyczajnego złagodzenia</a:t>
            </a:r>
            <a:r>
              <a:rPr lang="pl-PL" sz="2100" dirty="0" smtClean="0"/>
              <a:t> jest wymiar kary </a:t>
            </a:r>
            <a:r>
              <a:rPr lang="pl-PL" sz="2100" b="1" dirty="0" smtClean="0"/>
              <a:t>poniżej dolnej granicy ustawowego zagrożenia </a:t>
            </a:r>
            <a:r>
              <a:rPr lang="pl-PL" sz="2100" dirty="0" smtClean="0"/>
              <a:t>albo </a:t>
            </a:r>
            <a:r>
              <a:rPr lang="pl-PL" sz="2100" b="1" dirty="0" smtClean="0"/>
              <a:t>kary łagodniejszego rodzaju</a:t>
            </a:r>
            <a:r>
              <a:rPr lang="pl-PL" sz="2100" dirty="0" smtClean="0"/>
              <a:t>. </a:t>
            </a:r>
          </a:p>
          <a:p>
            <a:pPr algn="just"/>
            <a:r>
              <a:rPr lang="pl-PL" sz="2100" dirty="0" smtClean="0"/>
              <a:t>Nadzwyczajne złagodzenie kary może być stosowane w wypadkach wskazanych w ustawie. np. przekroczenie granic obrony koniecznej (art. 25 § 2 KK). </a:t>
            </a:r>
          </a:p>
          <a:p>
            <a:pPr algn="just"/>
            <a:r>
              <a:rPr lang="pl-PL" sz="2100" dirty="0" smtClean="0"/>
              <a:t>Sąd może je zastosować wobec określonych podmiotów – nieletniego, na podstawie art. 10 § 3 KK, oraz młodocianego – jeżeli przemawiają za tym względy wychowawcze (art. 60 § 1 KK). </a:t>
            </a:r>
          </a:p>
          <a:p>
            <a:pPr algn="just"/>
            <a:r>
              <a:rPr lang="pl-PL" sz="2100" dirty="0" smtClean="0"/>
              <a:t>Nadzwyczajne złagodzenie kary można zastosować również wobec pozostałych kategorii sprawców zawsze, gdy zachodzi szczególnie uzasadniony wypadek (§ 2), kiedy nawet najniższa kara przewidziana za przestępstwo byłaby niewspółmiernie surowa, w szczególności gdy pokrzywdzony pojednał się ze sprawcą, szkoda została naprawiona albo sprawca i pokrzywdzony uzgodnili sposób naprawienia szkody (</a:t>
            </a:r>
            <a:r>
              <a:rPr lang="pl-PL" sz="2100" dirty="0" err="1" smtClean="0"/>
              <a:t>pkt</a:t>
            </a:r>
            <a:r>
              <a:rPr lang="pl-PL" sz="2100" dirty="0" smtClean="0"/>
              <a:t> 1); ze względu na postawę sprawcy, zwłaszcza gdy czynił starania o naprawienie szkody lub o jej zapobieżenie (</a:t>
            </a:r>
            <a:r>
              <a:rPr lang="pl-PL" sz="2100" dirty="0" err="1" smtClean="0"/>
              <a:t>pkt</a:t>
            </a:r>
            <a:r>
              <a:rPr lang="pl-PL" sz="2100" dirty="0" smtClean="0"/>
              <a:t> 2); jeżeli sprawca przestępstwa nieumyślnego lub jego najbliższy poniósł poważny uszczerbek w związku z popełnionym przestępstwem (</a:t>
            </a:r>
            <a:r>
              <a:rPr lang="pl-PL" sz="2100" dirty="0" err="1" smtClean="0"/>
              <a:t>pkt</a:t>
            </a:r>
            <a:r>
              <a:rPr lang="pl-PL" sz="2100" dirty="0" smtClean="0"/>
              <a:t> 3). </a:t>
            </a:r>
            <a:endParaRPr lang="pl-PL" sz="21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r>
              <a:rPr lang="pl-PL" sz="3100" dirty="0" smtClean="0"/>
              <a:t/>
            </a:r>
            <a:br>
              <a:rPr lang="pl-PL" sz="3100" dirty="0" smtClean="0"/>
            </a:br>
            <a:r>
              <a:rPr lang="pl-PL" sz="3100" dirty="0" smtClean="0"/>
              <a:t>Nadzwyczajne złagodzenie kary następuje według zasad ustalonych w przepisie art. 60 § 6 i 7 KK:</a:t>
            </a:r>
            <a:br>
              <a:rPr lang="pl-PL" sz="3100" dirty="0" smtClean="0"/>
            </a:br>
            <a:endParaRPr lang="pl-PL" dirty="0"/>
          </a:p>
        </p:txBody>
      </p:sp>
      <p:sp>
        <p:nvSpPr>
          <p:cNvPr id="3" name="Symbol zastępczy zawartości 2"/>
          <p:cNvSpPr>
            <a:spLocks noGrp="1"/>
          </p:cNvSpPr>
          <p:nvPr>
            <p:ph idx="1"/>
          </p:nvPr>
        </p:nvSpPr>
        <p:spPr>
          <a:xfrm>
            <a:off x="179512" y="1196752"/>
            <a:ext cx="8784976" cy="5400600"/>
          </a:xfrm>
        </p:spPr>
        <p:txBody>
          <a:bodyPr>
            <a:normAutofit fontScale="62500" lnSpcReduction="20000"/>
          </a:bodyPr>
          <a:lstStyle/>
          <a:p>
            <a:r>
              <a:rPr lang="pl-PL" dirty="0" smtClean="0"/>
              <a:t>1)	jeżeli czyn stanowi zbrodnię zagrożoną co najmniej karą 25 lat pozbawienia wolności, sąd wymierza karę pozbawienia wolności od 8 do 15 lat;</a:t>
            </a:r>
          </a:p>
          <a:p>
            <a:r>
              <a:rPr lang="pl-PL" dirty="0" smtClean="0"/>
              <a:t>2)	jeżeli czyn stanowi inną zbrodnię – wówczas kara nadzwyczajnie złagodzona nie może być niższa od jednej trzeciej dolnej granicy ustawowego zagrożenia i równocześnie ma być niższa od dolnej granicy ustawowego zagrożenia;</a:t>
            </a:r>
          </a:p>
          <a:p>
            <a:r>
              <a:rPr lang="pl-PL" dirty="0" smtClean="0"/>
              <a:t>3)	jeżeli czyn stanowi występek, przy czym dolną granicą ustawowego zagrożenia jest kara pozbawienia wolności nie niższa od roku – wówczas w ramach nadzwyczajnego złagodzenia sąd wymierza grzywnę, karę ograniczenia wolności albo pozbawienia wolności;</a:t>
            </a:r>
          </a:p>
          <a:p>
            <a:r>
              <a:rPr lang="pl-PL" dirty="0" smtClean="0"/>
              <a:t>4)	jeżeli czyn stanowi występek, przy czym dolną granicą ustawowego zagrożenia jest kara pozbawienia wolności niższa od roku – wówczas sąd wymierza grzywnę albo karę ograniczenia wolności rezygnując z wymiaru kary pozbawienia wolności;</a:t>
            </a:r>
          </a:p>
          <a:p>
            <a:r>
              <a:rPr lang="pl-PL" dirty="0" smtClean="0"/>
              <a:t>5)	jeżeli czyn jest zagrożony więcej niż jedną z kar wymienionych w art. 32 </a:t>
            </a:r>
            <a:r>
              <a:rPr lang="pl-PL" dirty="0" err="1" smtClean="0"/>
              <a:t>pkt</a:t>
            </a:r>
            <a:r>
              <a:rPr lang="pl-PL" dirty="0" smtClean="0"/>
              <a:t> 1–3, tj. alternatywnie karami grzywny, ograniczenia wolności albo pozbawienia wolności, nadzwyczajne złagodzenie kary polega na odstąpieniu od wymierzenia kary i orzeczeniu środka karnego wymienionego w art. 39 </a:t>
            </a:r>
            <a:r>
              <a:rPr lang="pl-PL" dirty="0" err="1" smtClean="0"/>
              <a:t>pkt</a:t>
            </a:r>
            <a:r>
              <a:rPr lang="pl-PL" dirty="0" smtClean="0"/>
              <a:t> 2–3, 7 i 8 KK, środka kompensacyjnego lub przepadku.</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sz="3600" dirty="0" smtClean="0"/>
              <a:t>Na czym polega nadzwyczajne obostrzenie kary?</a:t>
            </a:r>
            <a:br>
              <a:rPr lang="pl-PL" sz="3600" dirty="0" smtClean="0"/>
            </a:br>
            <a:endParaRPr lang="pl-PL" dirty="0"/>
          </a:p>
        </p:txBody>
      </p:sp>
      <p:sp>
        <p:nvSpPr>
          <p:cNvPr id="3" name="Symbol zastępczy zawartości 2"/>
          <p:cNvSpPr>
            <a:spLocks noGrp="1"/>
          </p:cNvSpPr>
          <p:nvPr>
            <p:ph idx="1"/>
          </p:nvPr>
        </p:nvSpPr>
        <p:spPr>
          <a:xfrm>
            <a:off x="179512" y="908720"/>
            <a:ext cx="8712968" cy="5217443"/>
          </a:xfrm>
        </p:spPr>
        <p:txBody>
          <a:bodyPr>
            <a:normAutofit fontScale="85000" lnSpcReduction="20000"/>
          </a:bodyPr>
          <a:lstStyle/>
          <a:p>
            <a:pPr algn="just"/>
            <a:r>
              <a:rPr lang="pl-PL" dirty="0" smtClean="0"/>
              <a:t>Przez </a:t>
            </a:r>
            <a:r>
              <a:rPr lang="pl-PL" b="1" dirty="0" smtClean="0"/>
              <a:t>nadzwyczajne obostrzenie (zaostrzenie) kary </a:t>
            </a:r>
            <a:r>
              <a:rPr lang="pl-PL" dirty="0" smtClean="0"/>
              <a:t>rozumieć należy możliwość lub obowiązek sądu wymierzenia kary powyżej granic zwykłego ustawowego zagrożenia, przy czym nadzwyczajne obostrzenie kary, w odróżnieniu od nadzwyczajnego złagodzenia, może mieścić się w granicach zwykłego ustawowego wymiaru kary. Nadzwyczajne obostrzenie kary obejmuje sytuacje określone w przepisach części ogólnej i szczególnej Kodeksu karnego: obostrzenie kary wobec recydywistów (art. 64 KK), przestępców zawodowych oraz sprawców przestępstw o charakterze terrorystycznym (art. 65 KK), sprawców występków o charakterze chuligańskim (art. 57a § 1 KK), w wypadku ciągu przestępstw (art. 91 KK) oraz w razie popełnienia przestępstwa przeciwko bezpieczeństwu w komunikacji w warunkach art. 178 KK.</a:t>
            </a:r>
          </a:p>
          <a:p>
            <a:pPr algn="just"/>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68346"/>
          </a:xfrm>
        </p:spPr>
        <p:txBody>
          <a:bodyPr/>
          <a:lstStyle/>
          <a:p>
            <a:r>
              <a:rPr lang="pl-PL" dirty="0" smtClean="0"/>
              <a:t>FUNKCJA KARZĄCA </a:t>
            </a:r>
            <a:endParaRPr lang="pl-PL" dirty="0"/>
          </a:p>
        </p:txBody>
      </p:sp>
      <p:sp>
        <p:nvSpPr>
          <p:cNvPr id="3" name="Symbol zastępczy zawartości 2"/>
          <p:cNvSpPr>
            <a:spLocks noGrp="1"/>
          </p:cNvSpPr>
          <p:nvPr>
            <p:ph idx="1"/>
          </p:nvPr>
        </p:nvSpPr>
        <p:spPr>
          <a:xfrm>
            <a:off x="457200" y="1142984"/>
            <a:ext cx="8229600" cy="5357850"/>
          </a:xfrm>
        </p:spPr>
        <p:txBody>
          <a:bodyPr>
            <a:normAutofit fontScale="85000" lnSpcReduction="10000"/>
          </a:bodyPr>
          <a:lstStyle/>
          <a:p>
            <a:pPr algn="just"/>
            <a:r>
              <a:rPr lang="pl-PL" b="1" dirty="0" smtClean="0"/>
              <a:t>Funkcja</a:t>
            </a:r>
            <a:r>
              <a:rPr lang="pl-PL" dirty="0" smtClean="0"/>
              <a:t> </a:t>
            </a:r>
            <a:r>
              <a:rPr lang="pl-PL" b="1" dirty="0" smtClean="0"/>
              <a:t>karząca</a:t>
            </a:r>
            <a:r>
              <a:rPr lang="pl-PL" dirty="0" smtClean="0"/>
              <a:t> prawa karnego wynika z samego faktu naruszenia normy </a:t>
            </a:r>
            <a:r>
              <a:rPr lang="pl-PL" dirty="0" err="1" smtClean="0"/>
              <a:t>prawnokarnej</a:t>
            </a:r>
            <a:r>
              <a:rPr lang="pl-PL" dirty="0" smtClean="0"/>
              <a:t>, z popełnienia przez sprawcę przestępstwa. Zadaniem prawa karnego jest ukaranie sprawcy przestępstwa, a środkiem służącym do tego są kary i inne środki penalne. Funkcja karząca ściśle wiąże prawo karne z ideą sprawiedliwości.</a:t>
            </a:r>
            <a:r>
              <a:rPr lang="pl-PL" b="1" dirty="0" smtClean="0"/>
              <a:t> </a:t>
            </a:r>
            <a:r>
              <a:rPr lang="pl-PL" dirty="0" smtClean="0"/>
              <a:t>Kara ma być odpłatą za czyn, ma być </a:t>
            </a:r>
            <a:r>
              <a:rPr lang="pl-PL" b="1" dirty="0" smtClean="0"/>
              <a:t>odpłatą sprawiedliwą</a:t>
            </a:r>
            <a:r>
              <a:rPr lang="pl-PL" dirty="0" smtClean="0"/>
              <a:t>. Siła oddziaływania prawa karnego zależy od sprawiedliwości kary. Niektórzy autorzy wiążą ideę sprawiedliwości kary z </a:t>
            </a:r>
            <a:r>
              <a:rPr lang="pl-PL" b="1" dirty="0" smtClean="0"/>
              <a:t>zaspokojeniem społecznego poczucia sprawiedliwości</a:t>
            </a:r>
            <a:r>
              <a:rPr lang="pl-PL" dirty="0" smtClean="0"/>
              <a:t>. Według takiej koncepcji kary, a szerzej – całe prawo karne, powinny pozostawać w zgodzie ze społecznym poczuciem sprawiedliwości.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sz="3100" dirty="0" smtClean="0"/>
              <a:t>Na czym polega nadzwyczajne obostrzenie kary wobec recydywistów i przestępców zawodowych?</a:t>
            </a:r>
            <a:br>
              <a:rPr lang="pl-PL" sz="3100" dirty="0" smtClean="0"/>
            </a:br>
            <a:endParaRPr lang="pl-PL" dirty="0"/>
          </a:p>
        </p:txBody>
      </p:sp>
      <p:sp>
        <p:nvSpPr>
          <p:cNvPr id="3" name="Symbol zastępczy zawartości 2"/>
          <p:cNvSpPr>
            <a:spLocks noGrp="1"/>
          </p:cNvSpPr>
          <p:nvPr>
            <p:ph idx="1"/>
          </p:nvPr>
        </p:nvSpPr>
        <p:spPr>
          <a:xfrm>
            <a:off x="179512" y="980728"/>
            <a:ext cx="8784976" cy="5544616"/>
          </a:xfrm>
        </p:spPr>
        <p:txBody>
          <a:bodyPr>
            <a:noAutofit/>
          </a:bodyPr>
          <a:lstStyle/>
          <a:p>
            <a:pPr algn="just"/>
            <a:r>
              <a:rPr lang="pl-PL" sz="3600" dirty="0" smtClean="0"/>
              <a:t>W wypadku powrotu do przestępstwa Kodeks karny przewiduje dwa rodzaje recydywy powodujące nadzwyczajne obostrzenie kary: </a:t>
            </a:r>
            <a:r>
              <a:rPr lang="pl-PL" sz="3600" b="1" dirty="0" smtClean="0"/>
              <a:t>recydywę specjalną podstawową</a:t>
            </a:r>
            <a:r>
              <a:rPr lang="pl-PL" sz="3600" dirty="0" smtClean="0"/>
              <a:t> oraz </a:t>
            </a:r>
            <a:r>
              <a:rPr lang="pl-PL" sz="3600" b="1" dirty="0" smtClean="0"/>
              <a:t>wielokrotną</a:t>
            </a:r>
            <a:r>
              <a:rPr lang="pl-PL" sz="3600" dirty="0" smtClean="0"/>
              <a:t> </a:t>
            </a:r>
            <a:r>
              <a:rPr lang="pl-PL" sz="3600" b="1" dirty="0" smtClean="0"/>
              <a:t>(</a:t>
            </a:r>
            <a:r>
              <a:rPr lang="pl-PL" sz="3600" b="1" dirty="0" err="1" smtClean="0"/>
              <a:t>multirecydywę</a:t>
            </a:r>
            <a:r>
              <a:rPr lang="pl-PL" sz="3600" b="1" dirty="0" smtClean="0"/>
              <a:t>)</a:t>
            </a:r>
            <a:r>
              <a:rPr lang="pl-PL" sz="3600" dirty="0" smtClean="0"/>
              <a:t>. </a:t>
            </a:r>
            <a:endParaRPr lang="pl-PL" sz="36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68346"/>
          </a:xfrm>
        </p:spPr>
        <p:txBody>
          <a:bodyPr/>
          <a:lstStyle/>
          <a:p>
            <a:r>
              <a:rPr lang="pl-PL" dirty="0" smtClean="0"/>
              <a:t>Recydywa specjalna podstawowa</a:t>
            </a:r>
            <a:endParaRPr lang="pl-PL" dirty="0"/>
          </a:p>
        </p:txBody>
      </p:sp>
      <p:sp>
        <p:nvSpPr>
          <p:cNvPr id="3" name="Symbol zastępczy zawartości 2"/>
          <p:cNvSpPr>
            <a:spLocks noGrp="1"/>
          </p:cNvSpPr>
          <p:nvPr>
            <p:ph idx="1"/>
          </p:nvPr>
        </p:nvSpPr>
        <p:spPr>
          <a:xfrm>
            <a:off x="214282" y="1285860"/>
            <a:ext cx="8472518" cy="5357850"/>
          </a:xfrm>
        </p:spPr>
        <p:txBody>
          <a:bodyPr>
            <a:normAutofit fontScale="92500" lnSpcReduction="20000"/>
          </a:bodyPr>
          <a:lstStyle/>
          <a:p>
            <a:pPr algn="just"/>
            <a:r>
              <a:rPr lang="pl-PL" dirty="0" smtClean="0"/>
              <a:t>Recydywa specjalna podstawowa obejmuje przypadki, gdy sprawca skazany za przestępstwo umyślne na karę pozbawienia wolności popełnia w ciągu 5 lat po odbyciu co najmniej 6 miesięcy kary umyślne przestępstwo podobne do przestępstwa, za które był już skazany. </a:t>
            </a:r>
          </a:p>
          <a:p>
            <a:pPr algn="just"/>
            <a:r>
              <a:rPr lang="pl-PL" dirty="0" smtClean="0"/>
              <a:t>Wówczas sąd może wymierzyć karę za przypisane sprawcy przestępstwo w wysokości do górnej granicy ustawowego zagrożenia zwiększonego o połowę. Od swobodnego uznania sądu zależy więc podwyższenie o połowę górnej granicy zagrożenia przewidzianego za dane przestępstwo. Podwyższenie to dotyczy wszystkich rodzajów kar przewidzianych w sankcji przepisu.</a:t>
            </a:r>
            <a:endParaRPr lang="pl-PL"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2852"/>
            <a:ext cx="8229600" cy="642942"/>
          </a:xfrm>
        </p:spPr>
        <p:txBody>
          <a:bodyPr>
            <a:normAutofit fontScale="90000"/>
          </a:bodyPr>
          <a:lstStyle/>
          <a:p>
            <a:r>
              <a:rPr lang="pl-PL" dirty="0" err="1" smtClean="0"/>
              <a:t>Multirecydywa</a:t>
            </a:r>
            <a:endParaRPr lang="pl-PL" dirty="0"/>
          </a:p>
        </p:txBody>
      </p:sp>
      <p:sp>
        <p:nvSpPr>
          <p:cNvPr id="3" name="Symbol zastępczy zawartości 2"/>
          <p:cNvSpPr>
            <a:spLocks noGrp="1"/>
          </p:cNvSpPr>
          <p:nvPr>
            <p:ph idx="1"/>
          </p:nvPr>
        </p:nvSpPr>
        <p:spPr>
          <a:xfrm>
            <a:off x="251520" y="980728"/>
            <a:ext cx="8712968" cy="5662982"/>
          </a:xfrm>
        </p:spPr>
        <p:txBody>
          <a:bodyPr>
            <a:normAutofit fontScale="70000" lnSpcReduction="20000"/>
          </a:bodyPr>
          <a:lstStyle/>
          <a:p>
            <a:r>
              <a:rPr lang="pl-PL" dirty="0" err="1" smtClean="0"/>
              <a:t>Multirecydywa</a:t>
            </a:r>
            <a:r>
              <a:rPr lang="pl-PL" dirty="0" smtClean="0"/>
              <a:t> występuje w przypadku, gdy sprawca uprzednio skazany w warunkach recydywy specjalnej podstawowej, który odbył łącznie co najmniej rok kary pozbawienia wolności i w ciągu 5 lat po odbyciu w całości lub części ostatniej kary popełnia ponownie umyślne przestępstwo przeciwko życiu lub zdrowiu, przestępstwo zgwałcenia, rozboju, kradzieży z włamaniem lub inne przestępstwo przeciw mieniu popełnione z użyciem przemocy lub groźbą jej użycia. Nadzwyczajne obostrzenie polega tu na wymierzeniu kary pozbawienia wolności za przypisane sprawcy przestępstwo w wysokości </a:t>
            </a:r>
            <a:r>
              <a:rPr lang="pl-PL" b="1" dirty="0" smtClean="0"/>
              <a:t>powyżej dolnej</a:t>
            </a:r>
            <a:r>
              <a:rPr lang="pl-PL" dirty="0" smtClean="0"/>
              <a:t> granicy ustawowego zagrożenia, z możliwością wymierzenia jej </a:t>
            </a:r>
            <a:r>
              <a:rPr lang="pl-PL" b="1" dirty="0" smtClean="0"/>
              <a:t>do górnej granicy ustawowego zagrożenia zwiększonego o połowę</a:t>
            </a:r>
            <a:r>
              <a:rPr lang="pl-PL" dirty="0" smtClean="0"/>
              <a:t>. Recydywa w obu wspomnianych wyżej postaciach może zamiast wywołania skutków opisanych powyżej stanowić okoliczność wpływającą na zaostrzenie kary. Dzieje się to w przypadku, gdy przestępstwo popełnione w warunkach recydywy jest zbrodnią (art. 64 § 3 KK).</a:t>
            </a:r>
          </a:p>
          <a:p>
            <a:r>
              <a:rPr lang="pl-PL" dirty="0" smtClean="0"/>
              <a:t>Kodeks karny rozszerza stosowanie reguł dotyczących </a:t>
            </a:r>
            <a:r>
              <a:rPr lang="pl-PL" dirty="0" err="1" smtClean="0"/>
              <a:t>multirecydywy</a:t>
            </a:r>
            <a:r>
              <a:rPr lang="pl-PL" dirty="0" smtClean="0"/>
              <a:t> na sprawców, którzy z popełniania przestępstwa uczynili sobie stałe źródło dochodu lub popełniają przestępstwo, działając w zorganizowanej grupie przestępczej albo związku mającym na celu popełnianie przestępstw (art. 65 § 1 KK).</a:t>
            </a:r>
          </a:p>
          <a:p>
            <a:endParaRPr lang="pl-PL"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err="1" smtClean="0"/>
              <a:t>Multirecydywa</a:t>
            </a:r>
            <a:r>
              <a:rPr lang="pl-PL" dirty="0" smtClean="0"/>
              <a:t> – wymiar kary</a:t>
            </a:r>
            <a:endParaRPr lang="pl-PL" dirty="0"/>
          </a:p>
        </p:txBody>
      </p:sp>
      <p:sp>
        <p:nvSpPr>
          <p:cNvPr id="3" name="Symbol zastępczy zawartości 2"/>
          <p:cNvSpPr>
            <a:spLocks noGrp="1"/>
          </p:cNvSpPr>
          <p:nvPr>
            <p:ph idx="1"/>
          </p:nvPr>
        </p:nvSpPr>
        <p:spPr>
          <a:xfrm>
            <a:off x="214282" y="1142984"/>
            <a:ext cx="8715436" cy="5572164"/>
          </a:xfrm>
        </p:spPr>
        <p:txBody>
          <a:bodyPr>
            <a:normAutofit fontScale="92500" lnSpcReduction="10000"/>
          </a:bodyPr>
          <a:lstStyle/>
          <a:p>
            <a:pPr algn="just"/>
            <a:r>
              <a:rPr lang="pl-PL" dirty="0" smtClean="0"/>
              <a:t>Nadzwyczajne obostrzenie polega tu na wymierzeniu kary pozbawienia wolności za przypisane sprawcy przestępstwo w wysokości </a:t>
            </a:r>
            <a:r>
              <a:rPr lang="pl-PL" b="1" dirty="0" smtClean="0"/>
              <a:t>powyżej dolnej</a:t>
            </a:r>
            <a:r>
              <a:rPr lang="pl-PL" dirty="0" smtClean="0"/>
              <a:t> granicy ustawowego zagrożenia, z możliwością wymierzenia jej </a:t>
            </a:r>
            <a:r>
              <a:rPr lang="pl-PL" b="1" dirty="0" smtClean="0"/>
              <a:t>do górnej granicy ustawowego zagrożenia zwiększonego o połowę</a:t>
            </a:r>
            <a:r>
              <a:rPr lang="pl-PL" dirty="0" smtClean="0"/>
              <a:t>. </a:t>
            </a:r>
          </a:p>
          <a:p>
            <a:pPr algn="just"/>
            <a:r>
              <a:rPr lang="pl-PL" dirty="0" smtClean="0"/>
              <a:t>Kodeks karny rozszerza stosowanie reguł dotyczących </a:t>
            </a:r>
            <a:r>
              <a:rPr lang="pl-PL" dirty="0" err="1" smtClean="0"/>
              <a:t>multirecydywy</a:t>
            </a:r>
            <a:r>
              <a:rPr lang="pl-PL" dirty="0" smtClean="0"/>
              <a:t> na sprawców, którzy z popełniania przestępstwa uczynili sobie stałe źródło dochodu lub popełniają przestępstwo, działając w zorganizowanej grupie przestępczej albo związku mającym na celu popełnianie przestępstw (art. 65 § 1 KK).</a:t>
            </a:r>
          </a:p>
          <a:p>
            <a:pPr algn="just"/>
            <a:endParaRPr lang="pl-PL"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b="1" dirty="0" smtClean="0"/>
              <a:t>Sądowy wymiar kary</a:t>
            </a:r>
            <a:endParaRPr lang="pl-PL" dirty="0"/>
          </a:p>
        </p:txBody>
      </p:sp>
      <p:sp>
        <p:nvSpPr>
          <p:cNvPr id="3" name="Symbol zastępczy zawartości 2"/>
          <p:cNvSpPr>
            <a:spLocks noGrp="1"/>
          </p:cNvSpPr>
          <p:nvPr>
            <p:ph idx="1"/>
          </p:nvPr>
        </p:nvSpPr>
        <p:spPr>
          <a:xfrm>
            <a:off x="251520" y="980728"/>
            <a:ext cx="8712968" cy="5400600"/>
          </a:xfrm>
        </p:spPr>
        <p:txBody>
          <a:bodyPr>
            <a:normAutofit fontScale="92500" lnSpcReduction="20000"/>
          </a:bodyPr>
          <a:lstStyle/>
          <a:p>
            <a:pPr algn="just"/>
            <a:r>
              <a:rPr lang="pl-PL" dirty="0" smtClean="0"/>
              <a:t>zwany także sędziowskim wymiarem kary, to kara wymierzona indywidualnemu sprawcy za przestępstwo. </a:t>
            </a:r>
          </a:p>
          <a:p>
            <a:pPr algn="just"/>
            <a:r>
              <a:rPr lang="pl-PL" dirty="0" smtClean="0"/>
              <a:t>Pod tym pojęciem rozumieć należy konkretyzację ustawowego wymiaru kary dokonywaną przez sąd, polegającą na wymierzeniu sprawcy kary i ewentualnie innego środka reakcji </a:t>
            </a:r>
            <a:r>
              <a:rPr lang="pl-PL" dirty="0" err="1" smtClean="0"/>
              <a:t>prawnokarnej</a:t>
            </a:r>
            <a:r>
              <a:rPr lang="pl-PL" dirty="0" smtClean="0"/>
              <a:t> w ściśle określonej wysokości. </a:t>
            </a:r>
          </a:p>
          <a:p>
            <a:pPr algn="just"/>
            <a:r>
              <a:rPr lang="pl-PL" dirty="0" smtClean="0"/>
              <a:t>Przy ustalaniu rodzaju i wysokości kary i środków karnych sąd ma obowiązek kierować się zasadami wymiaru kary, systemem dyrektyw tego wymiaru oraz brać pod uwagę ustawowe okoliczności wpływające na ocenę czynu sprawcy</a:t>
            </a:r>
            <a:endParaRPr lang="pl-PL"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smtClean="0"/>
              <a:t>Zasady sądowego wymiaru kary</a:t>
            </a:r>
            <a:endParaRPr lang="pl-PL" dirty="0"/>
          </a:p>
        </p:txBody>
      </p:sp>
      <p:sp>
        <p:nvSpPr>
          <p:cNvPr id="3" name="Symbol zastępczy zawartości 2"/>
          <p:cNvSpPr>
            <a:spLocks noGrp="1"/>
          </p:cNvSpPr>
          <p:nvPr>
            <p:ph idx="1"/>
          </p:nvPr>
        </p:nvSpPr>
        <p:spPr>
          <a:xfrm>
            <a:off x="251520" y="980728"/>
            <a:ext cx="8640960" cy="5616624"/>
          </a:xfrm>
        </p:spPr>
        <p:txBody>
          <a:bodyPr>
            <a:noAutofit/>
          </a:bodyPr>
          <a:lstStyle/>
          <a:p>
            <a:pPr algn="just"/>
            <a:r>
              <a:rPr lang="pl-PL" sz="2400" dirty="0" smtClean="0"/>
              <a:t>Do </a:t>
            </a:r>
            <a:r>
              <a:rPr lang="pl-PL" sz="2400" b="1" dirty="0" smtClean="0"/>
              <a:t>zasad sądowego wymiaru kary</a:t>
            </a:r>
            <a:r>
              <a:rPr lang="pl-PL" sz="2400" dirty="0" smtClean="0"/>
              <a:t> należą w pierwszym rzędzie </a:t>
            </a:r>
            <a:r>
              <a:rPr lang="pl-PL" sz="2400" b="1" dirty="0" smtClean="0"/>
              <a:t>ogólne zasady prawa</a:t>
            </a:r>
            <a:r>
              <a:rPr lang="pl-PL" sz="2400" dirty="0" smtClean="0"/>
              <a:t>, a zwłaszcza zasady legalizmu, równości wobec prawa i humanizmu. </a:t>
            </a:r>
          </a:p>
          <a:p>
            <a:pPr algn="just"/>
            <a:r>
              <a:rPr lang="pl-PL" sz="2400" dirty="0" smtClean="0"/>
              <a:t>Zasada </a:t>
            </a:r>
            <a:r>
              <a:rPr lang="pl-PL" sz="2400" b="1" dirty="0" smtClean="0"/>
              <a:t>względnej swobody sądu</a:t>
            </a:r>
            <a:r>
              <a:rPr lang="pl-PL" sz="2400" dirty="0" smtClean="0"/>
              <a:t> oznacza, iż sąd wymierzając karę według swojego uznania, powinien kierować się wskazaniami zawartymi w ustawie karnej. Swoboda sądu przy wymiarze kary nie może, z jednej strony, być zupełnie nieograniczona, gdyż wówczas mogłaby zamienić się w dowolność, z drugiej zaś nie może doznawać zbytniego skrępowania, co w przeszłości miało miejsce chociażby w postaci instytucji wytycznych Sądu Najwyższego. Swoboda sędziowska jest więc ograniczona w drodze ustawy przez ramy ustawowego wymiaru kary oraz system dyrektyw wymiaru kary poszerzony o obowiązek uwzględnienia okoliczności na ten wymiar wpływających.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2852"/>
            <a:ext cx="8229600" cy="642942"/>
          </a:xfrm>
        </p:spPr>
        <p:txBody>
          <a:bodyPr>
            <a:normAutofit fontScale="90000"/>
          </a:bodyPr>
          <a:lstStyle/>
          <a:p>
            <a:r>
              <a:rPr lang="pl-PL" dirty="0" smtClean="0"/>
              <a:t>Zasady sądowego wymiaru kary </a:t>
            </a:r>
            <a:endParaRPr lang="pl-PL" dirty="0"/>
          </a:p>
        </p:txBody>
      </p:sp>
      <p:sp>
        <p:nvSpPr>
          <p:cNvPr id="3" name="Symbol zastępczy zawartości 2"/>
          <p:cNvSpPr>
            <a:spLocks noGrp="1"/>
          </p:cNvSpPr>
          <p:nvPr>
            <p:ph idx="1"/>
          </p:nvPr>
        </p:nvSpPr>
        <p:spPr>
          <a:xfrm>
            <a:off x="214282" y="928670"/>
            <a:ext cx="8786874" cy="5715040"/>
          </a:xfrm>
        </p:spPr>
        <p:txBody>
          <a:bodyPr>
            <a:normAutofit fontScale="77500" lnSpcReduction="20000"/>
          </a:bodyPr>
          <a:lstStyle/>
          <a:p>
            <a:r>
              <a:rPr lang="pl-PL" dirty="0" smtClean="0"/>
              <a:t>Zasada </a:t>
            </a:r>
            <a:r>
              <a:rPr lang="pl-PL" b="1" dirty="0" smtClean="0"/>
              <a:t>indywidualizacji kary</a:t>
            </a:r>
            <a:r>
              <a:rPr lang="pl-PL" dirty="0" smtClean="0"/>
              <a:t> pełni czołową rolę w procesie jej wymiaru, wskazując na potrzebę konkretyzacji kary w odniesieniu do indywidualnego sprawcy, co na gruncie Kodeksu karnego oznacza, że okoliczności wpływające na wymiar kary uwzględnia się tylko co do osoby, której dotyczą (art. 55 KK). Indywidualizacja kary zawiera więc nakaz dostosowania kary do właściwości i warunków osobistych sprawcy i wiąże się ściśle z prewencją indywidualną jako dyrektywą wymiaru kary.</a:t>
            </a:r>
          </a:p>
          <a:p>
            <a:r>
              <a:rPr lang="pl-PL" dirty="0" smtClean="0"/>
              <a:t>Zasada </a:t>
            </a:r>
            <a:r>
              <a:rPr lang="pl-PL" b="1" dirty="0" smtClean="0"/>
              <a:t>zaliczania okresu rzeczywistego pozbawienia wolności</a:t>
            </a:r>
            <a:r>
              <a:rPr lang="pl-PL" dirty="0" smtClean="0"/>
              <a:t> (art. 63 § 1 KK) zobowiązuje sąd do zaliczania na poczet wymierzonej kary pozbawienia wolności, ograniczenia wolności albo grzywny okresu rzeczywistego pozbawienia wolności w sprawie, a więc nie tylko okresu zatrzymania i tymczasowego aresztowania, ale również pozbawienia wolności związanego, np. z obserwacją w zakładzie psychiatrycznym.</a:t>
            </a:r>
          </a:p>
          <a:p>
            <a:r>
              <a:rPr lang="pl-PL" dirty="0" smtClean="0"/>
              <a:t>Zasada </a:t>
            </a:r>
            <a:r>
              <a:rPr lang="pl-PL" b="1" dirty="0" smtClean="0"/>
              <a:t>oszczędności kary</a:t>
            </a:r>
            <a:r>
              <a:rPr lang="pl-PL" dirty="0" smtClean="0"/>
              <a:t> oznacza wymierzenie tylko takiej kary, jaka jest niezbędnie konieczna do osiągnięcia celów kary</a:t>
            </a:r>
          </a:p>
          <a:p>
            <a:endParaRPr lang="pl-PL"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Dyrektywy wymiaru kary </a:t>
            </a:r>
            <a:endParaRPr lang="pl-PL" dirty="0"/>
          </a:p>
        </p:txBody>
      </p:sp>
      <p:sp>
        <p:nvSpPr>
          <p:cNvPr id="3" name="Symbol zastępczy zawartości 2"/>
          <p:cNvSpPr>
            <a:spLocks noGrp="1"/>
          </p:cNvSpPr>
          <p:nvPr>
            <p:ph idx="1"/>
          </p:nvPr>
        </p:nvSpPr>
        <p:spPr>
          <a:xfrm>
            <a:off x="179512" y="908720"/>
            <a:ext cx="8821644" cy="5734990"/>
          </a:xfrm>
        </p:spPr>
        <p:txBody>
          <a:bodyPr>
            <a:noAutofit/>
          </a:bodyPr>
          <a:lstStyle/>
          <a:p>
            <a:pPr algn="just"/>
            <a:r>
              <a:rPr lang="pl-PL" sz="3600" dirty="0" smtClean="0"/>
              <a:t>Przez </a:t>
            </a:r>
            <a:r>
              <a:rPr lang="pl-PL" sz="3600" b="1" dirty="0" smtClean="0"/>
              <a:t>dyrektywę wymiaru kary</a:t>
            </a:r>
            <a:r>
              <a:rPr lang="pl-PL" sz="3600" dirty="0" smtClean="0"/>
              <a:t> należy rozumieć zespół wskazań ukierunkowujących wymiar kary, zgodnie z racjonalizacją kary przyjętą przez Kodeks karny, które mają prowadzić do realizacji celów kary wskazanych w ustawie karnej. </a:t>
            </a:r>
          </a:p>
          <a:p>
            <a:pPr algn="just"/>
            <a:r>
              <a:rPr lang="pl-PL" sz="3600" dirty="0" smtClean="0"/>
              <a:t>Do systemu dyrektyw wymiaru kary zalicza się </a:t>
            </a:r>
            <a:r>
              <a:rPr lang="pl-PL" sz="3600" b="1" dirty="0" smtClean="0"/>
              <a:t>dyrektywy ogólne</a:t>
            </a:r>
            <a:r>
              <a:rPr lang="pl-PL" sz="3600" dirty="0" smtClean="0"/>
              <a:t> oraz </a:t>
            </a:r>
            <a:r>
              <a:rPr lang="pl-PL" sz="3600" b="1" dirty="0" smtClean="0"/>
              <a:t>dyrektywy szczegółowe</a:t>
            </a:r>
            <a:r>
              <a:rPr lang="pl-PL" sz="3600" dirty="0" smtClean="0"/>
              <a:t>. </a:t>
            </a:r>
          </a:p>
          <a:p>
            <a:pPr algn="just"/>
            <a:endParaRPr lang="pl-PL" sz="36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96908"/>
          </a:xfrm>
        </p:spPr>
        <p:txBody>
          <a:bodyPr/>
          <a:lstStyle/>
          <a:p>
            <a:r>
              <a:rPr lang="pl-PL" dirty="0" smtClean="0"/>
              <a:t>Dyrektywy ogólne i szczegółowe</a:t>
            </a:r>
            <a:endParaRPr lang="pl-PL" dirty="0"/>
          </a:p>
        </p:txBody>
      </p:sp>
      <p:sp>
        <p:nvSpPr>
          <p:cNvPr id="3" name="Symbol zastępczy zawartości 2"/>
          <p:cNvSpPr>
            <a:spLocks noGrp="1"/>
          </p:cNvSpPr>
          <p:nvPr>
            <p:ph idx="1"/>
          </p:nvPr>
        </p:nvSpPr>
        <p:spPr>
          <a:xfrm>
            <a:off x="142844" y="1142984"/>
            <a:ext cx="8858312" cy="5572164"/>
          </a:xfrm>
        </p:spPr>
        <p:txBody>
          <a:bodyPr>
            <a:normAutofit fontScale="85000" lnSpcReduction="10000"/>
          </a:bodyPr>
          <a:lstStyle/>
          <a:p>
            <a:pPr algn="just"/>
            <a:r>
              <a:rPr lang="pl-PL" dirty="0" smtClean="0"/>
              <a:t>Dyrektywy ogólne są wiązane z celami, jakie każda kara powinna zrealizować. Dyrektywy </a:t>
            </a:r>
            <a:r>
              <a:rPr lang="pl-PL" b="1" dirty="0" smtClean="0"/>
              <a:t>ogólne</a:t>
            </a:r>
            <a:r>
              <a:rPr lang="pl-PL" dirty="0" smtClean="0"/>
              <a:t> wskazane w treści art. 53 § 1 KK to wskazówki, które sąd ma obowiązek uwzględniać wobec wszystkich bądź większości sprawców. Zalicza się do nich </a:t>
            </a:r>
            <a:r>
              <a:rPr lang="pl-PL" b="1" dirty="0" smtClean="0"/>
              <a:t>dyrektywę sprawiedliwościową</a:t>
            </a:r>
            <a:r>
              <a:rPr lang="pl-PL" dirty="0" smtClean="0"/>
              <a:t>, </a:t>
            </a:r>
            <a:r>
              <a:rPr lang="pl-PL" b="1" dirty="0" smtClean="0"/>
              <a:t>prewencji ogólnej </a:t>
            </a:r>
            <a:r>
              <a:rPr lang="pl-PL" dirty="0" smtClean="0"/>
              <a:t>oraz </a:t>
            </a:r>
            <a:r>
              <a:rPr lang="pl-PL" b="1" dirty="0" smtClean="0"/>
              <a:t>prewencji indywidualnej</a:t>
            </a:r>
            <a:r>
              <a:rPr lang="pl-PL" dirty="0" smtClean="0"/>
              <a:t>. </a:t>
            </a:r>
          </a:p>
          <a:p>
            <a:pPr algn="just"/>
            <a:r>
              <a:rPr lang="pl-PL" dirty="0" smtClean="0"/>
              <a:t>Rolą dyrektyw </a:t>
            </a:r>
            <a:r>
              <a:rPr lang="pl-PL" b="1" dirty="0" smtClean="0"/>
              <a:t>szczegółowych</a:t>
            </a:r>
            <a:r>
              <a:rPr lang="pl-PL" dirty="0" smtClean="0"/>
              <a:t> jest modyfikacja zaleceń wypływających z dyrektyw ogólnych powodująca, że wobec określonych kategorii sprawców inne są priorytety wymiaru kary. Odnosi się to zwłaszcza do dyrektywy dotyczącej nieletnich i młodocianych. Do dyrektyw szczegółowych należą też wskazania dotyczące wyboru, a także wymiaru poszczególnych rodzajów kary.</a:t>
            </a:r>
            <a:endParaRPr lang="pl-PL"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dirty="0" smtClean="0"/>
              <a:t>Dyrektywa sprawiedliwościowa</a:t>
            </a:r>
            <a:endParaRPr lang="pl-PL" sz="3200" dirty="0"/>
          </a:p>
        </p:txBody>
      </p:sp>
      <p:sp>
        <p:nvSpPr>
          <p:cNvPr id="3" name="Symbol zastępczy zawartości 2"/>
          <p:cNvSpPr>
            <a:spLocks noGrp="1"/>
          </p:cNvSpPr>
          <p:nvPr>
            <p:ph idx="1"/>
          </p:nvPr>
        </p:nvSpPr>
        <p:spPr>
          <a:xfrm>
            <a:off x="179512" y="928670"/>
            <a:ext cx="8784976" cy="5715040"/>
          </a:xfrm>
        </p:spPr>
        <p:txBody>
          <a:bodyPr>
            <a:noAutofit/>
          </a:bodyPr>
          <a:lstStyle/>
          <a:p>
            <a:pPr algn="just"/>
            <a:r>
              <a:rPr lang="pl-PL" sz="2300" dirty="0" smtClean="0"/>
              <a:t>Kodeks karny dyrektywę sprawiedliwościową odnosi do dwóch elementów: </a:t>
            </a:r>
            <a:r>
              <a:rPr lang="pl-PL" sz="2300" b="1" dirty="0" smtClean="0"/>
              <a:t>stopnia winy</a:t>
            </a:r>
            <a:r>
              <a:rPr lang="pl-PL" sz="2300" dirty="0" smtClean="0"/>
              <a:t> sprawcy oraz </a:t>
            </a:r>
            <a:r>
              <a:rPr lang="pl-PL" sz="2300" b="1" dirty="0" smtClean="0"/>
              <a:t>stopnia społecznej szkodliwości czynu</a:t>
            </a:r>
            <a:r>
              <a:rPr lang="pl-PL" sz="2300" dirty="0" smtClean="0"/>
              <a:t>. </a:t>
            </a:r>
          </a:p>
          <a:p>
            <a:pPr algn="just"/>
            <a:r>
              <a:rPr lang="pl-PL" sz="2300" dirty="0" smtClean="0"/>
              <a:t>Stopień winy pełni przy wymiarze kary rolę dwojaką. Z jednej strony, wina jest podstawą odpowiedzialności karnej, a tym samym usprawiedliwia stosowanie wobec sprawcy przestępstwa dolegliwości karnej. Z drugiej strony, w ramach wymiaru kary stopień winy stanowi nieprzekraczalną granicę dolegliwości kary, pełniąc tym samym funkcję </a:t>
            </a:r>
            <a:r>
              <a:rPr lang="pl-PL" sz="2300" b="1" dirty="0" smtClean="0"/>
              <a:t>limitującą</a:t>
            </a:r>
            <a:r>
              <a:rPr lang="pl-PL" sz="2300" dirty="0" smtClean="0"/>
              <a:t>. Takie sformułowanie pierwszego z elementów dyrektywy sprawiedliwościowej ma uniemożliwić orzekanie kar ponad winę sprawcy. </a:t>
            </a:r>
          </a:p>
          <a:p>
            <a:pPr algn="just"/>
            <a:r>
              <a:rPr lang="pl-PL" sz="2300" dirty="0" smtClean="0"/>
              <a:t>Drugim wyznacznikiem sprawiedliwości kary jest stopień społecznej szkodliwości czynu, na który składa się ocena elementów zawartych w art. 115 § 2 KK. Na podstawie kryteriów tam wskazanych sąd ma zbadać poziom karygodności czynu sprawcy i nie przekraczając stopnia winy, wymierzyć karę sprawiedliwą.</a:t>
            </a:r>
          </a:p>
          <a:p>
            <a:pPr algn="just"/>
            <a:endParaRPr lang="pl-PL" sz="2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39784"/>
          </a:xfrm>
        </p:spPr>
        <p:txBody>
          <a:bodyPr/>
          <a:lstStyle/>
          <a:p>
            <a:r>
              <a:rPr lang="pl-PL" dirty="0" smtClean="0"/>
              <a:t>FUNKCJA ZAPOBIEGAWCZA </a:t>
            </a:r>
            <a:endParaRPr lang="pl-PL" dirty="0"/>
          </a:p>
        </p:txBody>
      </p:sp>
      <p:sp>
        <p:nvSpPr>
          <p:cNvPr id="3" name="Symbol zastępczy zawartości 2"/>
          <p:cNvSpPr>
            <a:spLocks noGrp="1"/>
          </p:cNvSpPr>
          <p:nvPr>
            <p:ph idx="1"/>
          </p:nvPr>
        </p:nvSpPr>
        <p:spPr>
          <a:xfrm>
            <a:off x="214282" y="1142984"/>
            <a:ext cx="8786874" cy="5429288"/>
          </a:xfrm>
        </p:spPr>
        <p:txBody>
          <a:bodyPr>
            <a:noAutofit/>
          </a:bodyPr>
          <a:lstStyle/>
          <a:p>
            <a:pPr algn="just"/>
            <a:r>
              <a:rPr lang="pl-PL" sz="1800" dirty="0" smtClean="0"/>
              <a:t>Od dawna w nauce prawa karnego podnosi się, że l</a:t>
            </a:r>
            <a:r>
              <a:rPr lang="pl-PL" sz="1800" b="1" dirty="0" smtClean="0"/>
              <a:t>epiej jest zapobiegać przestępstwom niż za nie karać</a:t>
            </a:r>
            <a:r>
              <a:rPr lang="pl-PL" sz="1800" dirty="0" smtClean="0"/>
              <a:t>. Na tym polega główny cel każdego dobrego prawodawstwa (</a:t>
            </a:r>
            <a:r>
              <a:rPr lang="pl-PL" sz="1800" i="1" dirty="0" smtClean="0"/>
              <a:t>C. Beccaria</a:t>
            </a:r>
            <a:r>
              <a:rPr lang="pl-PL" sz="1800" dirty="0" smtClean="0"/>
              <a:t>). Prawo karne pełni więc funkcję </a:t>
            </a:r>
            <a:r>
              <a:rPr lang="pl-PL" sz="1800" b="1" dirty="0" smtClean="0"/>
              <a:t>zapobiegawczą</a:t>
            </a:r>
            <a:r>
              <a:rPr lang="pl-PL" sz="1800" dirty="0" smtClean="0"/>
              <a:t>, wychodząc z założenia, że jest zdolne wpływać na zachowania ludzi. Funkcja zapobiegawcza prawa karnego realizowana jest na etapie ustawowego zagrożenia karą, orzekania i wykonania kary. Samo zagrożenie sankcją pełni już funkcję prewencyjną, ale gdyby nie było egzekwowane, nikt by się nie obawiał ukarania. Tradycyjnie wyróżnia się dwie podstawowe funkcje – </a:t>
            </a:r>
            <a:r>
              <a:rPr lang="pl-PL" sz="1800" b="1" dirty="0" smtClean="0"/>
              <a:t>funkcję prewencji ogólnej (generalnej) i indywidualnej (szczególnej)</a:t>
            </a:r>
            <a:r>
              <a:rPr lang="pl-PL" sz="1800" dirty="0" smtClean="0"/>
              <a:t>. W prewencji ogólnej wskazuje się na </a:t>
            </a:r>
            <a:r>
              <a:rPr lang="pl-PL" sz="1800" b="1" dirty="0" smtClean="0"/>
              <a:t>prewencję pozytywną i negatywną</a:t>
            </a:r>
            <a:r>
              <a:rPr lang="pl-PL" sz="1800" dirty="0" smtClean="0"/>
              <a:t>. Ta druga polega na odstraszaniu od popełniania przestępstw za pomocą surowych kar. Współcześnie podkreśla się, że prawo karne powinno wpływać wychowawczo na społeczeństwo, kształtować postawy respektu dla porządku prawnego i umacniać przekonanie, że przestępstwo nie popłaca, a jego sprawca zostanie sprawiedliwie ukarany. Chodzi więc o</a:t>
            </a:r>
            <a:r>
              <a:rPr lang="pl-PL" sz="1800" b="1" dirty="0" smtClean="0"/>
              <a:t> </a:t>
            </a:r>
            <a:r>
              <a:rPr lang="pl-PL" sz="1800" dirty="0" smtClean="0"/>
              <a:t>prewencję ogólną pozytywną. </a:t>
            </a:r>
          </a:p>
          <a:p>
            <a:pPr algn="just"/>
            <a:r>
              <a:rPr lang="pl-PL" sz="1800" dirty="0" smtClean="0"/>
              <a:t>W</a:t>
            </a:r>
            <a:r>
              <a:rPr lang="pl-PL" sz="1800" b="1" dirty="0" smtClean="0"/>
              <a:t> </a:t>
            </a:r>
            <a:r>
              <a:rPr lang="pl-PL" sz="1800" dirty="0" smtClean="0"/>
              <a:t>funkcji zapobiegawczej prawa karnego ukierunkowanej ku </a:t>
            </a:r>
            <a:r>
              <a:rPr lang="pl-PL" sz="1800" b="1" dirty="0" smtClean="0"/>
              <a:t>prewencji indywidualnej</a:t>
            </a:r>
            <a:r>
              <a:rPr lang="pl-PL" sz="1800" dirty="0" smtClean="0"/>
              <a:t> podkreśla się zadania, jakie prawo karne ma zrealizować względem sprawcy, tak by nie powrócił on na drogę przestępstwa. Przed prawem karnym stawia się trzy cele szczegółowe: </a:t>
            </a:r>
            <a:r>
              <a:rPr lang="pl-PL" sz="1800" b="1" dirty="0" smtClean="0"/>
              <a:t>odstraszenie, poprawę i eliminację (izolację – </a:t>
            </a:r>
            <a:r>
              <a:rPr lang="pl-PL" sz="1800" i="1" dirty="0" smtClean="0"/>
              <a:t>F. Liszt</a:t>
            </a:r>
            <a:r>
              <a:rPr lang="pl-PL" sz="1800" dirty="0" smtClean="0"/>
              <a:t>). Każda kara jako środek reakcji karnej na przestępstwo powinna zmierzać do wychowania przestępcy, stwarzać warunki do poprawy skazanego. </a:t>
            </a:r>
          </a:p>
          <a:p>
            <a:pPr algn="just"/>
            <a:endParaRPr lang="pl-PL" sz="1800" dirty="0" smtClean="0"/>
          </a:p>
          <a:p>
            <a:pPr algn="just"/>
            <a:endParaRPr lang="pl-PL" sz="18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600" dirty="0" smtClean="0"/>
              <a:t>Prewencja ogólna jako dyrektywa wymiaru kary.</a:t>
            </a:r>
            <a:br>
              <a:rPr lang="pl-PL" sz="3600" dirty="0" smtClean="0"/>
            </a:br>
            <a:endParaRPr lang="pl-PL" dirty="0"/>
          </a:p>
        </p:txBody>
      </p:sp>
      <p:sp>
        <p:nvSpPr>
          <p:cNvPr id="3" name="Symbol zastępczy zawartości 2"/>
          <p:cNvSpPr>
            <a:spLocks noGrp="1"/>
          </p:cNvSpPr>
          <p:nvPr>
            <p:ph idx="1"/>
          </p:nvPr>
        </p:nvSpPr>
        <p:spPr>
          <a:xfrm>
            <a:off x="179512" y="620688"/>
            <a:ext cx="8784976" cy="6023022"/>
          </a:xfrm>
        </p:spPr>
        <p:txBody>
          <a:bodyPr>
            <a:noAutofit/>
          </a:bodyPr>
          <a:lstStyle/>
          <a:p>
            <a:pPr algn="just"/>
            <a:r>
              <a:rPr lang="pl-PL" sz="2250" dirty="0" smtClean="0"/>
              <a:t>oznacza oddziaływanie kary w jednostkowym akcie jej wymiaru na środowisko społeczne, do którego ten wymiar kary dotrze. KK przez dyrektywę prewencji generalnej rozumie potrzeby w zakresie kształtowania świadomości prawnej społeczeństwa. Sąd orzekający karę powinien mieć więc na uwadze środowisko, z jakiego wywodzą się zarówno skazany, jak i osoby pokrzywdzone przestępstwem, ponieważ to na nie oddziaływać będzie wymierzona sprawcy kara. Jej wysokość i rodzaj mają kształtować w świadomości społecznej przekonanie, że popełnienie przestępstwa skutkuje odpowiedzialnością karną, a sprawca przestępstwa spotyka się ze sprawiedliwą reakcją na swój czyn. W świetle tej wizji prewencji ogólnej kara ma oddziaływać wychowawczo, przekonując społeczeństwo o coraz wyższym stopniu praworządności w państwie, a tym samym zniechęcając do popełnienia przestępstwa. Wzgląd na sprawiedliwościową funkcję kary stanowi zarazem nieprzekraczalną granicę łagodności kary, rażąco łagodna kara bowiem mogłaby stwarzać wrażenie bezkarności sprawcy i tym samym stać się zachętą do popełniania podobnych czynów lub wywołać w społeczeństwie potrzebę własnoręcznego ukarania sprawcy.</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Autofit/>
          </a:bodyPr>
          <a:lstStyle/>
          <a:p>
            <a:r>
              <a:rPr lang="pl-PL" sz="3200" b="1" dirty="0" smtClean="0"/>
              <a:t>Na czym polega prewencja indywidualna jako dyrektywa wymiaru kary?</a:t>
            </a:r>
            <a:endParaRPr lang="pl-PL" sz="3200" b="1" dirty="0"/>
          </a:p>
        </p:txBody>
      </p:sp>
      <p:sp>
        <p:nvSpPr>
          <p:cNvPr id="3" name="Symbol zastępczy zawartości 2"/>
          <p:cNvSpPr>
            <a:spLocks noGrp="1"/>
          </p:cNvSpPr>
          <p:nvPr>
            <p:ph idx="1"/>
          </p:nvPr>
        </p:nvSpPr>
        <p:spPr>
          <a:xfrm>
            <a:off x="179512" y="1340768"/>
            <a:ext cx="8784976" cy="4785395"/>
          </a:xfrm>
        </p:spPr>
        <p:txBody>
          <a:bodyPr>
            <a:normAutofit lnSpcReduction="10000"/>
          </a:bodyPr>
          <a:lstStyle/>
          <a:p>
            <a:pPr algn="just"/>
            <a:r>
              <a:rPr lang="pl-PL" dirty="0" smtClean="0"/>
              <a:t>W systemie dyrektyw sądowego wymiaru kary prewencja indywidualna (szczególna, specjalna) oznacza uwzględnienie przy wymiarze kary celów zapobiegawczych i wychowawczych, jakie ma ona osiągnąć wobec skazanego, tak by w konsekwencji powstrzymać go przed powrotem na drogę przestępstwa. Dyrektywa prewencji indywidualnej stawia więc w pierwszej kolejności przed sądem zadanie i obowiązek poznania osobowości sprawcy. </a:t>
            </a:r>
          </a:p>
          <a:p>
            <a:pPr algn="just"/>
            <a:endParaRPr lang="pl-PL"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b="1" dirty="0" smtClean="0"/>
              <a:t>Dyrektywa szczególna wymiaru kary wobec nieletnich i młodocianych.</a:t>
            </a:r>
            <a:endParaRPr lang="pl-PL" b="1" dirty="0"/>
          </a:p>
        </p:txBody>
      </p:sp>
      <p:sp>
        <p:nvSpPr>
          <p:cNvPr id="3" name="Symbol zastępczy zawartości 2"/>
          <p:cNvSpPr>
            <a:spLocks noGrp="1"/>
          </p:cNvSpPr>
          <p:nvPr>
            <p:ph idx="1"/>
          </p:nvPr>
        </p:nvSpPr>
        <p:spPr>
          <a:xfrm>
            <a:off x="179512" y="1340768"/>
            <a:ext cx="8712968" cy="4785395"/>
          </a:xfrm>
        </p:spPr>
        <p:txBody>
          <a:bodyPr>
            <a:normAutofit fontScale="77500" lnSpcReduction="20000"/>
          </a:bodyPr>
          <a:lstStyle/>
          <a:p>
            <a:pPr algn="just">
              <a:buNone/>
            </a:pPr>
            <a:r>
              <a:rPr lang="pl-PL" dirty="0" smtClean="0"/>
              <a:t> </a:t>
            </a:r>
          </a:p>
          <a:p>
            <a:pPr algn="just"/>
            <a:r>
              <a:rPr lang="pl-PL" dirty="0" smtClean="0"/>
              <a:t>Szczegółowa dyrektywa wymiaru kary wobec nieletnich i młodocianych została sformułowana w art. 54 § 1 KK jako nakaz kierowania się przede wszystkim tym, żeby sprawcę wychować. W świetle tego przepisu można stwierdzić, iż dyrektywą dominującą w stosunku do nieletnich i młodocianych jest dyrektywa </a:t>
            </a:r>
            <a:r>
              <a:rPr lang="pl-PL" dirty="0" err="1" smtClean="0"/>
              <a:t>szczególnoprewencyjna</a:t>
            </a:r>
            <a:r>
              <a:rPr lang="pl-PL" dirty="0" smtClean="0"/>
              <a:t> w postaci szeroko rozumianego wychowawczego celu kary. Jej uzasadnieniem jest fakt, że zarówno nieletni, jak i młodociany nie mają jeszcze w pełni ukształtowanej osobowości, a tym samym są podatni na wpływy wychowawcze. Warunkiem skuteczności oddziaływania kar jest m.in. dokładne poznanie i wnikliwa ocena osobowości nieletniego i młodocianego, ustalenie stopnia jego demoralizacji, trybu życia przed i po popełnieniu przestępstwa. </a:t>
            </a:r>
            <a:endParaRPr lang="pl-PL"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568952" cy="418058"/>
          </a:xfrm>
        </p:spPr>
        <p:txBody>
          <a:bodyPr>
            <a:noAutofit/>
          </a:bodyPr>
          <a:lstStyle/>
          <a:p>
            <a:r>
              <a:rPr lang="pl-PL" sz="2800" b="1" dirty="0" smtClean="0"/>
              <a:t>dyrektywy wyboru i wymiaru poszczególnych rodzajów kar</a:t>
            </a:r>
            <a:endParaRPr lang="pl-PL" sz="2800" b="1" dirty="0"/>
          </a:p>
        </p:txBody>
      </p:sp>
      <p:sp>
        <p:nvSpPr>
          <p:cNvPr id="3" name="Symbol zastępczy zawartości 2"/>
          <p:cNvSpPr>
            <a:spLocks noGrp="1"/>
          </p:cNvSpPr>
          <p:nvPr>
            <p:ph idx="1"/>
          </p:nvPr>
        </p:nvSpPr>
        <p:spPr>
          <a:xfrm>
            <a:off x="179512" y="926201"/>
            <a:ext cx="8784976" cy="5217443"/>
          </a:xfrm>
        </p:spPr>
        <p:txBody>
          <a:bodyPr>
            <a:noAutofit/>
          </a:bodyPr>
          <a:lstStyle/>
          <a:p>
            <a:r>
              <a:rPr lang="pl-PL" sz="2400" dirty="0" smtClean="0"/>
              <a:t>Dyrektywy wyboru rodzaju kary zawarte są w art. 58 KK. Na pierwszym miejscu Kodeks karny wskazuje </a:t>
            </a:r>
            <a:r>
              <a:rPr lang="pl-PL" sz="2400" b="1" dirty="0" smtClean="0"/>
              <a:t>dyrektywę </a:t>
            </a:r>
            <a:r>
              <a:rPr lang="pl-PL" sz="2400" b="1" i="1" dirty="0" smtClean="0"/>
              <a:t>ultima </a:t>
            </a:r>
            <a:r>
              <a:rPr lang="pl-PL" sz="2400" b="1" i="1" dirty="0" err="1" smtClean="0"/>
              <a:t>ratio</a:t>
            </a:r>
            <a:r>
              <a:rPr lang="pl-PL" sz="2400" b="1" i="1" dirty="0" smtClean="0"/>
              <a:t> </a:t>
            </a:r>
            <a:r>
              <a:rPr lang="pl-PL" sz="2400" b="1" dirty="0" smtClean="0"/>
              <a:t>kary pozbawienia wolności</a:t>
            </a:r>
            <a:r>
              <a:rPr lang="pl-PL" sz="2400" dirty="0" smtClean="0"/>
              <a:t>.</a:t>
            </a:r>
            <a:r>
              <a:rPr lang="pl-PL" sz="2400" b="1" dirty="0" smtClean="0"/>
              <a:t> </a:t>
            </a:r>
          </a:p>
          <a:p>
            <a:r>
              <a:rPr lang="pl-PL" sz="2400" dirty="0" smtClean="0"/>
              <a:t>Po znowelizowaniu Kodeksu karnego w 2015 r. reguła ta odnosi się do przestępstw zagrożonych karą pozbawienia wolności nieprzekraczającą 5 lat zakazując orzekania tej kary (także z warunkowym zawieszeniem jej wykonania), jeśli inna kara lub środek karny może spełnić cele kary. </a:t>
            </a:r>
          </a:p>
          <a:p>
            <a:r>
              <a:rPr lang="pl-PL" sz="2400" dirty="0" smtClean="0"/>
              <a:t>Podobnie nie orzeka się </a:t>
            </a:r>
            <a:r>
              <a:rPr lang="pl-PL" sz="2400" b="1" dirty="0" smtClean="0"/>
              <a:t>kary ograniczenia wolności</a:t>
            </a:r>
            <a:r>
              <a:rPr lang="pl-PL" sz="2400" dirty="0" smtClean="0"/>
              <a:t> związanej z obowiązkiem nieodpłatnej, kontrolowanej pracy na cele społeczne, jeżeli stan zdrowia oskarżonego lub jego właściwości i warunki osobiste uzasadniają przekonanie, że oskarżony nie wykona tego obowiązku (art. 58 § 2a KK).</a:t>
            </a:r>
          </a:p>
          <a:p>
            <a:endParaRPr lang="pl-PL" sz="24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648072"/>
          </a:xfrm>
        </p:spPr>
        <p:txBody>
          <a:bodyPr>
            <a:normAutofit fontScale="90000"/>
          </a:bodyPr>
          <a:lstStyle/>
          <a:p>
            <a:r>
              <a:rPr lang="pl-PL" dirty="0" smtClean="0"/>
              <a:t>Dyrektywa odnosząca się do grzywny</a:t>
            </a:r>
            <a:endParaRPr lang="pl-PL" dirty="0"/>
          </a:p>
        </p:txBody>
      </p:sp>
      <p:sp>
        <p:nvSpPr>
          <p:cNvPr id="3" name="Symbol zastępczy zawartości 2"/>
          <p:cNvSpPr>
            <a:spLocks noGrp="1"/>
          </p:cNvSpPr>
          <p:nvPr>
            <p:ph idx="1"/>
          </p:nvPr>
        </p:nvSpPr>
        <p:spPr>
          <a:xfrm>
            <a:off x="179512" y="1124744"/>
            <a:ext cx="8784976" cy="5472608"/>
          </a:xfrm>
        </p:spPr>
        <p:txBody>
          <a:bodyPr>
            <a:normAutofit/>
          </a:bodyPr>
          <a:lstStyle/>
          <a:p>
            <a:endParaRPr lang="pl-PL" sz="2400" dirty="0" smtClean="0"/>
          </a:p>
          <a:p>
            <a:r>
              <a:rPr lang="pl-PL" sz="2400" dirty="0" smtClean="0"/>
              <a:t>W art. 33 § 3 KK zamieszczona jest dyrektywa dotycząca ustalenia wysokości stawki dziennej grzywny. Kierując się tą dyrektywą, </a:t>
            </a:r>
            <a:r>
              <a:rPr lang="pl-PL" sz="2400" b="1" dirty="0" smtClean="0"/>
              <a:t>przy wymierzaniu grzywny</a:t>
            </a:r>
            <a:r>
              <a:rPr lang="pl-PL" sz="2400" dirty="0" smtClean="0"/>
              <a:t> sąd bierze pod uwagę dochody sprawcy, jego warunki osobiste, rodzinne, stosunki majątkowe i możliwości zarobkowe. Kodeks karny zawiera też dyrektywę dotyczącą </a:t>
            </a:r>
            <a:r>
              <a:rPr lang="pl-PL" sz="2400" b="1" dirty="0" smtClean="0"/>
              <a:t>wymiaru kary pozbawienia wolności</a:t>
            </a:r>
            <a:r>
              <a:rPr lang="pl-PL" sz="2400" dirty="0" smtClean="0"/>
              <a:t>. Jest to dyrektywa nieznana poprzednim kodyfikacjom. W świetle art. 62 KK, orzekając karę pozbawienia wolności, sąd może określić typ zakładu karnego, w którym skazany ma odbywać karę, i system terapeutyczny jej wykonania. Z kolei w art. 54 § 2 KK wyłączona została możliwość orzeczenia </a:t>
            </a:r>
            <a:r>
              <a:rPr lang="pl-PL" sz="2400" b="1" dirty="0" smtClean="0"/>
              <a:t>kary dożywotniego pozbawienia wolności</a:t>
            </a:r>
            <a:r>
              <a:rPr lang="pl-PL" sz="2400" dirty="0" smtClean="0"/>
              <a:t> wobec sprawcy, który w czasie popełnienia przestępstwa nie ukończył 18 lat.</a:t>
            </a:r>
          </a:p>
          <a:p>
            <a:endParaRPr lang="pl-PL" sz="24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b="1" dirty="0" smtClean="0"/>
              <a:t>okoliczności wyłączające karalność </a:t>
            </a:r>
            <a:endParaRPr lang="pl-PL" b="1" dirty="0"/>
          </a:p>
        </p:txBody>
      </p:sp>
      <p:sp>
        <p:nvSpPr>
          <p:cNvPr id="3" name="Symbol zastępczy zawartości 2"/>
          <p:cNvSpPr>
            <a:spLocks noGrp="1"/>
          </p:cNvSpPr>
          <p:nvPr>
            <p:ph idx="1"/>
          </p:nvPr>
        </p:nvSpPr>
        <p:spPr>
          <a:xfrm>
            <a:off x="179512" y="980728"/>
            <a:ext cx="8784976" cy="5246043"/>
          </a:xfrm>
        </p:spPr>
        <p:txBody>
          <a:bodyPr>
            <a:normAutofit fontScale="85000" lnSpcReduction="10000"/>
          </a:bodyPr>
          <a:lstStyle/>
          <a:p>
            <a:r>
              <a:rPr lang="pl-PL" dirty="0" smtClean="0"/>
              <a:t>Wyłączenie karalności oznacza, że mimo iż sprawca popełnia przestępstwo, nie podlega karze lub nie jest wobec niego wykonywana prawomocnie orzeczona kara. </a:t>
            </a:r>
          </a:p>
          <a:p>
            <a:r>
              <a:rPr lang="pl-PL" dirty="0" smtClean="0"/>
              <a:t>Okoliczności wyłączające karalność sprawcy możemy podzielić na dwie grupy. </a:t>
            </a:r>
          </a:p>
          <a:p>
            <a:r>
              <a:rPr lang="pl-PL" dirty="0" smtClean="0"/>
              <a:t>Pierwszą grupę stanowią </a:t>
            </a:r>
            <a:r>
              <a:rPr lang="pl-PL" b="1" dirty="0" smtClean="0"/>
              <a:t>okoliczności uchylające karalność z mocy prawa </a:t>
            </a:r>
            <a:r>
              <a:rPr lang="pl-PL" dirty="0" smtClean="0"/>
              <a:t>(przedawnienie, śmierć sprawcy, immunitet materialny i ustawowe klauzule niekaralności), </a:t>
            </a:r>
          </a:p>
          <a:p>
            <a:r>
              <a:rPr lang="pl-PL" dirty="0" smtClean="0"/>
              <a:t>drugą grupę stanowią </a:t>
            </a:r>
            <a:r>
              <a:rPr lang="pl-PL" b="1" dirty="0" smtClean="0"/>
              <a:t>okoliczności polegające na darowaniu kary </a:t>
            </a:r>
            <a:r>
              <a:rPr lang="pl-PL" dirty="0" smtClean="0"/>
              <a:t>(amnestia i abolicja, ułaskawienie, odstąpienie od wymierzenia kary oraz tzw. umorzenie kompensacyjne).</a:t>
            </a:r>
            <a:endParaRPr lang="pl-PL"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Przedawnienie </a:t>
            </a:r>
            <a:endParaRPr lang="pl-PL" dirty="0"/>
          </a:p>
        </p:txBody>
      </p:sp>
      <p:sp>
        <p:nvSpPr>
          <p:cNvPr id="3" name="Symbol zastępczy zawartości 2"/>
          <p:cNvSpPr>
            <a:spLocks noGrp="1"/>
          </p:cNvSpPr>
          <p:nvPr>
            <p:ph idx="1"/>
          </p:nvPr>
        </p:nvSpPr>
        <p:spPr>
          <a:xfrm>
            <a:off x="179512" y="908720"/>
            <a:ext cx="8507288" cy="5217443"/>
          </a:xfrm>
        </p:spPr>
        <p:txBody>
          <a:bodyPr>
            <a:normAutofit fontScale="77500" lnSpcReduction="20000"/>
          </a:bodyPr>
          <a:lstStyle/>
          <a:p>
            <a:r>
              <a:rPr lang="pl-PL" dirty="0" smtClean="0"/>
              <a:t>Przedawnienie polega zatem na tym, że z upływem czasu odstępuje się od ścigania, orzekania lub wykonywania kary. W związku z tym w doktrynie prawa karnego wyróżnia się </a:t>
            </a:r>
            <a:r>
              <a:rPr lang="pl-PL" b="1" dirty="0" smtClean="0"/>
              <a:t>trzy rodzaje przedawnienia</a:t>
            </a:r>
            <a:r>
              <a:rPr lang="pl-PL" dirty="0" smtClean="0"/>
              <a:t>, dotyczące</a:t>
            </a:r>
            <a:r>
              <a:rPr lang="pl-PL" b="1" dirty="0" smtClean="0"/>
              <a:t> </a:t>
            </a:r>
            <a:r>
              <a:rPr lang="pl-PL" dirty="0" smtClean="0"/>
              <a:t>– ścigania (art. 101 KK), orzekania (art. 102 KK) i wykonania kary (art. 103 KK).</a:t>
            </a:r>
          </a:p>
          <a:p>
            <a:r>
              <a:rPr lang="pl-PL" dirty="0" smtClean="0"/>
              <a:t>Uzasadnieniem dla tej instytucji są względy zarówno </a:t>
            </a:r>
            <a:r>
              <a:rPr lang="pl-PL" dirty="0" err="1" smtClean="0"/>
              <a:t>materialnoprawne</a:t>
            </a:r>
            <a:r>
              <a:rPr lang="pl-PL" dirty="0" smtClean="0"/>
              <a:t>, jak i formalnoprawne (tj. procesowe). Do względów </a:t>
            </a:r>
            <a:r>
              <a:rPr lang="pl-PL" dirty="0" err="1" smtClean="0"/>
              <a:t>materialnoprawnych</a:t>
            </a:r>
            <a:r>
              <a:rPr lang="pl-PL" dirty="0" smtClean="0"/>
              <a:t> należy przekonanie, że z upływem czasu zaciera się poczucie konieczności represji karnej. Z czasem bowiem maleje poczucie krzywdy i pojawia się przebaczenie winy zarówno u pokrzywdzonego, jak i w społeczeństwie, a także może zmienić się sam sprawca. Powoduje to, że wykonanie kary po znacznym upływie czasu byłoby już niecelowe. Istotne też są względy procesowe, ponieważ prowadzenie postępowania po wielu latach mogłoby natrafiać na duże trudności dowodowe</a:t>
            </a:r>
            <a:endParaRPr lang="pl-PL"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rmAutofit fontScale="90000"/>
          </a:bodyPr>
          <a:lstStyle/>
          <a:p>
            <a:r>
              <a:rPr lang="pl-PL" b="1" dirty="0" smtClean="0"/>
              <a:t>przedawnienie ścigania</a:t>
            </a:r>
            <a:endParaRPr lang="pl-PL" dirty="0"/>
          </a:p>
        </p:txBody>
      </p:sp>
      <p:sp>
        <p:nvSpPr>
          <p:cNvPr id="3" name="Symbol zastępczy zawartości 2"/>
          <p:cNvSpPr>
            <a:spLocks noGrp="1"/>
          </p:cNvSpPr>
          <p:nvPr>
            <p:ph idx="1"/>
          </p:nvPr>
        </p:nvSpPr>
        <p:spPr>
          <a:xfrm>
            <a:off x="457200" y="908720"/>
            <a:ext cx="8229600" cy="5217443"/>
          </a:xfrm>
        </p:spPr>
        <p:txBody>
          <a:bodyPr>
            <a:normAutofit fontScale="62500" lnSpcReduction="20000"/>
          </a:bodyPr>
          <a:lstStyle/>
          <a:p>
            <a:r>
              <a:rPr lang="pl-PL" dirty="0" smtClean="0"/>
              <a:t>Zgodnie z art. 101 KK,, tj. zakaz wszczęcia postępowania, następuje, jeżeli od czasu jego popełnienia upłynęło:</a:t>
            </a:r>
          </a:p>
          <a:p>
            <a:r>
              <a:rPr lang="pl-PL" dirty="0" smtClean="0"/>
              <a:t>1)</a:t>
            </a:r>
            <a:r>
              <a:rPr lang="pl-PL" b="1" dirty="0" smtClean="0"/>
              <a:t>	30 lat</a:t>
            </a:r>
            <a:r>
              <a:rPr lang="pl-PL" dirty="0" smtClean="0"/>
              <a:t> – gdy czyn stanowi zbrodnię zabójstwa;</a:t>
            </a:r>
          </a:p>
          <a:p>
            <a:r>
              <a:rPr lang="pl-PL" dirty="0" smtClean="0"/>
              <a:t>2)</a:t>
            </a:r>
            <a:r>
              <a:rPr lang="pl-PL" b="1" dirty="0" smtClean="0"/>
              <a:t>	20 lat</a:t>
            </a:r>
            <a:r>
              <a:rPr lang="pl-PL" dirty="0" smtClean="0"/>
              <a:t> – gdy czyn stanowi inną zbrodnię;</a:t>
            </a:r>
          </a:p>
          <a:p>
            <a:r>
              <a:rPr lang="pl-PL" dirty="0" smtClean="0"/>
              <a:t>3)</a:t>
            </a:r>
            <a:r>
              <a:rPr lang="pl-PL" b="1" dirty="0" smtClean="0"/>
              <a:t>	15 lat</a:t>
            </a:r>
            <a:r>
              <a:rPr lang="pl-PL" dirty="0" smtClean="0"/>
              <a:t> – gdy czyn stanowi występek zagrożony karą pozbawienia wolności przekraczającą 5 lat;</a:t>
            </a:r>
          </a:p>
          <a:p>
            <a:r>
              <a:rPr lang="pl-PL" dirty="0" smtClean="0"/>
              <a:t>4)</a:t>
            </a:r>
            <a:r>
              <a:rPr lang="pl-PL" b="1" dirty="0" smtClean="0"/>
              <a:t>	10 lat</a:t>
            </a:r>
            <a:r>
              <a:rPr lang="pl-PL" dirty="0" smtClean="0"/>
              <a:t> – gdy czyn stanowi występek zagrożony karą pozbawienia wolności przekraczającą 3 lata;</a:t>
            </a:r>
          </a:p>
          <a:p>
            <a:r>
              <a:rPr lang="pl-PL" dirty="0" smtClean="0"/>
              <a:t>5)</a:t>
            </a:r>
            <a:r>
              <a:rPr lang="pl-PL" b="1" dirty="0" smtClean="0"/>
              <a:t>	</a:t>
            </a:r>
            <a:r>
              <a:rPr lang="pl-PL" b="1" dirty="0" err="1" smtClean="0"/>
              <a:t>5</a:t>
            </a:r>
            <a:r>
              <a:rPr lang="pl-PL" b="1" dirty="0" smtClean="0"/>
              <a:t> lat</a:t>
            </a:r>
            <a:r>
              <a:rPr lang="pl-PL" dirty="0" smtClean="0"/>
              <a:t> – gdy chodzi o pozostałe występki;</a:t>
            </a:r>
          </a:p>
          <a:p>
            <a:r>
              <a:rPr lang="pl-PL" dirty="0" smtClean="0"/>
              <a:t>6)</a:t>
            </a:r>
            <a:r>
              <a:rPr lang="pl-PL" b="1" dirty="0" smtClean="0"/>
              <a:t>	1 rok</a:t>
            </a:r>
            <a:r>
              <a:rPr lang="pl-PL" dirty="0" smtClean="0"/>
              <a:t> – gdy dotyczy to przestępstwa ściganego z oskarżenia prywatnego od czasu, gdy pokrzywdzony dowiedział się o osobie sprawcy przestępstwa, nie później jednak niż z upływem 3 lat od czasu jego popełnienia.</a:t>
            </a:r>
          </a:p>
          <a:p>
            <a:r>
              <a:rPr lang="pl-PL" b="1" dirty="0" smtClean="0"/>
              <a:t>Okresy przedawnienia</a:t>
            </a:r>
            <a:r>
              <a:rPr lang="pl-PL" dirty="0" smtClean="0"/>
              <a:t> ścigania</a:t>
            </a:r>
            <a:r>
              <a:rPr lang="pl-PL" b="1" dirty="0" smtClean="0"/>
              <a:t> </a:t>
            </a:r>
            <a:r>
              <a:rPr lang="pl-PL" dirty="0" smtClean="0"/>
              <a:t>liczy się – zgodnie z art. 6 § 1 KK – od czasu popełnienia przestępstwa, tj. czasu, w którym sprawca działał lub zaniechał działania, do którego był obowiązany. Jednak przy </a:t>
            </a:r>
            <a:r>
              <a:rPr lang="pl-PL" b="1" dirty="0" smtClean="0"/>
              <a:t>przestępstwach materialnych</a:t>
            </a:r>
            <a:r>
              <a:rPr lang="pl-PL" dirty="0" smtClean="0"/>
              <a:t>, których dokonanie zależy od osiągnięcia określonego skutku – zgodnie z art. 101 § 3 KK – bieg przedawnienia rozpoczyna się od czasu, gdy taki skutek nastąpił. </a:t>
            </a:r>
            <a:endParaRPr lang="pl-PL"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Nie przedawniają się </a:t>
            </a:r>
            <a:endParaRPr lang="pl-PL" b="1" dirty="0"/>
          </a:p>
        </p:txBody>
      </p:sp>
      <p:sp>
        <p:nvSpPr>
          <p:cNvPr id="3" name="Symbol zastępczy zawartości 2"/>
          <p:cNvSpPr>
            <a:spLocks noGrp="1"/>
          </p:cNvSpPr>
          <p:nvPr>
            <p:ph idx="1"/>
          </p:nvPr>
        </p:nvSpPr>
        <p:spPr/>
        <p:txBody>
          <a:bodyPr>
            <a:normAutofit fontScale="92500" lnSpcReduction="10000"/>
          </a:bodyPr>
          <a:lstStyle/>
          <a:p>
            <a:r>
              <a:rPr lang="pl-PL" b="1" dirty="0" smtClean="0"/>
              <a:t>Art. 105.</a:t>
            </a:r>
            <a:r>
              <a:rPr lang="pl-PL" dirty="0" smtClean="0"/>
              <a:t> § 1. Przepisów art. 101-103 nie stosuje się do zbrodni przeciwko pokojowi, ludzkości i przestępstw wojennych.</a:t>
            </a:r>
          </a:p>
          <a:p>
            <a:r>
              <a:rPr lang="pl-PL" dirty="0" smtClean="0"/>
              <a:t>§ 2. Przepisów art. 101-103 nie stosuje się również do umyślnego przestępstwa: zabójstwa, ciężkiego uszkodzenia ciała, ciężkiego uszczerbku na zdrowiu lub pozbawienia wolności łączonego ze szczególnym udręczeniem, popełnionego przez funkcjonariusza publicznego w związku z pełnieniem obowiązków służbowych.</a:t>
            </a:r>
          </a:p>
          <a:p>
            <a:endParaRPr lang="pl-PL"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Abolicja, amnestia, akt łaski</a:t>
            </a:r>
            <a:endParaRPr lang="pl-PL" dirty="0"/>
          </a:p>
        </p:txBody>
      </p:sp>
      <p:sp>
        <p:nvSpPr>
          <p:cNvPr id="3" name="Symbol zastępczy zawartości 2"/>
          <p:cNvSpPr>
            <a:spLocks noGrp="1"/>
          </p:cNvSpPr>
          <p:nvPr>
            <p:ph idx="1"/>
          </p:nvPr>
        </p:nvSpPr>
        <p:spPr>
          <a:xfrm>
            <a:off x="251520" y="1600200"/>
            <a:ext cx="8712968" cy="4997152"/>
          </a:xfrm>
        </p:spPr>
        <p:txBody>
          <a:bodyPr>
            <a:normAutofit fontScale="85000" lnSpcReduction="10000"/>
          </a:bodyPr>
          <a:lstStyle/>
          <a:p>
            <a:r>
              <a:rPr lang="pl-PL" dirty="0" smtClean="0"/>
              <a:t>Parlament posiada prawo ułaskawiania przestępców w formie amnestii i abolicji. Obie te instytucje najczęściej zawarte są w jednym akcie prawnym, w postaci odrębnej ustawy, a więc ich cechą jest generalny charakter.</a:t>
            </a:r>
          </a:p>
          <a:p>
            <a:r>
              <a:rPr lang="pl-PL" b="1" dirty="0" smtClean="0"/>
              <a:t>Amnestia</a:t>
            </a:r>
            <a:r>
              <a:rPr lang="pl-PL" dirty="0" smtClean="0"/>
              <a:t> jest darowaniem w całości lub w części kar prawomocnie orzeczonych. Może ona obejmować darowanie kary za określone przestępstwa względem wskazanych osób lub przestępstw popełnionych w określonych okolicznościach. Najczęściej z amnestią połączona jest </a:t>
            </a:r>
            <a:r>
              <a:rPr lang="pl-PL" b="1" dirty="0" smtClean="0"/>
              <a:t>abolicja</a:t>
            </a:r>
            <a:r>
              <a:rPr lang="pl-PL" dirty="0" smtClean="0"/>
              <a:t>, polegająca na zakazie wszczęcia postępowania karnego lub nakazie jego umorzenia w sprawach objętych amnestią, a zatem stanowi przeszkodę do ścigania przestępstw.</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5395</TotalTime>
  <Words>7787</Words>
  <Application>Microsoft Office PowerPoint</Application>
  <PresentationFormat>Pokaz na ekranie (4:3)</PresentationFormat>
  <Paragraphs>451</Paragraphs>
  <Slides>107</Slides>
  <Notes>1</Notes>
  <HiddenSlides>0</HiddenSlides>
  <MMClips>0</MMClips>
  <ScaleCrop>false</ScaleCrop>
  <HeadingPairs>
    <vt:vector size="4" baseType="variant">
      <vt:variant>
        <vt:lpstr>Motyw</vt:lpstr>
      </vt:variant>
      <vt:variant>
        <vt:i4>1</vt:i4>
      </vt:variant>
      <vt:variant>
        <vt:lpstr>Tytuły slajdów</vt:lpstr>
      </vt:variant>
      <vt:variant>
        <vt:i4>107</vt:i4>
      </vt:variant>
    </vt:vector>
  </HeadingPairs>
  <TitlesOfParts>
    <vt:vector size="108" baseType="lpstr">
      <vt:lpstr>Motyw pakietu Office</vt:lpstr>
      <vt:lpstr>PRAWO KARNE - WYKŁAD</vt:lpstr>
      <vt:lpstr>DEFINICJA PRAWA KARNEGO </vt:lpstr>
      <vt:lpstr>PRAWO KARNE MATARIALNE A PRAWO PROCESOWE I WYKONAWCZE</vt:lpstr>
      <vt:lpstr>PODZIAŁY PRAWA KARNEGO</vt:lpstr>
      <vt:lpstr>PODZIAŁY PRAWA KARNEGO</vt:lpstr>
      <vt:lpstr>FUNKCJE PRAWA KARNEGO</vt:lpstr>
      <vt:lpstr>FUNKCJA OCHRONNA </vt:lpstr>
      <vt:lpstr>FUNKCJA KARZĄCA </vt:lpstr>
      <vt:lpstr>FUNKCJA ZAPOBIEGAWCZA </vt:lpstr>
      <vt:lpstr>FUNKCJA GWARANCYJNA I KOMPENSACYJNA </vt:lpstr>
      <vt:lpstr>ŹRÓDŁA PRAWA KARNEGO</vt:lpstr>
      <vt:lpstr>ŹRÓDŁA PRAWA KARNEGO</vt:lpstr>
      <vt:lpstr>Źródła prawa karnego</vt:lpstr>
      <vt:lpstr>Źródłem prawa karnego nie jest:</vt:lpstr>
      <vt:lpstr> Jaka jest budowa przepisów części szczególnej Kodeksu karnego? </vt:lpstr>
      <vt:lpstr>Slajd 16</vt:lpstr>
      <vt:lpstr>Slajd 17</vt:lpstr>
      <vt:lpstr>Jak określa się czas popełnienia czynu zabronionego?</vt:lpstr>
      <vt:lpstr>Upływ czasu i jego konsekwencje</vt:lpstr>
      <vt:lpstr>Konsekwencje zmiany ustawy karnej przed zapadnięciem prawomocnego wyroku? </vt:lpstr>
      <vt:lpstr>Konsekwencje zmiany ustawy po prawomocnym wyroku</vt:lpstr>
      <vt:lpstr>Zasada terytorialności </vt:lpstr>
      <vt:lpstr>Zasady odp. karnej za przest. popełnione za granicą </vt:lpstr>
      <vt:lpstr>Zasada ochronna bezwzględna</vt:lpstr>
      <vt:lpstr>zasada represji wszechświatowej </vt:lpstr>
      <vt:lpstr>Zasada ochronna względna</vt:lpstr>
      <vt:lpstr>Struktura przestępstwa </vt:lpstr>
      <vt:lpstr>Dobro chronione </vt:lpstr>
      <vt:lpstr>Indywidualne i rodzajowe dobro chronione </vt:lpstr>
      <vt:lpstr>Podmiot przestępstwa</vt:lpstr>
      <vt:lpstr>Odpowiedzialność nieletniego w KK z 1997 r. </vt:lpstr>
      <vt:lpstr>Młodociany </vt:lpstr>
      <vt:lpstr>Szczególne dyrektywy wymiaru kary wobec młodocianego</vt:lpstr>
      <vt:lpstr>Slajd 34</vt:lpstr>
      <vt:lpstr>Strona przedmiotowa</vt:lpstr>
      <vt:lpstr>Czyn</vt:lpstr>
      <vt:lpstr>Skutek i związek przyczynowy  </vt:lpstr>
      <vt:lpstr>Teorie związku przyczynowego</vt:lpstr>
      <vt:lpstr>Teorie związku przyczynowego</vt:lpstr>
      <vt:lpstr>Teorie związku przyczynowego </vt:lpstr>
      <vt:lpstr>Slajd 41</vt:lpstr>
      <vt:lpstr>Strona podmiotowa</vt:lpstr>
      <vt:lpstr>Umyślność</vt:lpstr>
      <vt:lpstr>Nieumyślność</vt:lpstr>
      <vt:lpstr>Środki penalne</vt:lpstr>
      <vt:lpstr>Kary </vt:lpstr>
      <vt:lpstr>systemy orzekania kary grzywny</vt:lpstr>
      <vt:lpstr> wymiar kary grzywny w KK   </vt:lpstr>
      <vt:lpstr>Slajd 49</vt:lpstr>
      <vt:lpstr>Kiedy sąd może orzec karę grzywny? </vt:lpstr>
      <vt:lpstr>Kiedy sąd może orzec karę grzywny? </vt:lpstr>
      <vt:lpstr>Kiedy sąd może orzec karę grzywny? </vt:lpstr>
      <vt:lpstr>  Kiedy możliwe jest orzeczenie grzywny kumulatywnej, a kiedy w związku z warunkowym zawieszeniem wykonania innej kary?  </vt:lpstr>
      <vt:lpstr>Grzywna orzekana w związku z warunkowym zawieszeniem wykonania kary pozbawienia wolności </vt:lpstr>
      <vt:lpstr> Jaki jest wymiar kary ograniczenia wolności? </vt:lpstr>
      <vt:lpstr>Jaka jest treść kary ograniczenia wolności? </vt:lpstr>
      <vt:lpstr>Ograniczenia dodatkowe </vt:lpstr>
      <vt:lpstr>Obowiązek wykonywania pracy na cele społeczne </vt:lpstr>
      <vt:lpstr>Potrącenie z wynagrodzenia</vt:lpstr>
      <vt:lpstr>Jaki charakter w systemie kar ma kara pozbawienia wolności</vt:lpstr>
      <vt:lpstr>Na czym polega tzw. kara kombinowana (mieszana)? </vt:lpstr>
      <vt:lpstr>Kara mieszana - kombinowana</vt:lpstr>
      <vt:lpstr>KARA 25 LAT POZBAWIENIA WOLNOŚCI</vt:lpstr>
      <vt:lpstr>KARA DOŻYWOTNIEGO POZBAWIENIA WOLNOŚCI</vt:lpstr>
      <vt:lpstr>  Jakie środki karne i środki kompensacyjne przewiduje KK  </vt:lpstr>
      <vt:lpstr>środki probacyjne</vt:lpstr>
      <vt:lpstr>WARUNKOWE UMORZENIE POSTĘPOWANIA KARNEGO</vt:lpstr>
      <vt:lpstr>PRZESŁANKI WARUNKOWEGO UMORZENIA POSTĘPOWANIA </vt:lpstr>
      <vt:lpstr>WARUNKOWE ZAWIESZENIE WYKONANIA KARY</vt:lpstr>
      <vt:lpstr>PRZESŁANKI WARUNKOWEGO ZAWIESZENIA WYKONANIA KARY</vt:lpstr>
      <vt:lpstr>WARUNKOWE ZWOLNIENIE Z ODBYCIA RESZTY KARY </vt:lpstr>
      <vt:lpstr>Jakie środki zabezpieczające przewiduje Kodeks karny? </vt:lpstr>
      <vt:lpstr>Czym różni się środek zabezpieczający od kary?  </vt:lpstr>
      <vt:lpstr> Na jakich zasadach Kodeks karny opiera stosowanie środków zabezpieczających?  </vt:lpstr>
      <vt:lpstr>Co to jest wymiar kary? </vt:lpstr>
      <vt:lpstr>Nadzwyczajny wymiar kary </vt:lpstr>
      <vt:lpstr> Na czym polega nadzwyczajne złagodzenie kary? </vt:lpstr>
      <vt:lpstr> Nadzwyczajne złagodzenie kary następuje według zasad ustalonych w przepisie art. 60 § 6 i 7 KK: </vt:lpstr>
      <vt:lpstr>Na czym polega nadzwyczajne obostrzenie kary? </vt:lpstr>
      <vt:lpstr>Na czym polega nadzwyczajne obostrzenie kary wobec recydywistów i przestępców zawodowych? </vt:lpstr>
      <vt:lpstr>Recydywa specjalna podstawowa</vt:lpstr>
      <vt:lpstr>Multirecydywa</vt:lpstr>
      <vt:lpstr>Multirecydywa – wymiar kary</vt:lpstr>
      <vt:lpstr>Sądowy wymiar kary</vt:lpstr>
      <vt:lpstr>Zasady sądowego wymiaru kary</vt:lpstr>
      <vt:lpstr>Zasady sądowego wymiaru kary </vt:lpstr>
      <vt:lpstr>Dyrektywy wymiaru kary </vt:lpstr>
      <vt:lpstr>Dyrektywy ogólne i szczegółowe</vt:lpstr>
      <vt:lpstr>Dyrektywa sprawiedliwościowa</vt:lpstr>
      <vt:lpstr>Prewencja ogólna jako dyrektywa wymiaru kary. </vt:lpstr>
      <vt:lpstr>Na czym polega prewencja indywidualna jako dyrektywa wymiaru kary?</vt:lpstr>
      <vt:lpstr>Dyrektywa szczególna wymiaru kary wobec nieletnich i młodocianych.</vt:lpstr>
      <vt:lpstr>dyrektywy wyboru i wymiaru poszczególnych rodzajów kar</vt:lpstr>
      <vt:lpstr>Dyrektywa odnosząca się do grzywny</vt:lpstr>
      <vt:lpstr>okoliczności wyłączające karalność </vt:lpstr>
      <vt:lpstr>Przedawnienie </vt:lpstr>
      <vt:lpstr>przedawnienie ścigania</vt:lpstr>
      <vt:lpstr>Nie przedawniają się </vt:lpstr>
      <vt:lpstr>Abolicja, amnestia, akt łaski</vt:lpstr>
      <vt:lpstr>Akt łaski Prezydenta RP</vt:lpstr>
      <vt:lpstr>Odstąpienie od wymierzenia kary </vt:lpstr>
      <vt:lpstr>zatarcie skazania</vt:lpstr>
      <vt:lpstr>Jakie rodzaje zatarcia skazania przewiduje Kodeks karny? </vt:lpstr>
      <vt:lpstr>Zatarcie skazania na wniosek</vt:lpstr>
      <vt:lpstr>Nie ulega zatarciu </vt:lpstr>
      <vt:lpstr>Slajd 106</vt:lpstr>
      <vt:lpstr>Formy zjawiskowe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 2</dc:title>
  <dc:creator>Damian</dc:creator>
  <cp:lastModifiedBy>48503599519</cp:lastModifiedBy>
  <cp:revision>64</cp:revision>
  <dcterms:created xsi:type="dcterms:W3CDTF">2017-03-07T08:34:01Z</dcterms:created>
  <dcterms:modified xsi:type="dcterms:W3CDTF">2020-03-05T07:51:58Z</dcterms:modified>
</cp:coreProperties>
</file>