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91191-2CDD-4F37-AEAF-0EE179644B0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l-PL"/>
        </a:p>
      </dgm:t>
    </dgm:pt>
    <dgm:pt modelId="{7CE1758F-8A09-4580-9A88-99279304A526}">
      <dgm:prSet phldrT="[Tekst]"/>
      <dgm:spPr/>
      <dgm:t>
        <a:bodyPr/>
        <a:lstStyle/>
        <a:p>
          <a:r>
            <a:rPr lang="pl-PL" dirty="0" smtClean="0"/>
            <a:t>P1</a:t>
          </a:r>
          <a:endParaRPr lang="pl-PL" dirty="0"/>
        </a:p>
      </dgm:t>
    </dgm:pt>
    <dgm:pt modelId="{A38716DE-9FA6-42D3-9090-A717E0245338}" type="parTrans" cxnId="{71F4333D-AC25-42D5-8833-B76BE654DF4C}">
      <dgm:prSet/>
      <dgm:spPr/>
      <dgm:t>
        <a:bodyPr/>
        <a:lstStyle/>
        <a:p>
          <a:endParaRPr lang="pl-PL"/>
        </a:p>
      </dgm:t>
    </dgm:pt>
    <dgm:pt modelId="{ED9B2028-BCB4-4141-BD75-53EED1AF3A8B}" type="sibTrans" cxnId="{71F4333D-AC25-42D5-8833-B76BE654DF4C}">
      <dgm:prSet/>
      <dgm:spPr/>
      <dgm:t>
        <a:bodyPr/>
        <a:lstStyle/>
        <a:p>
          <a:endParaRPr lang="pl-PL"/>
        </a:p>
      </dgm:t>
    </dgm:pt>
    <dgm:pt modelId="{E86D63BD-915F-40CB-AE8D-DEEDE047E77A}">
      <dgm:prSet phldrT="[Tekst]"/>
      <dgm:spPr/>
      <dgm:t>
        <a:bodyPr/>
        <a:lstStyle/>
        <a:p>
          <a:r>
            <a:rPr lang="pl-PL" dirty="0" smtClean="0"/>
            <a:t>Skazanie za przestępstwo umyślne na karę pozbawienia wolności</a:t>
          </a:r>
          <a:endParaRPr lang="pl-PL" dirty="0"/>
        </a:p>
      </dgm:t>
    </dgm:pt>
    <dgm:pt modelId="{D9DC783D-9FB3-4A4C-80D1-7180173876FC}" type="parTrans" cxnId="{05FA059E-0EDE-4499-B32D-561873AC9D3B}">
      <dgm:prSet/>
      <dgm:spPr/>
      <dgm:t>
        <a:bodyPr/>
        <a:lstStyle/>
        <a:p>
          <a:endParaRPr lang="pl-PL"/>
        </a:p>
      </dgm:t>
    </dgm:pt>
    <dgm:pt modelId="{D64955C6-A403-484E-BC3D-F64BF0307BAC}" type="sibTrans" cxnId="{05FA059E-0EDE-4499-B32D-561873AC9D3B}">
      <dgm:prSet/>
      <dgm:spPr/>
      <dgm:t>
        <a:bodyPr/>
        <a:lstStyle/>
        <a:p>
          <a:endParaRPr lang="pl-PL"/>
        </a:p>
      </dgm:t>
    </dgm:pt>
    <dgm:pt modelId="{769837DE-0E54-4FD0-891F-688524D48811}">
      <dgm:prSet phldrT="[Tekst]"/>
      <dgm:spPr/>
      <dgm:t>
        <a:bodyPr/>
        <a:lstStyle/>
        <a:p>
          <a:r>
            <a:rPr lang="pl-PL" dirty="0" smtClean="0"/>
            <a:t>P2</a:t>
          </a:r>
          <a:endParaRPr lang="pl-PL" dirty="0"/>
        </a:p>
      </dgm:t>
    </dgm:pt>
    <dgm:pt modelId="{8C363C8C-AC56-46AE-9E42-F336BAF13633}" type="parTrans" cxnId="{E9D68EB5-FDB1-43CF-BC15-DB22F846844F}">
      <dgm:prSet/>
      <dgm:spPr/>
      <dgm:t>
        <a:bodyPr/>
        <a:lstStyle/>
        <a:p>
          <a:endParaRPr lang="pl-PL"/>
        </a:p>
      </dgm:t>
    </dgm:pt>
    <dgm:pt modelId="{1C76F2FA-2EF4-4FE0-A5C1-F263134BA18A}" type="sibTrans" cxnId="{E9D68EB5-FDB1-43CF-BC15-DB22F846844F}">
      <dgm:prSet/>
      <dgm:spPr/>
      <dgm:t>
        <a:bodyPr/>
        <a:lstStyle/>
        <a:p>
          <a:endParaRPr lang="pl-PL"/>
        </a:p>
      </dgm:t>
    </dgm:pt>
    <dgm:pt modelId="{0BAE28B1-2A5D-4C39-9121-5BAE6260223E}">
      <dgm:prSet phldrT="[Tekst]"/>
      <dgm:spPr/>
      <dgm:t>
        <a:bodyPr/>
        <a:lstStyle/>
        <a:p>
          <a:r>
            <a:rPr lang="pl-PL" dirty="0" smtClean="0"/>
            <a:t>Umyślne przestępstwo podobne</a:t>
          </a:r>
          <a:endParaRPr lang="pl-PL" dirty="0"/>
        </a:p>
      </dgm:t>
    </dgm:pt>
    <dgm:pt modelId="{BEAD3E26-3B38-4478-9955-AEADC7FF26E1}" type="parTrans" cxnId="{943433E4-BC3F-4500-AA98-94874BE6903B}">
      <dgm:prSet/>
      <dgm:spPr/>
      <dgm:t>
        <a:bodyPr/>
        <a:lstStyle/>
        <a:p>
          <a:endParaRPr lang="pl-PL"/>
        </a:p>
      </dgm:t>
    </dgm:pt>
    <dgm:pt modelId="{6B91D028-86F9-40CB-AB16-D453D3809C95}" type="sibTrans" cxnId="{943433E4-BC3F-4500-AA98-94874BE6903B}">
      <dgm:prSet/>
      <dgm:spPr/>
      <dgm:t>
        <a:bodyPr/>
        <a:lstStyle/>
        <a:p>
          <a:endParaRPr lang="pl-PL"/>
        </a:p>
      </dgm:t>
    </dgm:pt>
    <dgm:pt modelId="{922424A5-E83B-4135-9EC0-874F0D2F1ECA}">
      <dgm:prSet phldrT="[Tekst]"/>
      <dgm:spPr/>
      <dgm:t>
        <a:bodyPr/>
        <a:lstStyle/>
        <a:p>
          <a:r>
            <a:rPr lang="pl-PL" dirty="0" smtClean="0"/>
            <a:t>P3</a:t>
          </a:r>
          <a:endParaRPr lang="pl-PL" dirty="0"/>
        </a:p>
      </dgm:t>
    </dgm:pt>
    <dgm:pt modelId="{8CDEEB28-8F40-4575-9766-44F044C772CE}" type="parTrans" cxnId="{53AE922E-C624-47D8-9A7B-3E470E70EAE2}">
      <dgm:prSet/>
      <dgm:spPr/>
      <dgm:t>
        <a:bodyPr/>
        <a:lstStyle/>
        <a:p>
          <a:endParaRPr lang="pl-PL"/>
        </a:p>
      </dgm:t>
    </dgm:pt>
    <dgm:pt modelId="{A81C998B-24C3-4846-93F8-37CEDEB43855}" type="sibTrans" cxnId="{53AE922E-C624-47D8-9A7B-3E470E70EAE2}">
      <dgm:prSet/>
      <dgm:spPr/>
      <dgm:t>
        <a:bodyPr/>
        <a:lstStyle/>
        <a:p>
          <a:endParaRPr lang="pl-PL"/>
        </a:p>
      </dgm:t>
    </dgm:pt>
    <dgm:pt modelId="{FB4D911E-8A5F-4849-BE62-D0F16C057512}">
      <dgm:prSet phldrT="[Tekst]"/>
      <dgm:spPr/>
      <dgm:t>
        <a:bodyPr/>
        <a:lstStyle/>
        <a:p>
          <a:r>
            <a:rPr lang="pl-PL" dirty="0" smtClean="0"/>
            <a:t>Popełnienie ponownie umyślnego przestępstwa przeciwko życiu </a:t>
          </a:r>
          <a:r>
            <a:rPr lang="pl-PL" b="0" i="0" dirty="0" smtClean="0"/>
            <a:t>lub zdrowiu, przestępstwo zgwałcenia, rozboju, kradzieży z włamaniem lub inne przestępstwo przeciwko mieniu popełnione z użyciem przemocy lub groźbą jej użycia</a:t>
          </a:r>
          <a:endParaRPr lang="pl-PL" dirty="0"/>
        </a:p>
      </dgm:t>
    </dgm:pt>
    <dgm:pt modelId="{2EC1ED22-36C8-443D-A6F4-189A301A9691}" type="parTrans" cxnId="{00F21A5F-5CF5-4B88-A596-2A47D15E121A}">
      <dgm:prSet/>
      <dgm:spPr/>
      <dgm:t>
        <a:bodyPr/>
        <a:lstStyle/>
        <a:p>
          <a:endParaRPr lang="pl-PL"/>
        </a:p>
      </dgm:t>
    </dgm:pt>
    <dgm:pt modelId="{E6E04496-C382-4A6B-8EAB-9013B09BEC60}" type="sibTrans" cxnId="{00F21A5F-5CF5-4B88-A596-2A47D15E121A}">
      <dgm:prSet/>
      <dgm:spPr/>
      <dgm:t>
        <a:bodyPr/>
        <a:lstStyle/>
        <a:p>
          <a:endParaRPr lang="pl-PL"/>
        </a:p>
      </dgm:t>
    </dgm:pt>
    <dgm:pt modelId="{605137B4-FD2C-4589-AE8C-7D7BE04ED98B}" type="pres">
      <dgm:prSet presAssocID="{4E891191-2CDD-4F37-AEAF-0EE179644B0A}" presName="Name0" presStyleCnt="0">
        <dgm:presLayoutVars>
          <dgm:dir/>
          <dgm:animLvl val="lvl"/>
          <dgm:resizeHandles val="exact"/>
        </dgm:presLayoutVars>
      </dgm:prSet>
      <dgm:spPr/>
      <dgm:t>
        <a:bodyPr/>
        <a:lstStyle/>
        <a:p>
          <a:endParaRPr lang="pl-PL"/>
        </a:p>
      </dgm:t>
    </dgm:pt>
    <dgm:pt modelId="{0EE3FB51-2BBB-4214-A9BD-9A91416F5473}" type="pres">
      <dgm:prSet presAssocID="{7CE1758F-8A09-4580-9A88-99279304A526}" presName="composite" presStyleCnt="0"/>
      <dgm:spPr/>
    </dgm:pt>
    <dgm:pt modelId="{1CB1039E-C1D3-4340-A819-06D4C895E7B2}" type="pres">
      <dgm:prSet presAssocID="{7CE1758F-8A09-4580-9A88-99279304A526}" presName="parTx" presStyleLbl="alignNode1" presStyleIdx="0" presStyleCnt="3">
        <dgm:presLayoutVars>
          <dgm:chMax val="0"/>
          <dgm:chPref val="0"/>
          <dgm:bulletEnabled val="1"/>
        </dgm:presLayoutVars>
      </dgm:prSet>
      <dgm:spPr/>
      <dgm:t>
        <a:bodyPr/>
        <a:lstStyle/>
        <a:p>
          <a:endParaRPr lang="pl-PL"/>
        </a:p>
      </dgm:t>
    </dgm:pt>
    <dgm:pt modelId="{A59368A9-86DF-45CA-B47D-77E01CDC501E}" type="pres">
      <dgm:prSet presAssocID="{7CE1758F-8A09-4580-9A88-99279304A526}" presName="desTx" presStyleLbl="alignAccFollowNode1" presStyleIdx="0" presStyleCnt="3">
        <dgm:presLayoutVars>
          <dgm:bulletEnabled val="1"/>
        </dgm:presLayoutVars>
      </dgm:prSet>
      <dgm:spPr/>
      <dgm:t>
        <a:bodyPr/>
        <a:lstStyle/>
        <a:p>
          <a:endParaRPr lang="pl-PL"/>
        </a:p>
      </dgm:t>
    </dgm:pt>
    <dgm:pt modelId="{2E2B7AC2-5B18-4C97-B7F3-0EA661C5BD90}" type="pres">
      <dgm:prSet presAssocID="{ED9B2028-BCB4-4141-BD75-53EED1AF3A8B}" presName="space" presStyleCnt="0"/>
      <dgm:spPr/>
    </dgm:pt>
    <dgm:pt modelId="{C48E9D53-1F1B-41FD-9695-3DC7592967A3}" type="pres">
      <dgm:prSet presAssocID="{769837DE-0E54-4FD0-891F-688524D48811}" presName="composite" presStyleCnt="0"/>
      <dgm:spPr/>
    </dgm:pt>
    <dgm:pt modelId="{A31BA0F3-937D-40CE-B74E-BAC43BA88674}" type="pres">
      <dgm:prSet presAssocID="{769837DE-0E54-4FD0-891F-688524D48811}" presName="parTx" presStyleLbl="alignNode1" presStyleIdx="1" presStyleCnt="3">
        <dgm:presLayoutVars>
          <dgm:chMax val="0"/>
          <dgm:chPref val="0"/>
          <dgm:bulletEnabled val="1"/>
        </dgm:presLayoutVars>
      </dgm:prSet>
      <dgm:spPr/>
      <dgm:t>
        <a:bodyPr/>
        <a:lstStyle/>
        <a:p>
          <a:endParaRPr lang="pl-PL"/>
        </a:p>
      </dgm:t>
    </dgm:pt>
    <dgm:pt modelId="{FA89E522-1526-479C-845E-613FEBBD20FA}" type="pres">
      <dgm:prSet presAssocID="{769837DE-0E54-4FD0-891F-688524D48811}" presName="desTx" presStyleLbl="alignAccFollowNode1" presStyleIdx="1" presStyleCnt="3">
        <dgm:presLayoutVars>
          <dgm:bulletEnabled val="1"/>
        </dgm:presLayoutVars>
      </dgm:prSet>
      <dgm:spPr/>
      <dgm:t>
        <a:bodyPr/>
        <a:lstStyle/>
        <a:p>
          <a:endParaRPr lang="pl-PL"/>
        </a:p>
      </dgm:t>
    </dgm:pt>
    <dgm:pt modelId="{56E491D9-6987-46B1-A364-EFE4A6650E30}" type="pres">
      <dgm:prSet presAssocID="{1C76F2FA-2EF4-4FE0-A5C1-F263134BA18A}" presName="space" presStyleCnt="0"/>
      <dgm:spPr/>
    </dgm:pt>
    <dgm:pt modelId="{DE41FFD0-1D84-43EF-BE5F-FFFCBFD2808F}" type="pres">
      <dgm:prSet presAssocID="{922424A5-E83B-4135-9EC0-874F0D2F1ECA}" presName="composite" presStyleCnt="0"/>
      <dgm:spPr/>
    </dgm:pt>
    <dgm:pt modelId="{CF34C01F-0997-4059-B2C4-3FCD7D82EDFD}" type="pres">
      <dgm:prSet presAssocID="{922424A5-E83B-4135-9EC0-874F0D2F1ECA}" presName="parTx" presStyleLbl="alignNode1" presStyleIdx="2" presStyleCnt="3">
        <dgm:presLayoutVars>
          <dgm:chMax val="0"/>
          <dgm:chPref val="0"/>
          <dgm:bulletEnabled val="1"/>
        </dgm:presLayoutVars>
      </dgm:prSet>
      <dgm:spPr/>
      <dgm:t>
        <a:bodyPr/>
        <a:lstStyle/>
        <a:p>
          <a:endParaRPr lang="pl-PL"/>
        </a:p>
      </dgm:t>
    </dgm:pt>
    <dgm:pt modelId="{8CF5932D-6F77-4B8A-9353-9EC3E2852398}" type="pres">
      <dgm:prSet presAssocID="{922424A5-E83B-4135-9EC0-874F0D2F1ECA}" presName="desTx" presStyleLbl="alignAccFollowNode1" presStyleIdx="2" presStyleCnt="3">
        <dgm:presLayoutVars>
          <dgm:bulletEnabled val="1"/>
        </dgm:presLayoutVars>
      </dgm:prSet>
      <dgm:spPr/>
      <dgm:t>
        <a:bodyPr/>
        <a:lstStyle/>
        <a:p>
          <a:endParaRPr lang="pl-PL"/>
        </a:p>
      </dgm:t>
    </dgm:pt>
  </dgm:ptLst>
  <dgm:cxnLst>
    <dgm:cxn modelId="{6C0FE006-20BE-4F41-BEE1-41D066759B9B}" type="presOf" srcId="{769837DE-0E54-4FD0-891F-688524D48811}" destId="{A31BA0F3-937D-40CE-B74E-BAC43BA88674}" srcOrd="0" destOrd="0" presId="urn:microsoft.com/office/officeart/2005/8/layout/hList1"/>
    <dgm:cxn modelId="{05FA059E-0EDE-4499-B32D-561873AC9D3B}" srcId="{7CE1758F-8A09-4580-9A88-99279304A526}" destId="{E86D63BD-915F-40CB-AE8D-DEEDE047E77A}" srcOrd="0" destOrd="0" parTransId="{D9DC783D-9FB3-4A4C-80D1-7180173876FC}" sibTransId="{D64955C6-A403-484E-BC3D-F64BF0307BAC}"/>
    <dgm:cxn modelId="{00F21A5F-5CF5-4B88-A596-2A47D15E121A}" srcId="{922424A5-E83B-4135-9EC0-874F0D2F1ECA}" destId="{FB4D911E-8A5F-4849-BE62-D0F16C057512}" srcOrd="0" destOrd="0" parTransId="{2EC1ED22-36C8-443D-A6F4-189A301A9691}" sibTransId="{E6E04496-C382-4A6B-8EAB-9013B09BEC60}"/>
    <dgm:cxn modelId="{0F302AEF-425E-41D9-B59E-0E2D28DAB97F}" type="presOf" srcId="{E86D63BD-915F-40CB-AE8D-DEEDE047E77A}" destId="{A59368A9-86DF-45CA-B47D-77E01CDC501E}" srcOrd="0" destOrd="0" presId="urn:microsoft.com/office/officeart/2005/8/layout/hList1"/>
    <dgm:cxn modelId="{78598E01-4C90-4C73-9B45-892A16C51A17}" type="presOf" srcId="{0BAE28B1-2A5D-4C39-9121-5BAE6260223E}" destId="{FA89E522-1526-479C-845E-613FEBBD20FA}" srcOrd="0" destOrd="0" presId="urn:microsoft.com/office/officeart/2005/8/layout/hList1"/>
    <dgm:cxn modelId="{CD1DFDEE-ED8C-4D0B-99AD-957F6E96C701}" type="presOf" srcId="{922424A5-E83B-4135-9EC0-874F0D2F1ECA}" destId="{CF34C01F-0997-4059-B2C4-3FCD7D82EDFD}" srcOrd="0" destOrd="0" presId="urn:microsoft.com/office/officeart/2005/8/layout/hList1"/>
    <dgm:cxn modelId="{25E95FAA-6921-496F-A9FD-3374773DD83E}" type="presOf" srcId="{FB4D911E-8A5F-4849-BE62-D0F16C057512}" destId="{8CF5932D-6F77-4B8A-9353-9EC3E2852398}" srcOrd="0" destOrd="0" presId="urn:microsoft.com/office/officeart/2005/8/layout/hList1"/>
    <dgm:cxn modelId="{71F4333D-AC25-42D5-8833-B76BE654DF4C}" srcId="{4E891191-2CDD-4F37-AEAF-0EE179644B0A}" destId="{7CE1758F-8A09-4580-9A88-99279304A526}" srcOrd="0" destOrd="0" parTransId="{A38716DE-9FA6-42D3-9090-A717E0245338}" sibTransId="{ED9B2028-BCB4-4141-BD75-53EED1AF3A8B}"/>
    <dgm:cxn modelId="{53AE922E-C624-47D8-9A7B-3E470E70EAE2}" srcId="{4E891191-2CDD-4F37-AEAF-0EE179644B0A}" destId="{922424A5-E83B-4135-9EC0-874F0D2F1ECA}" srcOrd="2" destOrd="0" parTransId="{8CDEEB28-8F40-4575-9766-44F044C772CE}" sibTransId="{A81C998B-24C3-4846-93F8-37CEDEB43855}"/>
    <dgm:cxn modelId="{1735D923-2A07-4DF2-ACF9-E42459B03A04}" type="presOf" srcId="{4E891191-2CDD-4F37-AEAF-0EE179644B0A}" destId="{605137B4-FD2C-4589-AE8C-7D7BE04ED98B}" srcOrd="0" destOrd="0" presId="urn:microsoft.com/office/officeart/2005/8/layout/hList1"/>
    <dgm:cxn modelId="{E9D68EB5-FDB1-43CF-BC15-DB22F846844F}" srcId="{4E891191-2CDD-4F37-AEAF-0EE179644B0A}" destId="{769837DE-0E54-4FD0-891F-688524D48811}" srcOrd="1" destOrd="0" parTransId="{8C363C8C-AC56-46AE-9E42-F336BAF13633}" sibTransId="{1C76F2FA-2EF4-4FE0-A5C1-F263134BA18A}"/>
    <dgm:cxn modelId="{943433E4-BC3F-4500-AA98-94874BE6903B}" srcId="{769837DE-0E54-4FD0-891F-688524D48811}" destId="{0BAE28B1-2A5D-4C39-9121-5BAE6260223E}" srcOrd="0" destOrd="0" parTransId="{BEAD3E26-3B38-4478-9955-AEADC7FF26E1}" sibTransId="{6B91D028-86F9-40CB-AB16-D453D3809C95}"/>
    <dgm:cxn modelId="{B9310C11-E7A6-4706-9387-A376E19C70B6}" type="presOf" srcId="{7CE1758F-8A09-4580-9A88-99279304A526}" destId="{1CB1039E-C1D3-4340-A819-06D4C895E7B2}" srcOrd="0" destOrd="0" presId="urn:microsoft.com/office/officeart/2005/8/layout/hList1"/>
    <dgm:cxn modelId="{E70B669A-E1E2-4F16-B798-66A05DAECE7E}" type="presParOf" srcId="{605137B4-FD2C-4589-AE8C-7D7BE04ED98B}" destId="{0EE3FB51-2BBB-4214-A9BD-9A91416F5473}" srcOrd="0" destOrd="0" presId="urn:microsoft.com/office/officeart/2005/8/layout/hList1"/>
    <dgm:cxn modelId="{186B7743-4484-4B4B-93D1-CE13D493B126}" type="presParOf" srcId="{0EE3FB51-2BBB-4214-A9BD-9A91416F5473}" destId="{1CB1039E-C1D3-4340-A819-06D4C895E7B2}" srcOrd="0" destOrd="0" presId="urn:microsoft.com/office/officeart/2005/8/layout/hList1"/>
    <dgm:cxn modelId="{1076E10F-7E3D-4285-AC54-812EAF32C093}" type="presParOf" srcId="{0EE3FB51-2BBB-4214-A9BD-9A91416F5473}" destId="{A59368A9-86DF-45CA-B47D-77E01CDC501E}" srcOrd="1" destOrd="0" presId="urn:microsoft.com/office/officeart/2005/8/layout/hList1"/>
    <dgm:cxn modelId="{EABF75A3-EC0E-4E6C-AAA3-3FECC001FD1C}" type="presParOf" srcId="{605137B4-FD2C-4589-AE8C-7D7BE04ED98B}" destId="{2E2B7AC2-5B18-4C97-B7F3-0EA661C5BD90}" srcOrd="1" destOrd="0" presId="urn:microsoft.com/office/officeart/2005/8/layout/hList1"/>
    <dgm:cxn modelId="{D940DB3A-0A4E-40A0-BF05-2B02473953FE}" type="presParOf" srcId="{605137B4-FD2C-4589-AE8C-7D7BE04ED98B}" destId="{C48E9D53-1F1B-41FD-9695-3DC7592967A3}" srcOrd="2" destOrd="0" presId="urn:microsoft.com/office/officeart/2005/8/layout/hList1"/>
    <dgm:cxn modelId="{39FE133C-4DE9-4D6C-AED2-988EE1C2088B}" type="presParOf" srcId="{C48E9D53-1F1B-41FD-9695-3DC7592967A3}" destId="{A31BA0F3-937D-40CE-B74E-BAC43BA88674}" srcOrd="0" destOrd="0" presId="urn:microsoft.com/office/officeart/2005/8/layout/hList1"/>
    <dgm:cxn modelId="{DD1E6E2A-7D8B-487E-9132-8A2821B32075}" type="presParOf" srcId="{C48E9D53-1F1B-41FD-9695-3DC7592967A3}" destId="{FA89E522-1526-479C-845E-613FEBBD20FA}" srcOrd="1" destOrd="0" presId="urn:microsoft.com/office/officeart/2005/8/layout/hList1"/>
    <dgm:cxn modelId="{69FDA7BB-2D4A-4B84-ACA4-B800EF63E2A4}" type="presParOf" srcId="{605137B4-FD2C-4589-AE8C-7D7BE04ED98B}" destId="{56E491D9-6987-46B1-A364-EFE4A6650E30}" srcOrd="3" destOrd="0" presId="urn:microsoft.com/office/officeart/2005/8/layout/hList1"/>
    <dgm:cxn modelId="{CA5B1F5B-18BC-4A61-BCBD-9E24862576F3}" type="presParOf" srcId="{605137B4-FD2C-4589-AE8C-7D7BE04ED98B}" destId="{DE41FFD0-1D84-43EF-BE5F-FFFCBFD2808F}" srcOrd="4" destOrd="0" presId="urn:microsoft.com/office/officeart/2005/8/layout/hList1"/>
    <dgm:cxn modelId="{5ACDEEB4-FCC2-4A91-9B81-B9B9F556465B}" type="presParOf" srcId="{DE41FFD0-1D84-43EF-BE5F-FFFCBFD2808F}" destId="{CF34C01F-0997-4059-B2C4-3FCD7D82EDFD}" srcOrd="0" destOrd="0" presId="urn:microsoft.com/office/officeart/2005/8/layout/hList1"/>
    <dgm:cxn modelId="{1B453BA9-CBB5-4F58-B338-8CE2DAFEF028}" type="presParOf" srcId="{DE41FFD0-1D84-43EF-BE5F-FFFCBFD2808F}" destId="{8CF5932D-6F77-4B8A-9353-9EC3E2852398}"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B1039E-C1D3-4340-A819-06D4C895E7B2}">
      <dsp:nvSpPr>
        <dsp:cNvPr id="0" name=""/>
        <dsp:cNvSpPr/>
      </dsp:nvSpPr>
      <dsp:spPr>
        <a:xfrm>
          <a:off x="2571" y="77839"/>
          <a:ext cx="2507456"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pl-PL" sz="1500" kern="1200" dirty="0" smtClean="0"/>
            <a:t>P1</a:t>
          </a:r>
          <a:endParaRPr lang="pl-PL" sz="1500" kern="1200" dirty="0"/>
        </a:p>
      </dsp:txBody>
      <dsp:txXfrm>
        <a:off x="2571" y="77839"/>
        <a:ext cx="2507456" cy="432000"/>
      </dsp:txXfrm>
    </dsp:sp>
    <dsp:sp modelId="{A59368A9-86DF-45CA-B47D-77E01CDC501E}">
      <dsp:nvSpPr>
        <dsp:cNvPr id="0" name=""/>
        <dsp:cNvSpPr/>
      </dsp:nvSpPr>
      <dsp:spPr>
        <a:xfrm>
          <a:off x="2571" y="509839"/>
          <a:ext cx="2507456" cy="23212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pl-PL" sz="1500" kern="1200" dirty="0" smtClean="0"/>
            <a:t>Skazanie za przestępstwo umyślne na karę pozbawienia wolności</a:t>
          </a:r>
          <a:endParaRPr lang="pl-PL" sz="1500" kern="1200" dirty="0"/>
        </a:p>
      </dsp:txBody>
      <dsp:txXfrm>
        <a:off x="2571" y="509839"/>
        <a:ext cx="2507456" cy="2321240"/>
      </dsp:txXfrm>
    </dsp:sp>
    <dsp:sp modelId="{A31BA0F3-937D-40CE-B74E-BAC43BA88674}">
      <dsp:nvSpPr>
        <dsp:cNvPr id="0" name=""/>
        <dsp:cNvSpPr/>
      </dsp:nvSpPr>
      <dsp:spPr>
        <a:xfrm>
          <a:off x="2861071" y="77839"/>
          <a:ext cx="2507456"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pl-PL" sz="1500" kern="1200" dirty="0" smtClean="0"/>
            <a:t>P2</a:t>
          </a:r>
          <a:endParaRPr lang="pl-PL" sz="1500" kern="1200" dirty="0"/>
        </a:p>
      </dsp:txBody>
      <dsp:txXfrm>
        <a:off x="2861071" y="77839"/>
        <a:ext cx="2507456" cy="432000"/>
      </dsp:txXfrm>
    </dsp:sp>
    <dsp:sp modelId="{FA89E522-1526-479C-845E-613FEBBD20FA}">
      <dsp:nvSpPr>
        <dsp:cNvPr id="0" name=""/>
        <dsp:cNvSpPr/>
      </dsp:nvSpPr>
      <dsp:spPr>
        <a:xfrm>
          <a:off x="2861071" y="509839"/>
          <a:ext cx="2507456" cy="23212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pl-PL" sz="1500" kern="1200" dirty="0" smtClean="0"/>
            <a:t>Umyślne przestępstwo podobne</a:t>
          </a:r>
          <a:endParaRPr lang="pl-PL" sz="1500" kern="1200" dirty="0"/>
        </a:p>
      </dsp:txBody>
      <dsp:txXfrm>
        <a:off x="2861071" y="509839"/>
        <a:ext cx="2507456" cy="2321240"/>
      </dsp:txXfrm>
    </dsp:sp>
    <dsp:sp modelId="{CF34C01F-0997-4059-B2C4-3FCD7D82EDFD}">
      <dsp:nvSpPr>
        <dsp:cNvPr id="0" name=""/>
        <dsp:cNvSpPr/>
      </dsp:nvSpPr>
      <dsp:spPr>
        <a:xfrm>
          <a:off x="5719571" y="77839"/>
          <a:ext cx="2507456"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pl-PL" sz="1500" kern="1200" dirty="0" smtClean="0"/>
            <a:t>P3</a:t>
          </a:r>
          <a:endParaRPr lang="pl-PL" sz="1500" kern="1200" dirty="0"/>
        </a:p>
      </dsp:txBody>
      <dsp:txXfrm>
        <a:off x="5719571" y="77839"/>
        <a:ext cx="2507456" cy="432000"/>
      </dsp:txXfrm>
    </dsp:sp>
    <dsp:sp modelId="{8CF5932D-6F77-4B8A-9353-9EC3E2852398}">
      <dsp:nvSpPr>
        <dsp:cNvPr id="0" name=""/>
        <dsp:cNvSpPr/>
      </dsp:nvSpPr>
      <dsp:spPr>
        <a:xfrm>
          <a:off x="5719571" y="509839"/>
          <a:ext cx="2507456" cy="23212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pl-PL" sz="1500" kern="1200" dirty="0" smtClean="0"/>
            <a:t>Popełnienie ponownie umyślnego przestępstwa przeciwko życiu </a:t>
          </a:r>
          <a:r>
            <a:rPr lang="pl-PL" sz="1500" b="0" i="0" kern="1200" dirty="0" smtClean="0"/>
            <a:t>lub zdrowiu, przestępstwo zgwałcenia, rozboju, kradzieży z włamaniem lub inne przestępstwo przeciwko mieniu popełnione z użyciem przemocy lub groźbą jej użycia</a:t>
          </a:r>
          <a:endParaRPr lang="pl-PL" sz="1500" kern="1200" dirty="0"/>
        </a:p>
      </dsp:txBody>
      <dsp:txXfrm>
        <a:off x="5719571" y="509839"/>
        <a:ext cx="2507456" cy="23212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DCEAE81F-8C5C-4986-9EB0-37B9EC166B84}" type="datetimeFigureOut">
              <a:rPr lang="pl-PL"/>
              <a:pPr>
                <a:defRPr/>
              </a:pPr>
              <a:t>23.04.2020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00F6BAF-6427-4C7B-A5BB-53E3F120986B}"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767EF82E-6754-47CC-BE87-0E76B494677F}" type="datetimeFigureOut">
              <a:rPr lang="pl-PL"/>
              <a:pPr>
                <a:defRPr/>
              </a:pPr>
              <a:t>23.04.2020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81FB4B1-A6E9-495B-B3F4-9E2F3B90538B}"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852B612-CACC-48C9-AB7E-16BDC164B4F3}" type="datetimeFigureOut">
              <a:rPr lang="pl-PL"/>
              <a:pPr>
                <a:defRPr/>
              </a:pPr>
              <a:t>23.04.2020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05AD6E9-906F-4F17-BE91-C1493B8ACD30}"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FDA6350B-5377-4F9B-BE75-4AE166F54924}" type="datetimeFigureOut">
              <a:rPr lang="pl-PL"/>
              <a:pPr>
                <a:defRPr/>
              </a:pPr>
              <a:t>23.04.2020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F954F17-DC87-46DB-B41F-FB38723EE958}"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AA052517-41D2-43EA-92DF-8D313E9646A2}" type="datetimeFigureOut">
              <a:rPr lang="pl-PL"/>
              <a:pPr>
                <a:defRPr/>
              </a:pPr>
              <a:t>23.04.2020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BE6FAA8-0CF9-4A3C-82E5-9A9A2FE4B34E}"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E7C71D77-C484-478A-B3E2-B57205C58CF3}" type="datetimeFigureOut">
              <a:rPr lang="pl-PL"/>
              <a:pPr>
                <a:defRPr/>
              </a:pPr>
              <a:t>23.04.2020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247F3A4-FD7C-40A1-A4A8-74FECB04F81C}"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121F6944-C2AC-487F-8F57-19DF0D155A75}" type="datetimeFigureOut">
              <a:rPr lang="pl-PL"/>
              <a:pPr>
                <a:defRPr/>
              </a:pPr>
              <a:t>23.04.2020</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8E02F1CA-AF24-4A8F-8468-2F320CB23DE0}"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3"/>
          <p:cNvSpPr>
            <a:spLocks noGrp="1"/>
          </p:cNvSpPr>
          <p:nvPr>
            <p:ph type="dt" sz="half" idx="10"/>
          </p:nvPr>
        </p:nvSpPr>
        <p:spPr/>
        <p:txBody>
          <a:bodyPr/>
          <a:lstStyle>
            <a:lvl1pPr>
              <a:defRPr/>
            </a:lvl1pPr>
          </a:lstStyle>
          <a:p>
            <a:pPr>
              <a:defRPr/>
            </a:pPr>
            <a:fld id="{9BE2C83C-F0B8-45EF-819A-7809CBC1076F}" type="datetimeFigureOut">
              <a:rPr lang="pl-PL"/>
              <a:pPr>
                <a:defRPr/>
              </a:pPr>
              <a:t>23.04.2020</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4D45C461-E7D1-4F60-86F2-65E9A6E98BE0}"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777B4769-D635-4A05-806C-433D8665E1DD}" type="datetimeFigureOut">
              <a:rPr lang="pl-PL"/>
              <a:pPr>
                <a:defRPr/>
              </a:pPr>
              <a:t>23.04.2020</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038986DB-54F2-42DB-8C86-152D0AD1F915}"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5A80CFDF-4F99-4911-A776-06177187BB87}" type="datetimeFigureOut">
              <a:rPr lang="pl-PL"/>
              <a:pPr>
                <a:defRPr/>
              </a:pPr>
              <a:t>23.04.2020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9F1653F6-4CF7-4F0A-BCBD-2118A9F713BC}"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40C5C2B4-69BF-4F6B-A15B-2AEB687427C5}" type="datetimeFigureOut">
              <a:rPr lang="pl-PL"/>
              <a:pPr>
                <a:defRPr/>
              </a:pPr>
              <a:t>23.04.2020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F87020B-45DD-48EA-A7CA-4F1E31974E62}"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5AAC02D-86BB-4FC2-A87D-2967F2CE9E37}" type="datetimeFigureOut">
              <a:rPr lang="pl-PL"/>
              <a:pPr>
                <a:defRPr/>
              </a:pPr>
              <a:t>23.04.2020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D3485B8-3BA3-4479-B1D2-D5BCC4B6F599}"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lex.online.wolterskluwer.pl/WKPLOnline/index.rp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lex.online.wolterskluwer.pl/WKPLOnline/index.rp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ytuł 1"/>
          <p:cNvSpPr>
            <a:spLocks noGrp="1"/>
          </p:cNvSpPr>
          <p:nvPr>
            <p:ph type="title"/>
          </p:nvPr>
        </p:nvSpPr>
        <p:spPr/>
        <p:txBody>
          <a:bodyPr/>
          <a:lstStyle/>
          <a:p>
            <a:r>
              <a:rPr lang="pl-PL" smtClean="0"/>
              <a:t>Kazus 3 </a:t>
            </a:r>
          </a:p>
        </p:txBody>
      </p:sp>
      <p:sp>
        <p:nvSpPr>
          <p:cNvPr id="3" name="Symbol zastępczy zawartości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pl-PL" dirty="0" smtClean="0"/>
              <a:t> Szymon R. został skazany za przestępstwo z art. 279 § 1 k.k. na karę 1 roku pozbawienia wolności. Karę tę odbył w całości i zakład karny opuścił w dniu 25 sierpnia 2009 r. W dniu 13 grudnia 2009 r. dopuścił się przestępstwa z art. 282 k.k., które zakwalifikowano w zw. z art. 64 § 1 k.k. Za przestępstwo to został skazany na karę 1 roku i 6 miesięcy pozbawienia wolności, którą odbył w okresie od 18 marca 2010 r. do 18 września 2011 r. W dniu 20 marca 2012 r. Szymon R. popełnił przestępstwo z art. 157 § 1 k.k. Sąd skazując Szymona R. za to przestępstwo zakwalifikował je w zw. z art. 64 § 2 k.k.</a:t>
            </a:r>
            <a:br>
              <a:rPr lang="pl-PL" dirty="0" smtClean="0"/>
            </a:br>
            <a:r>
              <a:rPr lang="pl-PL" dirty="0" smtClean="0"/>
              <a:t>Czy sąd słusznie zakwalifikował to ostatnie przestępstwo w zw. z art. 64 § 2 k.k. ?</a:t>
            </a:r>
            <a:br>
              <a:rPr lang="pl-PL" dirty="0" smtClean="0"/>
            </a:br>
            <a:r>
              <a:rPr lang="pl-PL" dirty="0" smtClean="0"/>
              <a:t>Proszę uzasadnić swoje stanowisko.</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p:cNvSpPr>
            <a:spLocks noGrp="1"/>
          </p:cNvSpPr>
          <p:nvPr>
            <p:ph type="title"/>
          </p:nvPr>
        </p:nvSpPr>
        <p:spPr/>
        <p:txBody>
          <a:bodyPr/>
          <a:lstStyle/>
          <a:p>
            <a:r>
              <a:rPr lang="pl-PL" smtClean="0"/>
              <a:t>Recydywa/multirecydywa</a:t>
            </a:r>
          </a:p>
        </p:txBody>
      </p:sp>
      <p:graphicFrame>
        <p:nvGraphicFramePr>
          <p:cNvPr id="4" name="Symbol zastępczy zawartości 3"/>
          <p:cNvGraphicFramePr>
            <a:graphicFrameLocks noGrp="1"/>
          </p:cNvGraphicFramePr>
          <p:nvPr>
            <p:ph idx="1"/>
          </p:nvPr>
        </p:nvGraphicFramePr>
        <p:xfrm>
          <a:off x="457200" y="1600201"/>
          <a:ext cx="8229600" cy="2908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trzałka w lewo, w prawo i w górę 5"/>
          <p:cNvSpPr/>
          <p:nvPr/>
        </p:nvSpPr>
        <p:spPr>
          <a:xfrm>
            <a:off x="539750" y="4581525"/>
            <a:ext cx="8064500" cy="1655763"/>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l-PL" dirty="0"/>
              <a:t>„ponownie”</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title"/>
          </p:nvPr>
        </p:nvSpPr>
        <p:spPr/>
        <p:txBody>
          <a:bodyPr/>
          <a:lstStyle/>
          <a:p>
            <a:r>
              <a:rPr lang="pl-PL" smtClean="0"/>
              <a:t>I stanowisko (mniejszościowe)</a:t>
            </a:r>
          </a:p>
        </p:txBody>
      </p:sp>
      <p:sp>
        <p:nvSpPr>
          <p:cNvPr id="3" name="Symbol zastępczy zawartości 2"/>
          <p:cNvSpPr>
            <a:spLocks noGrp="1"/>
          </p:cNvSpPr>
          <p:nvPr>
            <p:ph idx="1"/>
          </p:nvPr>
        </p:nvSpPr>
        <p:spPr>
          <a:xfrm>
            <a:off x="457200" y="1412875"/>
            <a:ext cx="8229600" cy="5184775"/>
          </a:xfrm>
        </p:spPr>
        <p:txBody>
          <a:bodyPr rtlCol="0">
            <a:normAutofit fontScale="92500" lnSpcReduction="20000"/>
          </a:bodyPr>
          <a:lstStyle/>
          <a:p>
            <a:pPr fontAlgn="auto">
              <a:spcAft>
                <a:spcPts val="0"/>
              </a:spcAft>
              <a:buFont typeface="Arial" pitchFamily="34" charset="0"/>
              <a:buChar char="•"/>
              <a:defRPr/>
            </a:pPr>
            <a:r>
              <a:rPr lang="pl-PL" dirty="0" smtClean="0"/>
              <a:t>K. Buchała „Umyślne przestępstwo przeciwko życiu lub zdrowiu, przestępstwo zgwałcenia, rozboju, kradzieży z włamaniem lub inne przestępstwo przeciwko mieniu, popełnione z użyciem przemocy lub groźbą jej użycia sprawca musi popełnić "ponownie", co oznacza, że przynajmniej jedno z popełnionych uprzednio przez sprawcę przestępstw także musiało się mieścić w tej grupie. Wbrew wykładni językowej warunek "ponowności" odnosi się nie do jakiegokolwiek poprzednio popełnionego przestępstwa, ale jedynie do przestępstw objętych skazaniem z art. 64 § 1.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p:txBody>
          <a:bodyPr/>
          <a:lstStyle/>
          <a:p>
            <a:endParaRPr lang="pl-PL" smtClean="0"/>
          </a:p>
        </p:txBody>
      </p:sp>
      <p:sp>
        <p:nvSpPr>
          <p:cNvPr id="3" name="Symbol zastępczy zawartości 2"/>
          <p:cNvSpPr>
            <a:spLocks noGrp="1"/>
          </p:cNvSpPr>
          <p:nvPr>
            <p:ph idx="1"/>
          </p:nvPr>
        </p:nvSpPr>
        <p:spPr>
          <a:xfrm>
            <a:off x="179388" y="1600200"/>
            <a:ext cx="8713787" cy="5068888"/>
          </a:xfrm>
        </p:spPr>
        <p:txBody>
          <a:bodyPr rtlCol="0">
            <a:normAutofit fontScale="77500" lnSpcReduction="20000"/>
          </a:bodyPr>
          <a:lstStyle/>
          <a:p>
            <a:pPr fontAlgn="auto">
              <a:spcAft>
                <a:spcPts val="0"/>
              </a:spcAft>
              <a:buFont typeface="Arial" pitchFamily="34" charset="0"/>
              <a:buChar char="•"/>
              <a:defRPr/>
            </a:pPr>
            <a:r>
              <a:rPr lang="pl-PL" dirty="0" smtClean="0"/>
              <a:t>Wyr. Sądu Najwyższego - Izba Karna z dnia 17 listopada 2004 r.</a:t>
            </a:r>
            <a:br>
              <a:rPr lang="pl-PL" dirty="0" smtClean="0"/>
            </a:br>
            <a:r>
              <a:rPr lang="pl-PL" dirty="0" smtClean="0"/>
              <a:t/>
            </a:r>
            <a:br>
              <a:rPr lang="pl-PL" dirty="0" smtClean="0"/>
            </a:br>
            <a:r>
              <a:rPr lang="pl-PL" dirty="0" smtClean="0"/>
              <a:t>V KK 321/04</a:t>
            </a:r>
          </a:p>
          <a:p>
            <a:pPr fontAlgn="auto">
              <a:spcAft>
                <a:spcPts val="0"/>
              </a:spcAft>
              <a:buFont typeface="Arial" pitchFamily="34" charset="0"/>
              <a:buChar char="•"/>
              <a:defRPr/>
            </a:pPr>
            <a:r>
              <a:rPr lang="pl-PL" b="1" dirty="0" smtClean="0"/>
              <a:t>Teza</a:t>
            </a:r>
          </a:p>
          <a:p>
            <a:pPr algn="just" fontAlgn="auto">
              <a:spcAft>
                <a:spcPts val="0"/>
              </a:spcAft>
              <a:buFont typeface="Arial" pitchFamily="34" charset="0"/>
              <a:buChar char="•"/>
              <a:defRPr/>
            </a:pPr>
            <a:r>
              <a:rPr lang="pl-PL" dirty="0" smtClean="0"/>
              <a:t>Warunkiem skazania na podstawie art. 64 § 2 KK między innymi jest, aby sprawca popełnił co najmniej trzecie umyślne przestępstwo przeciwko życiu lub zdrowiu, przestępstwo zgwałcenia, rozboju, kradzieży z włamaniem lub inne przestępstwo przeciwko mieniu popełnione z użyciem przemocy lub groźby jej użycia - "ponownie". Pojęcie "ponowności" odnosi się nie do jakiegokolwiek poprzednio popełnionego przestępstwa, a jedynie do przestępstw objętych skazaniem z art. 64 § 1 KK należących do grupy przestępstw wymienionych w art. 64 § 2 KK.</a:t>
            </a:r>
          </a:p>
          <a:p>
            <a:pPr fontAlgn="auto">
              <a:spcAft>
                <a:spcPts val="0"/>
              </a:spcAft>
              <a:buFont typeface="Arial" pitchFamily="34" charset="0"/>
              <a:buChar char="•"/>
              <a:defRPr/>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7512"/>
          </a:xfrm>
        </p:spPr>
        <p:txBody>
          <a:bodyPr rtlCol="0">
            <a:normAutofit fontScale="90000"/>
          </a:bodyPr>
          <a:lstStyle/>
          <a:p>
            <a:pPr fontAlgn="auto">
              <a:spcAft>
                <a:spcPts val="0"/>
              </a:spcAft>
              <a:defRPr/>
            </a:pPr>
            <a:r>
              <a:rPr lang="pl-PL" dirty="0" smtClean="0"/>
              <a:t>II pogląd </a:t>
            </a:r>
            <a:endParaRPr lang="pl-PL" dirty="0"/>
          </a:p>
        </p:txBody>
      </p:sp>
      <p:sp>
        <p:nvSpPr>
          <p:cNvPr id="3" name="Symbol zastępczy zawartości 2"/>
          <p:cNvSpPr>
            <a:spLocks noGrp="1"/>
          </p:cNvSpPr>
          <p:nvPr>
            <p:ph idx="1"/>
          </p:nvPr>
        </p:nvSpPr>
        <p:spPr>
          <a:xfrm>
            <a:off x="250825" y="981075"/>
            <a:ext cx="8713788" cy="5616575"/>
          </a:xfrm>
        </p:spPr>
        <p:txBody>
          <a:bodyPr rtlCol="0">
            <a:normAutofit fontScale="55000" lnSpcReduction="20000"/>
          </a:bodyPr>
          <a:lstStyle/>
          <a:p>
            <a:pPr fontAlgn="auto">
              <a:spcAft>
                <a:spcPts val="0"/>
              </a:spcAft>
              <a:buFont typeface="Arial" pitchFamily="34" charset="0"/>
              <a:buChar char="•"/>
              <a:defRPr/>
            </a:pPr>
            <a:r>
              <a:rPr lang="pl-PL" b="1" dirty="0" smtClean="0"/>
              <a:t>Dla </a:t>
            </a:r>
            <a:r>
              <a:rPr lang="pl-PL" b="1" dirty="0" err="1" smtClean="0"/>
              <a:t>multirecydywy</a:t>
            </a:r>
            <a:r>
              <a:rPr lang="pl-PL" b="1" dirty="0" smtClean="0"/>
              <a:t> konieczne jest popełnienie jednego z przestępstw wymienionych w</a:t>
            </a:r>
            <a:r>
              <a:rPr lang="pl-PL" dirty="0" smtClean="0"/>
              <a:t> </a:t>
            </a:r>
            <a:r>
              <a:rPr lang="pl-PL" b="1" u="sng" dirty="0" smtClean="0">
                <a:hlinkClick r:id="rId2"/>
              </a:rPr>
              <a:t>§ 2</a:t>
            </a:r>
            <a:r>
              <a:rPr lang="pl-PL" b="1" dirty="0" smtClean="0"/>
              <a:t>: przeciwko życiu lub zdrowiu, zgwałcenia, rozboju, kradzieży z włamaniem, innego (niż rozbój oraz kradzież z włamaniem) przestępstwa przeciwko mieniu popełnionego z użyciem przemocy lub groźbą jej użycia</a:t>
            </a:r>
            <a:r>
              <a:rPr lang="pl-PL" dirty="0" smtClean="0"/>
              <a:t>. Ograniczenie następuje nie tylko poprzez wskazanie przestępstw, ale również poprzez wprowadzenie warunku ich "ponownego" popełnienia. Z uwagi na fakt, iż </a:t>
            </a:r>
            <a:r>
              <a:rPr lang="pl-PL" dirty="0" err="1" smtClean="0"/>
              <a:t>multirecydywa</a:t>
            </a:r>
            <a:r>
              <a:rPr lang="pl-PL" dirty="0" smtClean="0"/>
              <a:t> obejmuje układ co najmniej trzech przestępstw, mogą powstać wątpliwości na tle kwestii, do którego przestępstwa należy odnosić "ponowne" popełnienie. Wobec niejednoznaczności wykładni językowej </a:t>
            </a:r>
            <a:r>
              <a:rPr lang="pl-PL" b="1" dirty="0" smtClean="0"/>
              <a:t>zasadne wydaje się możliwie wąskie interpretowanie określenia "ponowne" popełnienie: chodzi o takie samo przestępstwo jak popełnione w warunkach recydywy podstawowej (recydywa jednorodzajowa - zgwałcenie, rozbój, kradzież z włamaniem) albo o przestępstwo należące do którejkolwiek z kategorii przestępstw wymienionych w</a:t>
            </a:r>
            <a:r>
              <a:rPr lang="pl-PL" dirty="0" smtClean="0"/>
              <a:t> </a:t>
            </a:r>
            <a:r>
              <a:rPr lang="pl-PL" b="1" u="sng" dirty="0" smtClean="0">
                <a:hlinkClick r:id="rId2"/>
              </a:rPr>
              <a:t>art. 64 § 2</a:t>
            </a:r>
            <a:r>
              <a:rPr lang="pl-PL" b="1" dirty="0" smtClean="0"/>
              <a:t> k.k. (recydywa grupowa - przestępstwo przeciwko życiu lub zdrowiu, inne niż kradzież oraz włamanie przestępstwo przeciwko mieniu popełnione z użyciem przemocy lub groźbą jej użycia)</a:t>
            </a:r>
            <a:r>
              <a:rPr lang="pl-PL" dirty="0" smtClean="0"/>
              <a:t>. Stanowisko takie jest dość rozpowszechnione w piśmiennictwie [np. J. Majewski (w:) G. Bogdan (i in.), </a:t>
            </a:r>
            <a:r>
              <a:rPr lang="pl-PL" i="1" dirty="0" smtClean="0"/>
              <a:t>Kodeks karny. Część ogólna...</a:t>
            </a:r>
            <a:r>
              <a:rPr lang="pl-PL" dirty="0" smtClean="0"/>
              <a:t>, 2004, s. 976; P. </a:t>
            </a:r>
            <a:r>
              <a:rPr lang="pl-PL" dirty="0" err="1" smtClean="0"/>
              <a:t>Hofmański</a:t>
            </a:r>
            <a:r>
              <a:rPr lang="pl-PL" dirty="0" smtClean="0"/>
              <a:t>, L.K. </a:t>
            </a:r>
            <a:r>
              <a:rPr lang="pl-PL" dirty="0" err="1" smtClean="0"/>
              <a:t>Paprzycki</a:t>
            </a:r>
            <a:r>
              <a:rPr lang="pl-PL" dirty="0" smtClean="0"/>
              <a:t>, </a:t>
            </a:r>
            <a:r>
              <a:rPr lang="pl-PL" i="1" dirty="0" smtClean="0"/>
              <a:t>Zasady wymiaru kar i środków karnych</a:t>
            </a:r>
            <a:r>
              <a:rPr lang="pl-PL" dirty="0" smtClean="0"/>
              <a:t> (w:)</a:t>
            </a:r>
            <a:r>
              <a:rPr lang="pl-PL" i="1" dirty="0" smtClean="0"/>
              <a:t> Nowa Kodyfikacja Karna. Kodeks karny. Krótkie komentarze</a:t>
            </a:r>
            <a:r>
              <a:rPr lang="pl-PL" dirty="0" smtClean="0"/>
              <a:t>, z. 26, Warszawa 1999, s. 75; R.A. Stefański, </a:t>
            </a:r>
            <a:r>
              <a:rPr lang="pl-PL" i="1" dirty="0" smtClean="0"/>
              <a:t>Nowe ujęcie recydywy w znowelizowanym prawie karnym</a:t>
            </a:r>
            <a:r>
              <a:rPr lang="pl-PL" dirty="0" smtClean="0"/>
              <a:t>, Prok. i Pr. 1996, nr 4, s. 27; W. </a:t>
            </a:r>
            <a:r>
              <a:rPr lang="pl-PL" dirty="0" err="1" smtClean="0"/>
              <a:t>Szkotnicki</a:t>
            </a:r>
            <a:r>
              <a:rPr lang="pl-PL" dirty="0" smtClean="0"/>
              <a:t>, </a:t>
            </a:r>
            <a:r>
              <a:rPr lang="pl-PL" i="1" dirty="0" smtClean="0"/>
              <a:t>Nowa...</a:t>
            </a:r>
            <a:r>
              <a:rPr lang="pl-PL" dirty="0" smtClean="0"/>
              <a:t>, s. 93; A. Sakowicz, glosa do wyroku SN z dnia 17 listopada 2004 r., </a:t>
            </a:r>
            <a:r>
              <a:rPr lang="pl-PL" u="sng" dirty="0" smtClean="0">
                <a:hlinkClick r:id="rId2"/>
              </a:rPr>
              <a:t>V KK 321/04</a:t>
            </a:r>
            <a:r>
              <a:rPr lang="pl-PL" dirty="0" smtClean="0"/>
              <a:t>, </a:t>
            </a:r>
            <a:r>
              <a:rPr lang="pl-PL" dirty="0" err="1" smtClean="0"/>
              <a:t>PiP</a:t>
            </a:r>
            <a:r>
              <a:rPr lang="pl-PL" dirty="0" smtClean="0"/>
              <a:t> 2006, z. 8, s. 121; tenże (w:) </a:t>
            </a:r>
            <a:r>
              <a:rPr lang="pl-PL" i="1" dirty="0" smtClean="0"/>
              <a:t>Kodeks karny. Część ogólna</a:t>
            </a:r>
            <a:r>
              <a:rPr lang="pl-PL" dirty="0" smtClean="0"/>
              <a:t>, t. 2, red. M. Królikowski, R. </a:t>
            </a:r>
            <a:r>
              <a:rPr lang="pl-PL" dirty="0" err="1" smtClean="0"/>
              <a:t>Zawłocki</a:t>
            </a:r>
            <a:r>
              <a:rPr lang="pl-PL" dirty="0" smtClean="0"/>
              <a:t>, 2011, s. 443-444].</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388" y="260350"/>
            <a:ext cx="8785225" cy="6337300"/>
          </a:xfrm>
        </p:spPr>
        <p:txBody>
          <a:bodyPr rtlCol="0">
            <a:normAutofit fontScale="62500" lnSpcReduction="20000"/>
          </a:bodyPr>
          <a:lstStyle/>
          <a:p>
            <a:pPr fontAlgn="auto">
              <a:spcAft>
                <a:spcPts val="0"/>
              </a:spcAft>
              <a:buFont typeface="Arial" pitchFamily="34" charset="0"/>
              <a:buChar char="•"/>
              <a:defRPr/>
            </a:pPr>
            <a:r>
              <a:rPr lang="pl-PL" b="1" dirty="0" smtClean="0"/>
              <a:t>Ponowne popełnienie przestępstwa z grupy czynów wskazanych w </a:t>
            </a:r>
            <a:r>
              <a:rPr lang="pl-PL" b="1" u="sng" dirty="0" smtClean="0">
                <a:hlinkClick r:id="rId2"/>
              </a:rPr>
              <a:t>art. 64 § 2</a:t>
            </a:r>
            <a:r>
              <a:rPr lang="pl-PL" b="1" dirty="0" smtClean="0"/>
              <a:t> k.k. </a:t>
            </a:r>
            <a:r>
              <a:rPr lang="pl-PL" dirty="0" smtClean="0"/>
              <a:t>Przypisanie recydywy, o której mowa w </a:t>
            </a:r>
            <a:r>
              <a:rPr lang="pl-PL" u="sng" dirty="0" smtClean="0">
                <a:hlinkClick r:id="rId2"/>
              </a:rPr>
              <a:t>art. 64 § 2</a:t>
            </a:r>
            <a:r>
              <a:rPr lang="pl-PL" dirty="0" smtClean="0"/>
              <a:t> k.k., jest możliwe, jeśli sprawca był wcześniej skazany za jedno z przestępstw wymienionych w tym przepisie. Warto podkreślić, że "ponowne popełnienie przestępstwa" z tej grupy oznacza, że nowe przestępstwo musi być dokładnie takie samo jak to poprzednio przypisane w wyroku skazującym i obydwa muszą należeć do grupy czynów wymienionych w </a:t>
            </a:r>
            <a:r>
              <a:rPr lang="pl-PL" u="sng" dirty="0" smtClean="0">
                <a:hlinkClick r:id="rId2"/>
              </a:rPr>
              <a:t>art. 64 § 2</a:t>
            </a:r>
            <a:r>
              <a:rPr lang="pl-PL" dirty="0" smtClean="0"/>
              <a:t> k.k. Innymi słowy, </a:t>
            </a:r>
            <a:r>
              <a:rPr lang="pl-PL" b="1" dirty="0" smtClean="0"/>
              <a:t>nie wystarcza tylko przynależność tych przestępstw do tej grupy, ale muszą być one takie same</a:t>
            </a:r>
            <a:r>
              <a:rPr lang="pl-PL" dirty="0" smtClean="0"/>
              <a:t>. Nie będzie zatem spełniało warunku ponownego popełnienia wskazanego w </a:t>
            </a:r>
            <a:r>
              <a:rPr lang="pl-PL" u="sng" dirty="0" smtClean="0">
                <a:hlinkClick r:id="rId2"/>
              </a:rPr>
              <a:t>art. 64 § 2</a:t>
            </a:r>
            <a:r>
              <a:rPr lang="pl-PL" dirty="0" smtClean="0"/>
              <a:t> k.k. przestępstwa uprzednie skazanie za przestępstwo przeciwko życiu w przypadku, gdy trzecim przestępstwem będzie np. rozbój. Ustawa nie stanowi, że chodzi o ponowne popełnienie przestępstwa z grupy czynów określonych w </a:t>
            </a:r>
            <a:r>
              <a:rPr lang="pl-PL" u="sng" dirty="0" smtClean="0">
                <a:hlinkClick r:id="rId2"/>
              </a:rPr>
              <a:t>art. 64 § 2</a:t>
            </a:r>
            <a:r>
              <a:rPr lang="pl-PL" dirty="0" smtClean="0"/>
              <a:t> k.k., lecz o ponowne popełnienie skonkretyzowanego tam czynu. Ponowne popełnienie przestępstwa przeciwko życiu i zdrowiu oznacza, że sprawca wcześniej musiał takie przestępstwo popełnić. Ponowne popełnienie przestępstwa zgwałcenia oznacza, że sprawca wcześniej musiał być za zgwałcenie skazany. Tak samo należy postrzegać relację między przestępstwem poprzednio osądzonym a nowym w przypadku rozboju, kradzieży z włamaniem lub innego przestępstwa przeciwko mieniu z użyciem przemocy lub groźby jej użycia. </a:t>
            </a:r>
            <a:r>
              <a:rPr lang="pl-PL" b="1" dirty="0" smtClean="0"/>
              <a:t>Ponowne popełnienie przestępstwa oznacza, że takie samo przestępstwo jak nowo popełnione sprawca już popełnił i zostało ono mu przypisane</a:t>
            </a:r>
            <a:r>
              <a:rPr lang="pl-PL" dirty="0" smtClean="0"/>
              <a:t> </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a:xfrm>
            <a:off x="457200" y="274638"/>
            <a:ext cx="8229600" cy="633412"/>
          </a:xfrm>
        </p:spPr>
        <p:txBody>
          <a:bodyPr/>
          <a:lstStyle/>
          <a:p>
            <a:r>
              <a:rPr lang="pl-PL" sz="2400" b="1" smtClean="0"/>
              <a:t>Wyr. </a:t>
            </a:r>
            <a:r>
              <a:rPr lang="pl-PL" sz="2400" smtClean="0"/>
              <a:t>SA w Katowicach z dnia 18 listopada 2009 r.  </a:t>
            </a:r>
            <a:r>
              <a:rPr lang="pl-PL" sz="2400" b="1" smtClean="0"/>
              <a:t>II AKa 221/09</a:t>
            </a:r>
            <a:br>
              <a:rPr lang="pl-PL" sz="2400" b="1" smtClean="0"/>
            </a:br>
            <a:endParaRPr lang="pl-PL" sz="2400" smtClean="0"/>
          </a:p>
        </p:txBody>
      </p:sp>
      <p:sp>
        <p:nvSpPr>
          <p:cNvPr id="3" name="Symbol zastępczy zawartości 2"/>
          <p:cNvSpPr>
            <a:spLocks noGrp="1"/>
          </p:cNvSpPr>
          <p:nvPr>
            <p:ph idx="1"/>
          </p:nvPr>
        </p:nvSpPr>
        <p:spPr>
          <a:xfrm>
            <a:off x="179388" y="908050"/>
            <a:ext cx="8785225" cy="5761038"/>
          </a:xfrm>
        </p:spPr>
        <p:txBody>
          <a:bodyPr rtlCol="0">
            <a:normAutofit fontScale="77500" lnSpcReduction="20000"/>
          </a:bodyPr>
          <a:lstStyle/>
          <a:p>
            <a:pPr algn="just" fontAlgn="auto">
              <a:spcAft>
                <a:spcPts val="0"/>
              </a:spcAft>
              <a:buFont typeface="Arial" pitchFamily="34" charset="0"/>
              <a:buChar char="•"/>
              <a:defRPr/>
            </a:pPr>
            <a:r>
              <a:rPr lang="pl-PL" dirty="0" smtClean="0"/>
              <a:t>Właściwa wykładnia przepisu art. 64 § 2 k.k. prowadzi do jednoznacznego wniosku, iż o </a:t>
            </a:r>
            <a:r>
              <a:rPr lang="pl-PL" dirty="0" err="1" smtClean="0"/>
              <a:t>multirecydywie</a:t>
            </a:r>
            <a:r>
              <a:rPr lang="pl-PL" dirty="0" smtClean="0"/>
              <a:t> mówić można dopiero wówczas, gdy zostanie ustalone, że sprawca popełnił ten sam rodzaj przestępstwa, za które był już wcześniej skazany w warunkach recydywy specjalnej podstawowej (art. 64 § 1 k.k.). Sytuacja taka jednak nie zachodzi mimo tego, że czyn oskarżonego, który może być kwalifikowany jako przestępstwo zgwałcenia i przestępstwo przeciwko życiu lub zdrowiu należy do katalogu przestępstw wymienionych w art. 64 § 2 k.k. Jeżeli oskarżony nie odpowiadał wcześniej w warunkach recydywy, ani za przestępstwo zgwałcenia, ani przestępstwo przeciwko życiu lub zdrowiu, to nie została spełniona przesłanka ponowności, o której mowa w powołanym przepisie. Przesłanki powrotu oskarżonego do przestępstwa w warunkach z art. 64 § 2 k.k. nie tworzy w realiach niniejszej sprawy odbycie kary za przestępstwo z art. 279 § 1 k.k. popełnione w warunkach </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355</Words>
  <Application>Microsoft Office PowerPoint</Application>
  <PresentationFormat>Pokaz na ekranie (4:3)</PresentationFormat>
  <Paragraphs>20</Paragraphs>
  <Slides>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7</vt:i4>
      </vt:variant>
    </vt:vector>
  </HeadingPairs>
  <TitlesOfParts>
    <vt:vector size="10" baseType="lpstr">
      <vt:lpstr>Calibri</vt:lpstr>
      <vt:lpstr>Arial</vt:lpstr>
      <vt:lpstr>Motyw pakietu Office</vt:lpstr>
      <vt:lpstr>Kazus 3 </vt:lpstr>
      <vt:lpstr>Recydywa/multirecydywa</vt:lpstr>
      <vt:lpstr>I stanowisko (mniejszościowe)</vt:lpstr>
      <vt:lpstr>Slajd 4</vt:lpstr>
      <vt:lpstr>II pogląd </vt:lpstr>
      <vt:lpstr>Slajd 6</vt:lpstr>
      <vt:lpstr>Wyr. SA w Katowicach z dnia 18 listopada 2009 r.  II AKa 221/09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Damian</dc:creator>
  <cp:lastModifiedBy>48503599519</cp:lastModifiedBy>
  <cp:revision>3</cp:revision>
  <dcterms:created xsi:type="dcterms:W3CDTF">2017-01-16T05:51:29Z</dcterms:created>
  <dcterms:modified xsi:type="dcterms:W3CDTF">2020-04-23T08:06:52Z</dcterms:modified>
</cp:coreProperties>
</file>