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21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2181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4293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7131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0766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7232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9515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197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361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1548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467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7346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9097-8E43-449D-BF1D-ACA95B4F4FCA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3031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 smtClean="0"/>
              <a:t>Nations</a:t>
            </a:r>
            <a:r>
              <a:rPr lang="pl-PL" b="1" dirty="0" smtClean="0"/>
              <a:t> and </a:t>
            </a:r>
            <a:r>
              <a:rPr lang="pl-PL" b="1" dirty="0" err="1" smtClean="0"/>
              <a:t>Nationalism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Lecture</a:t>
            </a:r>
            <a:r>
              <a:rPr lang="pl-PL" dirty="0" smtClean="0"/>
              <a:t> 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324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Specificity</a:t>
            </a:r>
            <a:r>
              <a:rPr lang="pl-PL" b="1" dirty="0" smtClean="0"/>
              <a:t> of </a:t>
            </a:r>
            <a:r>
              <a:rPr lang="pl-PL" b="1" dirty="0" err="1" smtClean="0"/>
              <a:t>nationalism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lvl="1"/>
            <a:r>
              <a:rPr lang="pl-PL" sz="2800" dirty="0" smtClean="0"/>
              <a:t> 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Nationalism</a:t>
            </a:r>
            <a:r>
              <a:rPr lang="pl-PL" sz="2800" b="1" dirty="0" smtClean="0"/>
              <a:t> – a </a:t>
            </a:r>
            <a:r>
              <a:rPr lang="pl-PL" sz="2800" b="1" dirty="0" err="1" smtClean="0"/>
              <a:t>complex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phenomenon</a:t>
            </a:r>
            <a:r>
              <a:rPr lang="pl-PL" sz="2800" b="1" dirty="0" smtClean="0"/>
              <a:t>. </a:t>
            </a:r>
            <a:r>
              <a:rPr lang="pl-PL" sz="2800" b="1" dirty="0" err="1" smtClean="0"/>
              <a:t>Positive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or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negative</a:t>
            </a:r>
            <a:r>
              <a:rPr lang="pl-PL" sz="2800" b="1" dirty="0" smtClean="0"/>
              <a:t>?</a:t>
            </a:r>
          </a:p>
          <a:p>
            <a:pPr lvl="1"/>
            <a:r>
              <a:rPr lang="pl-PL" sz="2800" b="1" dirty="0" err="1" smtClean="0"/>
              <a:t>Nationalism</a:t>
            </a:r>
            <a:r>
              <a:rPr lang="pl-PL" sz="2800" b="1" dirty="0" smtClean="0"/>
              <a:t> – </a:t>
            </a:r>
            <a:r>
              <a:rPr lang="pl-PL" sz="2800" b="1" dirty="0" err="1" smtClean="0"/>
              <a:t>linked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with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other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ideals</a:t>
            </a:r>
            <a:r>
              <a:rPr lang="pl-PL" sz="2800" b="1" dirty="0" smtClean="0"/>
              <a:t> and </a:t>
            </a:r>
            <a:r>
              <a:rPr lang="pl-PL" sz="2800" b="1" dirty="0" err="1" smtClean="0"/>
              <a:t>ideologies</a:t>
            </a:r>
            <a:r>
              <a:rPr lang="pl-PL" sz="2800" b="1" dirty="0" smtClean="0"/>
              <a:t> („</a:t>
            </a:r>
            <a:r>
              <a:rPr lang="pl-PL" sz="2800" b="1" dirty="0" err="1" smtClean="0"/>
              <a:t>cross-cutting</a:t>
            </a:r>
            <a:r>
              <a:rPr lang="pl-PL" sz="2800" b="1" dirty="0" smtClean="0"/>
              <a:t>” </a:t>
            </a:r>
            <a:r>
              <a:rPr lang="pl-PL" sz="2800" b="1" dirty="0" err="1" smtClean="0"/>
              <a:t>ideology</a:t>
            </a:r>
            <a:r>
              <a:rPr lang="pl-PL" sz="2800" b="1" dirty="0" smtClean="0"/>
              <a:t>)</a:t>
            </a:r>
          </a:p>
          <a:p>
            <a:pPr lvl="1"/>
            <a:r>
              <a:rPr lang="pl-PL" sz="2800" b="1" dirty="0" err="1" smtClean="0"/>
              <a:t>Four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types</a:t>
            </a:r>
            <a:r>
              <a:rPr lang="pl-PL" sz="2800" b="1" dirty="0" smtClean="0"/>
              <a:t> of </a:t>
            </a:r>
            <a:r>
              <a:rPr lang="pl-PL" sz="2800" b="1" dirty="0" err="1" smtClean="0"/>
              <a:t>nationalism</a:t>
            </a:r>
            <a:r>
              <a:rPr lang="pl-PL" sz="2800" b="1" dirty="0" smtClean="0"/>
              <a:t>:</a:t>
            </a:r>
          </a:p>
          <a:p>
            <a:pPr lvl="1"/>
            <a:r>
              <a:rPr lang="pl-PL" sz="2800" b="1" dirty="0" err="1" smtClean="0"/>
              <a:t>Liberal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nationalism</a:t>
            </a:r>
            <a:endParaRPr lang="pl-PL" sz="2800" b="1" dirty="0" smtClean="0"/>
          </a:p>
          <a:p>
            <a:pPr lvl="1"/>
            <a:r>
              <a:rPr lang="pl-PL" sz="2800" b="1" dirty="0" err="1" smtClean="0"/>
              <a:t>Conservative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nationalism</a:t>
            </a:r>
            <a:endParaRPr lang="pl-PL" sz="2800" b="1" dirty="0" smtClean="0"/>
          </a:p>
          <a:p>
            <a:pPr lvl="1"/>
            <a:r>
              <a:rPr lang="pl-PL" sz="2800" b="1" dirty="0" err="1" smtClean="0"/>
              <a:t>Expansionist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nationalism</a:t>
            </a:r>
            <a:endParaRPr lang="pl-PL" sz="2800" b="1" dirty="0" smtClean="0"/>
          </a:p>
          <a:p>
            <a:pPr lvl="1"/>
            <a:r>
              <a:rPr lang="pl-PL" sz="2800" b="1" dirty="0" err="1" smtClean="0"/>
              <a:t>Anticolonial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nationalism</a:t>
            </a:r>
            <a:endParaRPr lang="pl-PL" sz="2800" b="1" dirty="0" smtClean="0"/>
          </a:p>
          <a:p>
            <a:pPr lvl="1"/>
            <a:endParaRPr lang="pl-PL" b="1" dirty="0" smtClean="0"/>
          </a:p>
          <a:p>
            <a:pPr lvl="1"/>
            <a:endParaRPr lang="pl-PL" dirty="0"/>
          </a:p>
          <a:p>
            <a:pPr lvl="1"/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5734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 </a:t>
            </a:r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pl-PL" b="1" dirty="0" smtClean="0"/>
              <a:t>  </a:t>
            </a:r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 </a:t>
            </a:r>
            <a:r>
              <a:rPr lang="pl-PL" dirty="0" smtClean="0"/>
              <a:t>– a </a:t>
            </a:r>
            <a:r>
              <a:rPr lang="pl-PL" dirty="0" err="1" smtClean="0"/>
              <a:t>universal</a:t>
            </a:r>
            <a:r>
              <a:rPr lang="pl-PL" dirty="0" smtClean="0"/>
              <a:t> </a:t>
            </a:r>
            <a:r>
              <a:rPr lang="pl-PL" dirty="0" err="1" smtClean="0"/>
              <a:t>right</a:t>
            </a:r>
            <a:r>
              <a:rPr lang="pl-PL" dirty="0" smtClean="0"/>
              <a:t> to </a:t>
            </a:r>
            <a:r>
              <a:rPr lang="pl-PL" dirty="0" err="1" smtClean="0"/>
              <a:t>self-determination</a:t>
            </a:r>
            <a:endParaRPr lang="pl-PL" dirty="0" smtClean="0"/>
          </a:p>
          <a:p>
            <a:pPr lvl="1"/>
            <a:r>
              <a:rPr lang="pl-PL" b="1" dirty="0" smtClean="0"/>
              <a:t> In </a:t>
            </a:r>
            <a:r>
              <a:rPr lang="pl-PL" b="1" dirty="0" err="1" smtClean="0"/>
              <a:t>XIXth</a:t>
            </a:r>
            <a:r>
              <a:rPr lang="pl-PL" b="1" dirty="0" smtClean="0"/>
              <a:t> c. </a:t>
            </a:r>
            <a:r>
              <a:rPr lang="pl-PL" dirty="0" smtClean="0"/>
              <a:t>– </a:t>
            </a:r>
            <a:r>
              <a:rPr lang="pl-PL" dirty="0" err="1" smtClean="0"/>
              <a:t>meant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struggle</a:t>
            </a:r>
            <a:r>
              <a:rPr lang="pl-PL" dirty="0" smtClean="0"/>
              <a:t> for </a:t>
            </a:r>
            <a:r>
              <a:rPr lang="pl-PL" dirty="0" err="1" smtClean="0"/>
              <a:t>freedom</a:t>
            </a:r>
            <a:r>
              <a:rPr lang="pl-PL" dirty="0" smtClean="0"/>
              <a:t>, </a:t>
            </a:r>
            <a:r>
              <a:rPr lang="pl-PL" dirty="0" err="1" smtClean="0"/>
              <a:t>independence</a:t>
            </a:r>
            <a:r>
              <a:rPr lang="pl-PL" dirty="0" smtClean="0"/>
              <a:t>, </a:t>
            </a:r>
            <a:r>
              <a:rPr lang="pl-PL" dirty="0" err="1" smtClean="0"/>
              <a:t>civic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, limited and </a:t>
            </a:r>
            <a:r>
              <a:rPr lang="pl-PL" dirty="0" err="1" smtClean="0"/>
              <a:t>constitutional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 (</a:t>
            </a:r>
            <a:r>
              <a:rPr lang="pl-PL" dirty="0" err="1" smtClean="0"/>
              <a:t>the</a:t>
            </a:r>
            <a:r>
              <a:rPr lang="pl-PL" dirty="0" smtClean="0"/>
              <a:t> 1848 </a:t>
            </a:r>
            <a:r>
              <a:rPr lang="pl-PL" dirty="0" err="1" smtClean="0"/>
              <a:t>Revolution</a:t>
            </a:r>
            <a:r>
              <a:rPr lang="pl-PL" dirty="0" smtClean="0"/>
              <a:t>)</a:t>
            </a:r>
          </a:p>
          <a:p>
            <a:pPr lvl="1"/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nationalism’s</a:t>
            </a:r>
            <a:r>
              <a:rPr lang="pl-PL" b="1" dirty="0" smtClean="0"/>
              <a:t> </a:t>
            </a:r>
            <a:r>
              <a:rPr lang="pl-PL" b="1" dirty="0" err="1" smtClean="0"/>
              <a:t>apostles</a:t>
            </a:r>
            <a:r>
              <a:rPr lang="pl-PL" b="1" dirty="0" smtClean="0"/>
              <a:t>: </a:t>
            </a:r>
            <a:r>
              <a:rPr lang="pl-PL" dirty="0" smtClean="0"/>
              <a:t>Giuseppe Mazzini („Young Europe”); Simon </a:t>
            </a:r>
            <a:r>
              <a:rPr lang="pl-PL" dirty="0" err="1" smtClean="0"/>
              <a:t>Boivar</a:t>
            </a:r>
            <a:r>
              <a:rPr lang="pl-PL" dirty="0" smtClean="0"/>
              <a:t> (</a:t>
            </a:r>
            <a:r>
              <a:rPr lang="pl-PL" dirty="0" err="1" smtClean="0"/>
              <a:t>Latin</a:t>
            </a:r>
            <a:r>
              <a:rPr lang="pl-PL" dirty="0" smtClean="0"/>
              <a:t> America) and </a:t>
            </a:r>
            <a:r>
              <a:rPr lang="pl-PL" dirty="0" err="1" smtClean="0"/>
              <a:t>Woodrow</a:t>
            </a:r>
            <a:r>
              <a:rPr lang="pl-PL" dirty="0" smtClean="0"/>
              <a:t> </a:t>
            </a:r>
            <a:r>
              <a:rPr lang="pl-PL" dirty="0" err="1" smtClean="0"/>
              <a:t>Wilson’s</a:t>
            </a:r>
            <a:r>
              <a:rPr lang="pl-PL" dirty="0" smtClean="0"/>
              <a:t> „</a:t>
            </a:r>
            <a:r>
              <a:rPr lang="pl-PL" dirty="0" err="1" smtClean="0"/>
              <a:t>Fourteen</a:t>
            </a:r>
            <a:r>
              <a:rPr lang="pl-PL" dirty="0" smtClean="0"/>
              <a:t> </a:t>
            </a:r>
            <a:r>
              <a:rPr lang="pl-PL" dirty="0" err="1" smtClean="0"/>
              <a:t>Points</a:t>
            </a:r>
            <a:r>
              <a:rPr lang="pl-PL" dirty="0" smtClean="0"/>
              <a:t>” (1918)</a:t>
            </a:r>
          </a:p>
          <a:p>
            <a:pPr lvl="1"/>
            <a:r>
              <a:rPr lang="pl-PL" b="1" dirty="0" smtClean="0"/>
              <a:t>National </a:t>
            </a:r>
            <a:r>
              <a:rPr lang="pl-PL" b="1" dirty="0" err="1" smtClean="0"/>
              <a:t>self-determination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principle</a:t>
            </a:r>
            <a:r>
              <a:rPr lang="pl-PL" dirty="0" smtClean="0"/>
              <a:t> </a:t>
            </a:r>
            <a:r>
              <a:rPr lang="pl-PL" dirty="0" err="1" smtClean="0"/>
              <a:t>leading</a:t>
            </a:r>
            <a:r>
              <a:rPr lang="pl-PL" dirty="0" smtClean="0"/>
              <a:t> to construction a </a:t>
            </a:r>
            <a:r>
              <a:rPr lang="pl-PL" dirty="0" err="1" smtClean="0"/>
              <a:t>nation-state</a:t>
            </a:r>
            <a:endParaRPr lang="pl-PL" dirty="0" smtClean="0"/>
          </a:p>
          <a:p>
            <a:pPr lvl="1"/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proclaims</a:t>
            </a:r>
            <a:r>
              <a:rPr lang="pl-PL" b="1" dirty="0" smtClean="0"/>
              <a:t> </a:t>
            </a:r>
            <a:r>
              <a:rPr lang="pl-PL" b="1" dirty="0" err="1" smtClean="0"/>
              <a:t>equality</a:t>
            </a:r>
            <a:r>
              <a:rPr lang="pl-PL" b="1" dirty="0" smtClean="0"/>
              <a:t> of </a:t>
            </a:r>
            <a:r>
              <a:rPr lang="pl-PL" b="1" dirty="0" err="1" smtClean="0"/>
              <a:t>rights</a:t>
            </a:r>
            <a:r>
              <a:rPr lang="pl-PL" b="1" dirty="0" smtClean="0"/>
              <a:t> of </a:t>
            </a:r>
            <a:r>
              <a:rPr lang="pl-PL" b="1" dirty="0" err="1" smtClean="0"/>
              <a:t>all</a:t>
            </a:r>
            <a:r>
              <a:rPr lang="pl-PL" b="1" dirty="0" smtClean="0"/>
              <a:t> </a:t>
            </a:r>
            <a:r>
              <a:rPr lang="pl-PL" b="1" dirty="0" err="1" smtClean="0"/>
              <a:t>nations</a:t>
            </a:r>
            <a:r>
              <a:rPr lang="pl-PL" b="1" dirty="0" smtClean="0"/>
              <a:t> </a:t>
            </a:r>
            <a:r>
              <a:rPr lang="pl-PL" dirty="0" err="1" smtClean="0"/>
              <a:t>respecting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freedom</a:t>
            </a:r>
            <a:r>
              <a:rPr lang="pl-PL" dirty="0" smtClean="0"/>
              <a:t> and </a:t>
            </a:r>
            <a:r>
              <a:rPr lang="pl-PL" dirty="0" err="1" smtClean="0"/>
              <a:t>sovereignty</a:t>
            </a:r>
            <a:r>
              <a:rPr lang="pl-PL" dirty="0" smtClean="0"/>
              <a:t> – but </a:t>
            </a:r>
            <a:r>
              <a:rPr lang="pl-PL" dirty="0" err="1" smtClean="0"/>
              <a:t>claims</a:t>
            </a:r>
            <a:r>
              <a:rPr lang="pl-PL" dirty="0" smtClean="0"/>
              <a:t> for controlling </a:t>
            </a:r>
            <a:r>
              <a:rPr lang="pl-PL" dirty="0" err="1" smtClean="0"/>
              <a:t>nation-states</a:t>
            </a:r>
            <a:r>
              <a:rPr lang="pl-PL" dirty="0" smtClean="0"/>
              <a:t> by </a:t>
            </a:r>
            <a:r>
              <a:rPr lang="pl-PL" dirty="0" err="1" smtClean="0"/>
              <a:t>supranational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 to </a:t>
            </a:r>
            <a:r>
              <a:rPr lang="pl-PL" dirty="0" err="1" smtClean="0"/>
              <a:t>protect</a:t>
            </a:r>
            <a:r>
              <a:rPr lang="pl-PL" dirty="0" smtClean="0"/>
              <a:t> </a:t>
            </a:r>
            <a:r>
              <a:rPr lang="pl-PL" dirty="0" err="1" smtClean="0"/>
              <a:t>individuals</a:t>
            </a:r>
            <a:r>
              <a:rPr lang="pl-PL" dirty="0" smtClean="0"/>
              <a:t>’ </a:t>
            </a:r>
            <a:r>
              <a:rPr lang="pl-PL" dirty="0" err="1" smtClean="0"/>
              <a:t>human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 and  </a:t>
            </a:r>
            <a:r>
              <a:rPr lang="pl-PL" dirty="0" err="1" smtClean="0"/>
              <a:t>respect</a:t>
            </a:r>
            <a:r>
              <a:rPr lang="pl-PL" dirty="0" smtClean="0"/>
              <a:t> for </a:t>
            </a:r>
            <a:r>
              <a:rPr lang="pl-PL" dirty="0" err="1" smtClean="0"/>
              <a:t>universal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endParaRPr lang="pl-PL" dirty="0" smtClean="0"/>
          </a:p>
          <a:p>
            <a:pPr lvl="1"/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for </a:t>
            </a:r>
            <a:r>
              <a:rPr lang="pl-PL" b="1" dirty="0" err="1" smtClean="0"/>
              <a:t>enlarging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scope</a:t>
            </a:r>
            <a:r>
              <a:rPr lang="pl-PL" b="1" dirty="0" smtClean="0"/>
              <a:t> of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freedom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Versailles </a:t>
            </a:r>
            <a:r>
              <a:rPr lang="pl-PL" dirty="0" err="1" smtClean="0"/>
              <a:t>Treaty</a:t>
            </a:r>
            <a:r>
              <a:rPr lang="pl-PL" dirty="0" smtClean="0"/>
              <a:t> – 1919)</a:t>
            </a:r>
          </a:p>
          <a:p>
            <a:pPr lvl="1"/>
            <a:r>
              <a:rPr lang="pl-PL" b="1" dirty="0" err="1" smtClean="0"/>
              <a:t>Disadvantages</a:t>
            </a:r>
            <a:r>
              <a:rPr lang="pl-PL" b="1" dirty="0" smtClean="0"/>
              <a:t> of </a:t>
            </a:r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naivety</a:t>
            </a:r>
            <a:r>
              <a:rPr lang="pl-PL" dirty="0" smtClean="0"/>
              <a:t> and </a:t>
            </a:r>
            <a:r>
              <a:rPr lang="pl-PL" dirty="0" err="1" smtClean="0"/>
              <a:t>promoting</a:t>
            </a:r>
            <a:r>
              <a:rPr lang="pl-PL" dirty="0" smtClean="0"/>
              <a:t> national </a:t>
            </a:r>
            <a:r>
              <a:rPr lang="pl-PL" dirty="0" err="1" smtClean="0"/>
              <a:t>rivalry</a:t>
            </a:r>
            <a:r>
              <a:rPr lang="pl-PL" dirty="0" smtClean="0"/>
              <a:t> (</a:t>
            </a:r>
            <a:r>
              <a:rPr lang="pl-PL" dirty="0" err="1" smtClean="0"/>
              <a:t>Yugoslavia</a:t>
            </a:r>
            <a:r>
              <a:rPr lang="pl-PL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7246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Conservative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79388" lvl="5" indent="0">
              <a:buFontTx/>
              <a:buChar char="-"/>
            </a:pPr>
            <a:r>
              <a:rPr lang="pl-PL" sz="7200" b="1" dirty="0" err="1" smtClean="0"/>
              <a:t>Conservative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nationalism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values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the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capacity</a:t>
            </a:r>
            <a:r>
              <a:rPr lang="pl-PL" sz="7200" b="1" dirty="0" smtClean="0"/>
              <a:t> of national </a:t>
            </a:r>
            <a:r>
              <a:rPr lang="pl-PL" sz="7200" b="1" dirty="0" err="1" smtClean="0"/>
              <a:t>patriotism</a:t>
            </a:r>
            <a:r>
              <a:rPr lang="pl-PL" sz="7200" b="1" dirty="0" smtClean="0"/>
              <a:t> - </a:t>
            </a:r>
            <a:r>
              <a:rPr lang="pl-PL" sz="7200" b="1" dirty="0" err="1" smtClean="0"/>
              <a:t>it</a:t>
            </a:r>
            <a:r>
              <a:rPr lang="pl-PL" sz="7200" b="1" dirty="0" smtClean="0"/>
              <a:t>  </a:t>
            </a:r>
            <a:r>
              <a:rPr lang="pl-PL" sz="7200" b="1" dirty="0" err="1" smtClean="0"/>
              <a:t>delivers</a:t>
            </a:r>
            <a:r>
              <a:rPr lang="pl-PL" sz="7200" b="1" dirty="0" smtClean="0"/>
              <a:t>  </a:t>
            </a:r>
            <a:r>
              <a:rPr lang="pl-PL" sz="7200" b="1" dirty="0" err="1" smtClean="0"/>
              <a:t>social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cohesion</a:t>
            </a:r>
            <a:r>
              <a:rPr lang="pl-PL" sz="7200" b="1" dirty="0" smtClean="0"/>
              <a:t> and national unity</a:t>
            </a:r>
          </a:p>
          <a:p>
            <a:pPr marL="179388" lvl="5" indent="0">
              <a:buFontTx/>
              <a:buChar char="-"/>
            </a:pPr>
            <a:r>
              <a:rPr lang="pl-PL" sz="7200" b="1" dirty="0" err="1" smtClean="0"/>
              <a:t>Patriotism</a:t>
            </a:r>
            <a:r>
              <a:rPr lang="pl-PL" sz="7200" b="1" dirty="0" smtClean="0"/>
              <a:t> – </a:t>
            </a:r>
            <a:r>
              <a:rPr lang="pl-PL" sz="7200" b="1" dirty="0" err="1" smtClean="0"/>
              <a:t>emotional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attachment</a:t>
            </a:r>
            <a:r>
              <a:rPr lang="pl-PL" sz="7200" b="1" dirty="0" smtClean="0"/>
              <a:t> to </a:t>
            </a:r>
            <a:r>
              <a:rPr lang="pl-PL" sz="7200" b="1" dirty="0" err="1" smtClean="0"/>
              <a:t>one’s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nation</a:t>
            </a:r>
            <a:r>
              <a:rPr lang="pl-PL" sz="7200" b="1" dirty="0" smtClean="0"/>
              <a:t> and country</a:t>
            </a:r>
          </a:p>
          <a:p>
            <a:pPr marL="179388" lvl="5" indent="0">
              <a:buFontTx/>
              <a:buChar char="-"/>
            </a:pPr>
            <a:r>
              <a:rPr lang="pl-PL" sz="7200" b="1" dirty="0" err="1" smtClean="0"/>
              <a:t>Nationalism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vs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patriotism</a:t>
            </a:r>
            <a:r>
              <a:rPr lang="pl-PL" sz="7200" b="1" dirty="0" smtClean="0"/>
              <a:t> – a </a:t>
            </a:r>
            <a:r>
              <a:rPr lang="pl-PL" sz="7200" b="1" dirty="0" err="1" smtClean="0"/>
              <a:t>nationalist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is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always</a:t>
            </a:r>
            <a:r>
              <a:rPr lang="pl-PL" sz="7200" b="1" dirty="0" smtClean="0"/>
              <a:t> a </a:t>
            </a:r>
            <a:r>
              <a:rPr lang="pl-PL" sz="7200" b="1" dirty="0" err="1" smtClean="0"/>
              <a:t>patriot</a:t>
            </a:r>
            <a:r>
              <a:rPr lang="pl-PL" sz="7200" b="1" dirty="0" smtClean="0"/>
              <a:t> but a </a:t>
            </a:r>
            <a:r>
              <a:rPr lang="pl-PL" sz="7200" b="1" dirty="0" err="1" smtClean="0"/>
              <a:t>patriot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does</a:t>
            </a:r>
            <a:r>
              <a:rPr lang="pl-PL" sz="7200" b="1" dirty="0" smtClean="0"/>
              <a:t> not </a:t>
            </a:r>
            <a:r>
              <a:rPr lang="pl-PL" sz="7200" b="1" dirty="0" err="1" smtClean="0"/>
              <a:t>have</a:t>
            </a:r>
            <a:r>
              <a:rPr lang="pl-PL" sz="7200" b="1" dirty="0" smtClean="0"/>
              <a:t> to be a </a:t>
            </a:r>
            <a:r>
              <a:rPr lang="pl-PL" sz="7200" b="1" dirty="0" err="1" smtClean="0"/>
              <a:t>nationalist</a:t>
            </a:r>
            <a:endParaRPr lang="pl-PL" sz="7200" b="1" dirty="0" smtClean="0"/>
          </a:p>
          <a:p>
            <a:pPr marL="179388" lvl="5" indent="0">
              <a:buFontTx/>
              <a:buChar char="-"/>
            </a:pPr>
            <a:r>
              <a:rPr lang="pl-PL" sz="7200" b="1" dirty="0" smtClean="0"/>
              <a:t>XIX c. – </a:t>
            </a:r>
            <a:r>
              <a:rPr lang="pl-PL" sz="7200" b="1" dirty="0" err="1" smtClean="0"/>
              <a:t>nationalism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treated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with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suspicion</a:t>
            </a:r>
            <a:r>
              <a:rPr lang="pl-PL" sz="7200" b="1" dirty="0" smtClean="0"/>
              <a:t> by </a:t>
            </a:r>
            <a:r>
              <a:rPr lang="pl-PL" sz="7200" b="1" dirty="0" err="1" smtClean="0"/>
              <a:t>conservatists</a:t>
            </a:r>
            <a:r>
              <a:rPr lang="pl-PL" sz="7200" b="1" dirty="0" smtClean="0"/>
              <a:t> (</a:t>
            </a:r>
            <a:r>
              <a:rPr lang="pl-PL" sz="7200" b="1" dirty="0" err="1" smtClean="0"/>
              <a:t>too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revolutionary</a:t>
            </a:r>
            <a:r>
              <a:rPr lang="pl-PL" sz="7200" b="1" dirty="0" smtClean="0"/>
              <a:t>)</a:t>
            </a:r>
          </a:p>
          <a:p>
            <a:pPr marL="179388" lvl="5" indent="0">
              <a:buFontTx/>
              <a:buChar char="-"/>
            </a:pPr>
            <a:r>
              <a:rPr lang="pl-PL" sz="7200" b="1" dirty="0" err="1" smtClean="0"/>
              <a:t>Treated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instrumentally</a:t>
            </a:r>
            <a:r>
              <a:rPr lang="pl-PL" sz="7200" b="1" dirty="0" smtClean="0"/>
              <a:t> by </a:t>
            </a:r>
            <a:r>
              <a:rPr lang="pl-PL" sz="7200" b="1" dirty="0" err="1" smtClean="0"/>
              <a:t>conservative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leaders</a:t>
            </a:r>
            <a:r>
              <a:rPr lang="pl-PL" sz="7200" b="1" dirty="0" smtClean="0"/>
              <a:t>: Bismarck, </a:t>
            </a:r>
            <a:r>
              <a:rPr lang="pl-PL" sz="7200" b="1" dirty="0" err="1" smtClean="0"/>
              <a:t>Tsar</a:t>
            </a:r>
            <a:r>
              <a:rPr lang="pl-PL" sz="7200" b="1" dirty="0" smtClean="0"/>
              <a:t> Alexander III etc.</a:t>
            </a:r>
          </a:p>
          <a:p>
            <a:pPr marL="179388" lvl="5" indent="0">
              <a:buFontTx/>
              <a:buChar char="-"/>
            </a:pPr>
            <a:r>
              <a:rPr lang="pl-PL" sz="7200" b="1" dirty="0" smtClean="0"/>
              <a:t>In XX c. </a:t>
            </a:r>
            <a:r>
              <a:rPr lang="pl-PL" sz="7200" b="1" dirty="0" err="1" smtClean="0"/>
              <a:t>cherished</a:t>
            </a:r>
            <a:r>
              <a:rPr lang="pl-PL" sz="7200" b="1" dirty="0" smtClean="0"/>
              <a:t> by </a:t>
            </a:r>
            <a:r>
              <a:rPr lang="pl-PL" sz="7200" b="1" dirty="0" err="1" smtClean="0"/>
              <a:t>famous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conservatives</a:t>
            </a:r>
            <a:r>
              <a:rPr lang="pl-PL" sz="7200" b="1" dirty="0" smtClean="0"/>
              <a:t> e. g. Margaret Thatcher, Ronald Reagan</a:t>
            </a:r>
          </a:p>
          <a:p>
            <a:pPr marL="179388" lvl="5" indent="0">
              <a:buFontTx/>
              <a:buChar char="-"/>
            </a:pPr>
            <a:r>
              <a:rPr lang="pl-PL" sz="7200" b="1" dirty="0" err="1" smtClean="0"/>
              <a:t>Conservatism’s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ally</a:t>
            </a:r>
            <a:r>
              <a:rPr lang="pl-PL" sz="7200" b="1" dirty="0" smtClean="0"/>
              <a:t> – </a:t>
            </a:r>
            <a:r>
              <a:rPr lang="pl-PL" sz="7200" b="1" dirty="0" err="1" smtClean="0"/>
              <a:t>delivers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social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cohesion</a:t>
            </a:r>
            <a:r>
              <a:rPr lang="pl-PL" sz="7200" b="1" dirty="0" smtClean="0"/>
              <a:t> and help </a:t>
            </a:r>
            <a:r>
              <a:rPr lang="pl-PL" sz="7200" b="1" dirty="0" err="1" smtClean="0"/>
              <a:t>maintain</a:t>
            </a:r>
            <a:r>
              <a:rPr lang="pl-PL" sz="7200" b="1" dirty="0" smtClean="0"/>
              <a:t> public order</a:t>
            </a:r>
          </a:p>
          <a:p>
            <a:pPr marL="179388" lvl="5" indent="0">
              <a:buFontTx/>
              <a:buChar char="-"/>
            </a:pPr>
            <a:r>
              <a:rPr lang="pl-PL" sz="7200" b="1" dirty="0" smtClean="0"/>
              <a:t>- </a:t>
            </a:r>
            <a:r>
              <a:rPr lang="pl-PL" sz="7200" b="1" dirty="0" err="1" smtClean="0"/>
              <a:t>Seen</a:t>
            </a:r>
            <a:r>
              <a:rPr lang="pl-PL" sz="7200" b="1" dirty="0" smtClean="0"/>
              <a:t> as </a:t>
            </a:r>
            <a:r>
              <a:rPr lang="pl-PL" sz="7200" b="1" dirty="0" err="1" smtClean="0"/>
              <a:t>rooted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in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the</a:t>
            </a:r>
            <a:r>
              <a:rPr lang="pl-PL" sz="7200" b="1" dirty="0" smtClean="0"/>
              <a:t> past </a:t>
            </a:r>
            <a:r>
              <a:rPr lang="pl-PL" sz="7200" b="1" dirty="0" err="1" smtClean="0"/>
              <a:t>traditions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that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turns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nationalism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into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defence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traditional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values</a:t>
            </a:r>
            <a:r>
              <a:rPr lang="pl-PL" sz="7200" b="1" dirty="0" smtClean="0"/>
              <a:t>. </a:t>
            </a:r>
          </a:p>
          <a:p>
            <a:pPr marL="179388" lvl="5" indent="0">
              <a:buFontTx/>
              <a:buChar char="-"/>
            </a:pPr>
            <a:r>
              <a:rPr lang="pl-PL" sz="7200" b="1" dirty="0" err="1" smtClean="0"/>
              <a:t>Resembles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traditionalism</a:t>
            </a:r>
            <a:r>
              <a:rPr lang="pl-PL" sz="7200" b="1" dirty="0" smtClean="0"/>
              <a:t>  - </a:t>
            </a:r>
            <a:r>
              <a:rPr lang="pl-PL" sz="7200" b="1" dirty="0" err="1" smtClean="0"/>
              <a:t>becomes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nostalgic</a:t>
            </a:r>
            <a:r>
              <a:rPr lang="pl-PL" sz="7200" b="1" dirty="0" smtClean="0"/>
              <a:t> and </a:t>
            </a:r>
            <a:r>
              <a:rPr lang="pl-PL" sz="7200" b="1" dirty="0" err="1" smtClean="0"/>
              <a:t>backward-looking</a:t>
            </a:r>
            <a:r>
              <a:rPr lang="pl-PL" sz="7200" b="1" dirty="0" smtClean="0"/>
              <a:t> (USA – </a:t>
            </a:r>
            <a:r>
              <a:rPr lang="pl-PL" sz="7200" b="1" dirty="0" err="1" smtClean="0"/>
              <a:t>Pilgrim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Fathers</a:t>
            </a:r>
            <a:r>
              <a:rPr lang="pl-PL" sz="7200" b="1" dirty="0" smtClean="0"/>
              <a:t>, War of </a:t>
            </a:r>
            <a:r>
              <a:rPr lang="pl-PL" sz="7200" b="1" dirty="0" err="1" smtClean="0"/>
              <a:t>Independence</a:t>
            </a:r>
            <a:r>
              <a:rPr lang="pl-PL" sz="7200" b="1" dirty="0" smtClean="0"/>
              <a:t>; </a:t>
            </a:r>
            <a:r>
              <a:rPr lang="pl-PL" sz="7200" b="1" dirty="0" err="1" smtClean="0"/>
              <a:t>in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the</a:t>
            </a:r>
            <a:r>
              <a:rPr lang="pl-PL" sz="7200" b="1" dirty="0" smtClean="0"/>
              <a:t> UK – </a:t>
            </a:r>
            <a:r>
              <a:rPr lang="pl-PL" sz="7200" b="1" dirty="0" err="1" smtClean="0"/>
              <a:t>the</a:t>
            </a:r>
            <a:r>
              <a:rPr lang="pl-PL" sz="7200" b="1" dirty="0" smtClean="0"/>
              <a:t> monarchy</a:t>
            </a:r>
          </a:p>
          <a:p>
            <a:pPr marL="179388" lvl="5" indent="0">
              <a:buFontTx/>
              <a:buChar char="-"/>
            </a:pPr>
            <a:endParaRPr lang="pl-PL" sz="7200" b="1" dirty="0" smtClean="0"/>
          </a:p>
          <a:p>
            <a:pPr marL="179388" lvl="5" indent="0">
              <a:buFontTx/>
              <a:buChar char="-"/>
            </a:pPr>
            <a:r>
              <a:rPr lang="pl-PL" sz="7200" b="1" dirty="0" smtClean="0"/>
              <a:t>Popular </a:t>
            </a:r>
            <a:r>
              <a:rPr lang="pl-PL" sz="7200" b="1" dirty="0" err="1" smtClean="0"/>
              <a:t>in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established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nation-states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that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are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afraid</a:t>
            </a:r>
            <a:r>
              <a:rPr lang="pl-PL" sz="7200" b="1" dirty="0" smtClean="0"/>
              <a:t> of foreign influence and </a:t>
            </a:r>
            <a:r>
              <a:rPr lang="pl-PL" sz="7200" b="1" dirty="0" err="1" smtClean="0"/>
              <a:t>internal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enemies</a:t>
            </a:r>
            <a:r>
              <a:rPr lang="pl-PL" sz="7200" b="1" dirty="0" smtClean="0"/>
              <a:t> (e. g. </a:t>
            </a:r>
            <a:r>
              <a:rPr lang="pl-PL" sz="7200" b="1" dirty="0" err="1" smtClean="0"/>
              <a:t>imigrants</a:t>
            </a:r>
            <a:r>
              <a:rPr lang="pl-PL" sz="7200" b="1" dirty="0" smtClean="0"/>
              <a:t>) </a:t>
            </a:r>
          </a:p>
          <a:p>
            <a:pPr marL="179388" lvl="5" indent="0">
              <a:buFontTx/>
              <a:buChar char="-"/>
            </a:pPr>
            <a:endParaRPr lang="pl-PL" sz="7200" b="1" dirty="0" smtClean="0"/>
          </a:p>
          <a:p>
            <a:pPr marL="179388" lvl="5" indent="0">
              <a:buFontTx/>
              <a:buChar char="-"/>
            </a:pPr>
            <a:r>
              <a:rPr lang="pl-PL" sz="7200" b="1" dirty="0" smtClean="0"/>
              <a:t>-</a:t>
            </a:r>
            <a:r>
              <a:rPr lang="pl-PL" sz="7200" b="1" dirty="0" err="1" smtClean="0"/>
              <a:t>Instrumentally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treated</a:t>
            </a:r>
            <a:r>
              <a:rPr lang="pl-PL" sz="7200" b="1" dirty="0" smtClean="0"/>
              <a:t> by </a:t>
            </a:r>
            <a:r>
              <a:rPr lang="pl-PL" sz="7200" b="1" dirty="0" err="1" smtClean="0"/>
              <a:t>leaders</a:t>
            </a:r>
            <a:r>
              <a:rPr lang="pl-PL" sz="7200" b="1" dirty="0" smtClean="0"/>
              <a:t> and </a:t>
            </a:r>
            <a:r>
              <a:rPr lang="pl-PL" sz="7200" b="1" dirty="0" err="1" smtClean="0"/>
              <a:t>elites</a:t>
            </a:r>
            <a:r>
              <a:rPr lang="pl-PL" sz="7200" b="1" dirty="0" smtClean="0"/>
              <a:t> („</a:t>
            </a:r>
            <a:r>
              <a:rPr lang="pl-PL" sz="7200" b="1" dirty="0" err="1" smtClean="0"/>
              <a:t>nationalism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card</a:t>
            </a:r>
            <a:r>
              <a:rPr lang="pl-PL" sz="7200" b="1" dirty="0" smtClean="0"/>
              <a:t>”)</a:t>
            </a:r>
          </a:p>
          <a:p>
            <a:pPr marL="179388" lvl="5" indent="0">
              <a:buFontTx/>
              <a:buChar char="-"/>
            </a:pPr>
            <a:endParaRPr lang="pl-PL" sz="7200" b="1" dirty="0" smtClean="0"/>
          </a:p>
          <a:p>
            <a:pPr marL="179388" lvl="5" indent="0">
              <a:buFontTx/>
              <a:buChar char="-"/>
            </a:pPr>
            <a:r>
              <a:rPr lang="pl-PL" sz="7200" b="1" dirty="0" smtClean="0"/>
              <a:t>- </a:t>
            </a:r>
            <a:r>
              <a:rPr lang="pl-PL" sz="7200" b="1" dirty="0" err="1" smtClean="0"/>
              <a:t>criticised</a:t>
            </a:r>
            <a:r>
              <a:rPr lang="pl-PL" sz="7200" b="1" dirty="0" smtClean="0"/>
              <a:t> for </a:t>
            </a:r>
            <a:r>
              <a:rPr lang="pl-PL" sz="7200" b="1" dirty="0" err="1" smtClean="0"/>
              <a:t>promoting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insular</a:t>
            </a:r>
            <a:r>
              <a:rPr lang="pl-PL" sz="7200" b="1" dirty="0" smtClean="0"/>
              <a:t> and </a:t>
            </a:r>
            <a:r>
              <a:rPr lang="pl-PL" sz="7200" b="1" dirty="0" err="1" smtClean="0"/>
              <a:t>intolerant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nationalism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based</a:t>
            </a:r>
            <a:r>
              <a:rPr lang="pl-PL" sz="7200" b="1" dirty="0" smtClean="0"/>
              <a:t> upon </a:t>
            </a:r>
            <a:r>
              <a:rPr lang="pl-PL" sz="7200" b="1" dirty="0" err="1" smtClean="0"/>
              <a:t>the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concept</a:t>
            </a:r>
            <a:r>
              <a:rPr lang="pl-PL" sz="7200" b="1" dirty="0" smtClean="0"/>
              <a:t> of </a:t>
            </a:r>
            <a:r>
              <a:rPr lang="pl-PL" sz="7200" b="1" dirty="0" err="1" smtClean="0"/>
              <a:t>nation</a:t>
            </a:r>
            <a:r>
              <a:rPr lang="pl-PL" sz="7200" b="1" dirty="0" smtClean="0"/>
              <a:t> as an  </a:t>
            </a:r>
            <a:r>
              <a:rPr lang="pl-PL" sz="7200" b="1" dirty="0" err="1" smtClean="0"/>
              <a:t>exclusive</a:t>
            </a:r>
            <a:r>
              <a:rPr lang="pl-PL" sz="7200" b="1" dirty="0" smtClean="0"/>
              <a:t> community (</a:t>
            </a:r>
            <a:r>
              <a:rPr lang="pl-PL" sz="7200" b="1" dirty="0" err="1" smtClean="0"/>
              <a:t>like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extended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family</a:t>
            </a:r>
            <a:r>
              <a:rPr lang="pl-PL" sz="7200" b="1" dirty="0" smtClean="0"/>
              <a:t>)</a:t>
            </a:r>
          </a:p>
          <a:p>
            <a:pPr marL="179388" lvl="5" indent="0">
              <a:buFontTx/>
              <a:buChar char="-"/>
            </a:pPr>
            <a:endParaRPr lang="pl-PL" sz="7200" b="1" dirty="0" smtClean="0"/>
          </a:p>
          <a:p>
            <a:pPr marL="179388" lvl="5" indent="0">
              <a:buFontTx/>
              <a:buChar char="-"/>
            </a:pPr>
            <a:r>
              <a:rPr lang="pl-PL" sz="7200" b="1" dirty="0" smtClean="0"/>
              <a:t>- </a:t>
            </a:r>
            <a:r>
              <a:rPr lang="pl-PL" sz="7200" b="1" dirty="0" err="1" smtClean="0"/>
              <a:t>may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promote</a:t>
            </a:r>
            <a:r>
              <a:rPr lang="pl-PL" sz="7200" b="1" dirty="0" smtClean="0"/>
              <a:t> </a:t>
            </a:r>
            <a:r>
              <a:rPr lang="pl-PL" sz="7200" b="1" dirty="0" err="1" smtClean="0"/>
              <a:t>racism</a:t>
            </a:r>
            <a:r>
              <a:rPr lang="pl-PL" sz="7200" b="1" dirty="0" smtClean="0"/>
              <a:t> and </a:t>
            </a:r>
            <a:r>
              <a:rPr lang="pl-PL" sz="7200" b="1" dirty="0" err="1" smtClean="0"/>
              <a:t>xenophobia</a:t>
            </a:r>
            <a:endParaRPr lang="pl-PL" sz="7200" b="1" dirty="0" smtClean="0"/>
          </a:p>
          <a:p>
            <a:pPr marL="179388" lvl="5" indent="0">
              <a:buNone/>
            </a:pPr>
            <a:endParaRPr lang="pl-PL" sz="2400" b="1" dirty="0" smtClean="0"/>
          </a:p>
          <a:p>
            <a:pPr marL="179388" lvl="5" indent="0">
              <a:buNone/>
            </a:pPr>
            <a:endParaRPr lang="pl-PL" sz="2400" b="1" dirty="0" smtClean="0"/>
          </a:p>
          <a:p>
            <a:pPr marL="179388" lvl="5" indent="0">
              <a:buNone/>
            </a:pPr>
            <a:r>
              <a:rPr lang="pl-PL" sz="2400" b="1" dirty="0" smtClean="0"/>
              <a:t> </a:t>
            </a:r>
          </a:p>
          <a:p>
            <a:pPr marL="179388" lvl="5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106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Expansionist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Antithesis</a:t>
            </a:r>
            <a:r>
              <a:rPr lang="pl-PL" b="1" dirty="0" smtClean="0"/>
              <a:t> of </a:t>
            </a:r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 – </a:t>
            </a:r>
            <a:r>
              <a:rPr lang="pl-PL" b="1" dirty="0" err="1" smtClean="0"/>
              <a:t>against</a:t>
            </a:r>
            <a:r>
              <a:rPr lang="pl-PL" b="1" dirty="0" smtClean="0"/>
              <a:t> </a:t>
            </a:r>
            <a:r>
              <a:rPr lang="pl-PL" b="1" dirty="0" err="1" smtClean="0"/>
              <a:t>nations</a:t>
            </a:r>
            <a:r>
              <a:rPr lang="pl-PL" b="1" dirty="0" smtClean="0"/>
              <a:t>’ </a:t>
            </a:r>
            <a:r>
              <a:rPr lang="pl-PL" b="1" dirty="0" err="1" smtClean="0"/>
              <a:t>self-determination</a:t>
            </a:r>
            <a:endParaRPr lang="pl-PL" b="1" dirty="0" smtClean="0"/>
          </a:p>
          <a:p>
            <a:r>
              <a:rPr lang="pl-PL" b="1" dirty="0" err="1" smtClean="0"/>
              <a:t>Agressive</a:t>
            </a:r>
            <a:r>
              <a:rPr lang="pl-PL" b="1" dirty="0" smtClean="0"/>
              <a:t>, </a:t>
            </a:r>
            <a:r>
              <a:rPr lang="pl-PL" b="1" dirty="0" err="1" smtClean="0"/>
              <a:t>militaristic</a:t>
            </a:r>
            <a:r>
              <a:rPr lang="pl-PL" b="1" dirty="0" smtClean="0"/>
              <a:t> – XIX c. </a:t>
            </a:r>
            <a:r>
              <a:rPr lang="pl-PL" b="1" dirty="0" err="1" smtClean="0"/>
              <a:t>European</a:t>
            </a:r>
            <a:r>
              <a:rPr lang="pl-PL" b="1" dirty="0" smtClean="0"/>
              <a:t> </a:t>
            </a:r>
            <a:r>
              <a:rPr lang="pl-PL" b="1" dirty="0" err="1" smtClean="0"/>
              <a:t>imperialism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Africa</a:t>
            </a:r>
            <a:endParaRPr lang="pl-PL" b="1" dirty="0" smtClean="0"/>
          </a:p>
          <a:p>
            <a:r>
              <a:rPr lang="pl-PL" b="1" dirty="0" err="1" smtClean="0"/>
              <a:t>Integral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 – </a:t>
            </a:r>
            <a:r>
              <a:rPr lang="pl-PL" b="1" dirty="0" err="1" smtClean="0"/>
              <a:t>fanatical</a:t>
            </a:r>
            <a:r>
              <a:rPr lang="pl-PL" b="1" dirty="0" smtClean="0"/>
              <a:t> </a:t>
            </a:r>
            <a:r>
              <a:rPr lang="pl-PL" b="1" dirty="0" err="1" smtClean="0"/>
              <a:t>approach</a:t>
            </a:r>
            <a:r>
              <a:rPr lang="pl-PL" b="1" dirty="0" smtClean="0"/>
              <a:t> - </a:t>
            </a:r>
            <a:r>
              <a:rPr lang="pl-PL" b="1" dirty="0" err="1" smtClean="0"/>
              <a:t>nation</a:t>
            </a:r>
            <a:r>
              <a:rPr lang="pl-PL" b="1" dirty="0" smtClean="0"/>
              <a:t> first, </a:t>
            </a:r>
            <a:r>
              <a:rPr lang="pl-PL" b="1" dirty="0" err="1" smtClean="0"/>
              <a:t>individual</a:t>
            </a:r>
            <a:r>
              <a:rPr lang="pl-PL" b="1" dirty="0" smtClean="0"/>
              <a:t> </a:t>
            </a:r>
            <a:r>
              <a:rPr lang="pl-PL" b="1" dirty="0" err="1" smtClean="0"/>
              <a:t>means</a:t>
            </a:r>
            <a:r>
              <a:rPr lang="pl-PL" b="1" dirty="0" smtClean="0"/>
              <a:t> </a:t>
            </a:r>
            <a:r>
              <a:rPr lang="pl-PL" b="1" dirty="0" err="1" smtClean="0"/>
              <a:t>nothing</a:t>
            </a:r>
            <a:r>
              <a:rPr lang="pl-PL" b="1" dirty="0" smtClean="0"/>
              <a:t> </a:t>
            </a:r>
            <a:r>
              <a:rPr lang="pl-PL" b="1" dirty="0" err="1" smtClean="0"/>
              <a:t>outside</a:t>
            </a:r>
            <a:r>
              <a:rPr lang="pl-PL" b="1" dirty="0" smtClean="0"/>
              <a:t> a </a:t>
            </a:r>
            <a:r>
              <a:rPr lang="pl-PL" b="1" dirty="0" err="1" smtClean="0"/>
              <a:t>nation</a:t>
            </a:r>
            <a:r>
              <a:rPr lang="pl-PL" b="1" dirty="0" smtClean="0"/>
              <a:t>, </a:t>
            </a:r>
            <a:r>
              <a:rPr lang="pl-PL" b="1" dirty="0" err="1" smtClean="0"/>
              <a:t>must</a:t>
            </a:r>
            <a:r>
              <a:rPr lang="pl-PL" b="1" dirty="0" smtClean="0"/>
              <a:t> be </a:t>
            </a:r>
            <a:r>
              <a:rPr lang="pl-PL" b="1" dirty="0" err="1" smtClean="0"/>
              <a:t>subordinated</a:t>
            </a:r>
            <a:r>
              <a:rPr lang="pl-PL" b="1" dirty="0" smtClean="0"/>
              <a:t> to </a:t>
            </a:r>
            <a:r>
              <a:rPr lang="pl-PL" b="1" dirty="0" err="1" smtClean="0"/>
              <a:t>it</a:t>
            </a:r>
            <a:endParaRPr lang="pl-PL" b="1" dirty="0" smtClean="0"/>
          </a:p>
          <a:p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rejects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 – as a </a:t>
            </a:r>
            <a:r>
              <a:rPr lang="pl-PL" b="1" dirty="0" err="1" smtClean="0"/>
              <a:t>source</a:t>
            </a:r>
            <a:r>
              <a:rPr lang="pl-PL" b="1" dirty="0" smtClean="0"/>
              <a:t> of </a:t>
            </a:r>
            <a:r>
              <a:rPr lang="pl-PL" b="1" dirty="0" err="1" smtClean="0"/>
              <a:t>weakness</a:t>
            </a:r>
            <a:r>
              <a:rPr lang="pl-PL" b="1" dirty="0" smtClean="0"/>
              <a:t> – </a:t>
            </a:r>
            <a:r>
              <a:rPr lang="pl-PL" b="1" dirty="0" err="1" smtClean="0"/>
              <a:t>monarchical</a:t>
            </a:r>
            <a:r>
              <a:rPr lang="pl-PL" b="1" dirty="0" smtClean="0"/>
              <a:t> </a:t>
            </a:r>
            <a:r>
              <a:rPr lang="pl-PL" b="1" dirty="0" err="1" smtClean="0"/>
              <a:t>absolutism</a:t>
            </a:r>
            <a:r>
              <a:rPr lang="pl-PL" b="1" dirty="0" smtClean="0"/>
              <a:t> </a:t>
            </a:r>
            <a:r>
              <a:rPr lang="pl-PL" b="1" dirty="0" err="1" smtClean="0"/>
              <a:t>better</a:t>
            </a:r>
            <a:endParaRPr lang="pl-PL" b="1" dirty="0" smtClean="0"/>
          </a:p>
          <a:p>
            <a:r>
              <a:rPr lang="pl-PL" b="1" dirty="0" err="1" smtClean="0"/>
              <a:t>Leads</a:t>
            </a:r>
            <a:r>
              <a:rPr lang="pl-PL" b="1" dirty="0" smtClean="0"/>
              <a:t> to </a:t>
            </a:r>
            <a:r>
              <a:rPr lang="pl-PL" b="1" dirty="0" err="1" smtClean="0"/>
              <a:t>chauvinism</a:t>
            </a:r>
            <a:r>
              <a:rPr lang="pl-PL" b="1" dirty="0" smtClean="0"/>
              <a:t> – </a:t>
            </a:r>
            <a:r>
              <a:rPr lang="pl-PL" b="1" dirty="0" err="1" smtClean="0"/>
              <a:t>fanatical</a:t>
            </a:r>
            <a:r>
              <a:rPr lang="pl-PL" b="1" dirty="0" smtClean="0"/>
              <a:t> </a:t>
            </a:r>
            <a:r>
              <a:rPr lang="pl-PL" b="1" dirty="0" err="1" smtClean="0"/>
              <a:t>belief</a:t>
            </a:r>
            <a:r>
              <a:rPr lang="pl-PL" b="1" dirty="0" smtClean="0"/>
              <a:t> of </a:t>
            </a:r>
            <a:r>
              <a:rPr lang="pl-PL" b="1" dirty="0" err="1" smtClean="0"/>
              <a:t>superiority</a:t>
            </a:r>
            <a:r>
              <a:rPr lang="pl-PL" b="1" dirty="0" smtClean="0"/>
              <a:t> </a:t>
            </a:r>
            <a:r>
              <a:rPr lang="pl-PL" b="1" dirty="0" err="1" smtClean="0"/>
              <a:t>over</a:t>
            </a:r>
            <a:r>
              <a:rPr lang="pl-PL" b="1" dirty="0" smtClean="0"/>
              <a:t> </a:t>
            </a:r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groups</a:t>
            </a:r>
            <a:r>
              <a:rPr lang="pl-PL" b="1" dirty="0" smtClean="0"/>
              <a:t>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nations</a:t>
            </a:r>
            <a:r>
              <a:rPr lang="pl-PL" b="1" dirty="0" smtClean="0"/>
              <a:t> e. g. </a:t>
            </a:r>
            <a:r>
              <a:rPr lang="pl-PL" b="1" dirty="0" err="1" smtClean="0"/>
              <a:t>anti-semitism</a:t>
            </a:r>
            <a:endParaRPr lang="pl-PL" b="1" dirty="0" smtClean="0"/>
          </a:p>
          <a:p>
            <a:r>
              <a:rPr lang="pl-PL" b="1" dirty="0" err="1" smtClean="0"/>
              <a:t>Expansionist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 – </a:t>
            </a:r>
            <a:r>
              <a:rPr lang="pl-PL" b="1" dirty="0" err="1" smtClean="0"/>
              <a:t>draws</a:t>
            </a:r>
            <a:r>
              <a:rPr lang="pl-PL" b="1" dirty="0" smtClean="0"/>
              <a:t> upon </a:t>
            </a:r>
            <a:r>
              <a:rPr lang="pl-PL" b="1" dirty="0" err="1" smtClean="0"/>
              <a:t>myths</a:t>
            </a:r>
            <a:r>
              <a:rPr lang="pl-PL" b="1" dirty="0" smtClean="0"/>
              <a:t> of national </a:t>
            </a:r>
            <a:r>
              <a:rPr lang="pl-PL" b="1" dirty="0" err="1" smtClean="0"/>
              <a:t>greatness</a:t>
            </a:r>
            <a:r>
              <a:rPr lang="pl-PL" b="1" dirty="0" smtClean="0"/>
              <a:t> (</a:t>
            </a:r>
            <a:r>
              <a:rPr lang="pl-PL" b="1" dirty="0" err="1" smtClean="0"/>
              <a:t>Mussolini’s</a:t>
            </a:r>
            <a:r>
              <a:rPr lang="pl-PL" b="1" dirty="0" smtClean="0"/>
              <a:t> „Imperial </a:t>
            </a:r>
            <a:r>
              <a:rPr lang="pl-PL" b="1" dirty="0" err="1" smtClean="0"/>
              <a:t>Rome</a:t>
            </a:r>
            <a:r>
              <a:rPr lang="pl-PL" b="1" dirty="0" smtClean="0"/>
              <a:t>”; </a:t>
            </a:r>
            <a:r>
              <a:rPr lang="pl-PL" b="1" dirty="0" err="1" smtClean="0"/>
              <a:t>Hitler’s</a:t>
            </a:r>
            <a:r>
              <a:rPr lang="pl-PL" b="1" dirty="0" smtClean="0"/>
              <a:t> „First and </a:t>
            </a:r>
            <a:r>
              <a:rPr lang="pl-PL" b="1" dirty="0" err="1" smtClean="0"/>
              <a:t>Second</a:t>
            </a:r>
            <a:r>
              <a:rPr lang="pl-PL" b="1" dirty="0" smtClean="0"/>
              <a:t> Reich”)</a:t>
            </a:r>
          </a:p>
          <a:p>
            <a:r>
              <a:rPr lang="pl-PL" b="1" dirty="0" err="1" smtClean="0"/>
              <a:t>Pan-nationalism</a:t>
            </a:r>
            <a:r>
              <a:rPr lang="pl-PL" b="1" dirty="0" smtClean="0"/>
              <a:t> – </a:t>
            </a:r>
            <a:r>
              <a:rPr lang="pl-PL" b="1" dirty="0" err="1" smtClean="0"/>
              <a:t>unifying</a:t>
            </a:r>
            <a:r>
              <a:rPr lang="pl-PL" b="1" dirty="0" smtClean="0"/>
              <a:t> </a:t>
            </a:r>
            <a:r>
              <a:rPr lang="pl-PL" b="1" dirty="0" err="1" smtClean="0"/>
              <a:t>disparate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 </a:t>
            </a:r>
            <a:r>
              <a:rPr lang="pl-PL" b="1" dirty="0" err="1" smtClean="0"/>
              <a:t>through</a:t>
            </a:r>
            <a:r>
              <a:rPr lang="pl-PL" b="1" dirty="0" smtClean="0"/>
              <a:t> </a:t>
            </a:r>
            <a:r>
              <a:rPr lang="pl-PL" b="1" dirty="0" err="1" smtClean="0"/>
              <a:t>expansionism</a:t>
            </a:r>
            <a:endParaRPr lang="pl-PL" b="1" dirty="0" smtClean="0"/>
          </a:p>
          <a:p>
            <a:endParaRPr lang="pl-PL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383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Anticolonial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Linked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 </a:t>
            </a:r>
            <a:r>
              <a:rPr lang="pl-PL" b="1" dirty="0" err="1" smtClean="0"/>
              <a:t>with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fight</a:t>
            </a:r>
            <a:r>
              <a:rPr lang="pl-PL" b="1" dirty="0" smtClean="0"/>
              <a:t> </a:t>
            </a:r>
            <a:r>
              <a:rPr lang="pl-PL" b="1" dirty="0" smtClean="0"/>
              <a:t>of </a:t>
            </a:r>
            <a:r>
              <a:rPr lang="pl-PL" b="1" dirty="0" err="1" smtClean="0"/>
              <a:t>nations</a:t>
            </a:r>
            <a:r>
              <a:rPr lang="pl-PL" b="1" dirty="0" smtClean="0"/>
              <a:t>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nations-in-the-making</a:t>
            </a:r>
            <a:r>
              <a:rPr lang="pl-PL" b="1" dirty="0" smtClean="0"/>
              <a:t> </a:t>
            </a:r>
            <a:r>
              <a:rPr lang="pl-PL" b="1" dirty="0" err="1" smtClean="0"/>
              <a:t>against</a:t>
            </a:r>
            <a:r>
              <a:rPr lang="pl-PL" b="1" dirty="0" smtClean="0"/>
              <a:t> </a:t>
            </a:r>
            <a:r>
              <a:rPr lang="pl-PL" b="1" dirty="0" err="1" smtClean="0"/>
              <a:t>colonial</a:t>
            </a:r>
            <a:r>
              <a:rPr lang="pl-PL" b="1" dirty="0" smtClean="0"/>
              <a:t> </a:t>
            </a:r>
            <a:r>
              <a:rPr lang="pl-PL" b="1" dirty="0" err="1" smtClean="0"/>
              <a:t>powers</a:t>
            </a:r>
            <a:r>
              <a:rPr lang="pl-PL" b="1" dirty="0" smtClean="0"/>
              <a:t> </a:t>
            </a:r>
            <a:r>
              <a:rPr lang="pl-PL" b="1" dirty="0" err="1" smtClean="0"/>
              <a:t>making</a:t>
            </a:r>
            <a:r>
              <a:rPr lang="pl-PL" b="1" dirty="0" smtClean="0"/>
              <a:t> </a:t>
            </a:r>
            <a:r>
              <a:rPr lang="pl-PL" b="1" dirty="0" err="1" smtClean="0"/>
              <a:t>use</a:t>
            </a:r>
            <a:r>
              <a:rPr lang="pl-PL" b="1" dirty="0" smtClean="0"/>
              <a:t> of </a:t>
            </a:r>
            <a:r>
              <a:rPr lang="pl-PL" b="1" dirty="0" err="1" smtClean="0"/>
              <a:t>European</a:t>
            </a:r>
            <a:r>
              <a:rPr lang="pl-PL" b="1" dirty="0" smtClean="0"/>
              <a:t> </a:t>
            </a:r>
            <a:r>
              <a:rPr lang="pl-PL" b="1" dirty="0" err="1" smtClean="0"/>
              <a:t>ideas</a:t>
            </a:r>
            <a:r>
              <a:rPr lang="pl-PL" b="1" dirty="0" smtClean="0"/>
              <a:t> and </a:t>
            </a:r>
            <a:r>
              <a:rPr lang="pl-PL" b="1" dirty="0" err="1" smtClean="0"/>
              <a:t>conceptions</a:t>
            </a:r>
            <a:endParaRPr lang="pl-PL" b="1" dirty="0" smtClean="0"/>
          </a:p>
          <a:p>
            <a:r>
              <a:rPr lang="pl-PL" b="1" dirty="0" err="1" smtClean="0"/>
              <a:t>Popularised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 </a:t>
            </a:r>
            <a:r>
              <a:rPr lang="pl-PL" b="1" dirty="0" err="1" smtClean="0"/>
              <a:t>invented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Europe </a:t>
            </a:r>
            <a:r>
              <a:rPr lang="pl-PL" b="1" dirty="0" err="1" smtClean="0"/>
              <a:t>all</a:t>
            </a:r>
            <a:r>
              <a:rPr lang="pl-PL" b="1" dirty="0" smtClean="0"/>
              <a:t> </a:t>
            </a:r>
            <a:r>
              <a:rPr lang="pl-PL" b="1" dirty="0" err="1" smtClean="0"/>
              <a:t>over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world</a:t>
            </a:r>
            <a:r>
              <a:rPr lang="pl-PL" b="1" dirty="0" smtClean="0"/>
              <a:t> </a:t>
            </a:r>
          </a:p>
          <a:p>
            <a:r>
              <a:rPr lang="pl-PL" b="1" dirty="0" smtClean="0"/>
              <a:t>Help </a:t>
            </a:r>
            <a:r>
              <a:rPr lang="pl-PL" b="1" dirty="0" err="1" smtClean="0"/>
              <a:t>forge</a:t>
            </a:r>
            <a:r>
              <a:rPr lang="pl-PL" b="1" dirty="0" smtClean="0"/>
              <a:t> a </a:t>
            </a:r>
            <a:r>
              <a:rPr lang="pl-PL" b="1" dirty="0" err="1" smtClean="0"/>
              <a:t>sense</a:t>
            </a:r>
            <a:r>
              <a:rPr lang="pl-PL" b="1" dirty="0" smtClean="0"/>
              <a:t> of </a:t>
            </a:r>
            <a:r>
              <a:rPr lang="pl-PL" b="1" dirty="0" err="1" smtClean="0"/>
              <a:t>nationhood</a:t>
            </a:r>
            <a:r>
              <a:rPr lang="pl-PL" b="1" dirty="0" smtClean="0"/>
              <a:t> – </a:t>
            </a:r>
            <a:r>
              <a:rPr lang="pl-PL" b="1" dirty="0" err="1" smtClean="0"/>
              <a:t>striving</a:t>
            </a:r>
            <a:r>
              <a:rPr lang="pl-PL" b="1" dirty="0" smtClean="0"/>
              <a:t> for „national </a:t>
            </a:r>
            <a:r>
              <a:rPr lang="pl-PL" b="1" dirty="0" err="1" smtClean="0"/>
              <a:t>liberation</a:t>
            </a:r>
            <a:r>
              <a:rPr lang="pl-PL" b="1" dirty="0" smtClean="0"/>
              <a:t>”</a:t>
            </a:r>
          </a:p>
          <a:p>
            <a:r>
              <a:rPr lang="pl-PL" b="1" dirty="0" err="1" smtClean="0"/>
              <a:t>IInd</a:t>
            </a:r>
            <a:r>
              <a:rPr lang="pl-PL" b="1" dirty="0" smtClean="0"/>
              <a:t> </a:t>
            </a:r>
            <a:r>
              <a:rPr lang="pl-PL" b="1" dirty="0" err="1" smtClean="0"/>
              <a:t>half</a:t>
            </a:r>
            <a:r>
              <a:rPr lang="pl-PL" b="1" dirty="0" smtClean="0"/>
              <a:t> of XX c. – </a:t>
            </a:r>
            <a:r>
              <a:rPr lang="pl-PL" b="1" dirty="0" err="1" smtClean="0"/>
              <a:t>decolonization</a:t>
            </a:r>
            <a:r>
              <a:rPr lang="pl-PL" b="1" dirty="0" smtClean="0"/>
              <a:t> era – </a:t>
            </a:r>
            <a:r>
              <a:rPr lang="pl-PL" b="1" dirty="0" err="1" smtClean="0"/>
              <a:t>emergence</a:t>
            </a:r>
            <a:r>
              <a:rPr lang="pl-PL" b="1" dirty="0" smtClean="0"/>
              <a:t> of </a:t>
            </a:r>
            <a:r>
              <a:rPr lang="pl-PL" b="1" dirty="0" err="1" smtClean="0"/>
              <a:t>new</a:t>
            </a:r>
            <a:r>
              <a:rPr lang="pl-PL" b="1" dirty="0" smtClean="0"/>
              <a:t> </a:t>
            </a:r>
            <a:r>
              <a:rPr lang="pl-PL" b="1" dirty="0" err="1" smtClean="0"/>
              <a:t>states</a:t>
            </a:r>
            <a:endParaRPr lang="pl-PL" b="1" dirty="0" smtClean="0"/>
          </a:p>
          <a:p>
            <a:r>
              <a:rPr lang="pl-PL" b="1" dirty="0" err="1" smtClean="0"/>
              <a:t>Self-determinantion</a:t>
            </a:r>
            <a:r>
              <a:rPr lang="pl-PL" b="1" dirty="0" smtClean="0"/>
              <a:t> </a:t>
            </a:r>
            <a:r>
              <a:rPr lang="pl-PL" b="1" dirty="0" err="1" smtClean="0"/>
              <a:t>fused</a:t>
            </a:r>
            <a:r>
              <a:rPr lang="pl-PL" b="1" dirty="0" smtClean="0"/>
              <a:t> </a:t>
            </a:r>
            <a:r>
              <a:rPr lang="pl-PL" b="1" dirty="0" err="1" smtClean="0"/>
              <a:t>with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quest</a:t>
            </a:r>
            <a:r>
              <a:rPr lang="pl-PL" b="1" dirty="0" smtClean="0"/>
              <a:t> for </a:t>
            </a:r>
            <a:r>
              <a:rPr lang="pl-PL" b="1" dirty="0" err="1" smtClean="0"/>
              <a:t>social</a:t>
            </a:r>
            <a:r>
              <a:rPr lang="pl-PL" b="1" dirty="0" smtClean="0"/>
              <a:t> development</a:t>
            </a:r>
          </a:p>
          <a:p>
            <a:r>
              <a:rPr lang="pl-PL" b="1" dirty="0" err="1" smtClean="0"/>
              <a:t>Political</a:t>
            </a:r>
            <a:r>
              <a:rPr lang="pl-PL" b="1" dirty="0" smtClean="0"/>
              <a:t> and </a:t>
            </a:r>
            <a:r>
              <a:rPr lang="pl-PL" b="1" dirty="0" err="1" smtClean="0"/>
              <a:t>economic</a:t>
            </a:r>
            <a:r>
              <a:rPr lang="pl-PL" b="1" dirty="0" smtClean="0"/>
              <a:t> </a:t>
            </a:r>
            <a:r>
              <a:rPr lang="pl-PL" b="1" dirty="0" err="1" smtClean="0"/>
              <a:t>liberation</a:t>
            </a:r>
            <a:r>
              <a:rPr lang="pl-PL" b="1" dirty="0" smtClean="0"/>
              <a:t> </a:t>
            </a:r>
            <a:r>
              <a:rPr lang="pl-PL" b="1" dirty="0" err="1" smtClean="0"/>
              <a:t>from</a:t>
            </a:r>
            <a:r>
              <a:rPr lang="pl-PL" b="1" dirty="0" smtClean="0"/>
              <a:t> Western </a:t>
            </a:r>
            <a:r>
              <a:rPr lang="pl-PL" b="1" dirty="0" err="1" smtClean="0"/>
              <a:t>domination</a:t>
            </a:r>
            <a:endParaRPr lang="pl-PL" b="1" dirty="0" smtClean="0"/>
          </a:p>
          <a:p>
            <a:r>
              <a:rPr lang="pl-PL" b="1" dirty="0" err="1" smtClean="0"/>
              <a:t>Socialism</a:t>
            </a:r>
            <a:r>
              <a:rPr lang="pl-PL" b="1" dirty="0" smtClean="0"/>
              <a:t> popular – </a:t>
            </a:r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resembled</a:t>
            </a:r>
            <a:r>
              <a:rPr lang="pl-PL" b="1" dirty="0" smtClean="0"/>
              <a:t> </a:t>
            </a:r>
            <a:r>
              <a:rPr lang="pl-PL" b="1" dirty="0" err="1" smtClean="0"/>
              <a:t>pre-industrial</a:t>
            </a:r>
            <a:r>
              <a:rPr lang="pl-PL" b="1" dirty="0" smtClean="0"/>
              <a:t> </a:t>
            </a:r>
            <a:r>
              <a:rPr lang="pl-PL" b="1" dirty="0" err="1" smtClean="0"/>
              <a:t>values</a:t>
            </a:r>
            <a:r>
              <a:rPr lang="pl-PL" b="1" dirty="0" smtClean="0"/>
              <a:t> of </a:t>
            </a:r>
            <a:r>
              <a:rPr lang="pl-PL" b="1" dirty="0" err="1" smtClean="0"/>
              <a:t>Africans</a:t>
            </a:r>
            <a:endParaRPr lang="pl-PL" b="1" dirty="0" smtClean="0"/>
          </a:p>
          <a:p>
            <a:r>
              <a:rPr lang="pl-PL" b="1" dirty="0" err="1" smtClean="0"/>
              <a:t>Marxism</a:t>
            </a:r>
            <a:r>
              <a:rPr lang="pl-PL" b="1" dirty="0" smtClean="0"/>
              <a:t> </a:t>
            </a:r>
            <a:r>
              <a:rPr lang="pl-PL" b="1" dirty="0" err="1" smtClean="0"/>
              <a:t>helped</a:t>
            </a:r>
            <a:r>
              <a:rPr lang="pl-PL" b="1" dirty="0" smtClean="0"/>
              <a:t> </a:t>
            </a:r>
            <a:r>
              <a:rPr lang="pl-PL" b="1" dirty="0" err="1" smtClean="0"/>
              <a:t>liberate</a:t>
            </a:r>
            <a:r>
              <a:rPr lang="pl-PL" b="1" dirty="0" smtClean="0"/>
              <a:t> </a:t>
            </a:r>
            <a:r>
              <a:rPr lang="pl-PL" b="1" dirty="0" err="1" smtClean="0"/>
              <a:t>from</a:t>
            </a:r>
            <a:r>
              <a:rPr lang="pl-PL" b="1" dirty="0" smtClean="0"/>
              <a:t> under Western </a:t>
            </a:r>
            <a:r>
              <a:rPr lang="pl-PL" b="1" dirty="0" err="1" smtClean="0"/>
              <a:t>exploitation</a:t>
            </a:r>
            <a:endParaRPr lang="pl-PL" b="1" dirty="0" smtClean="0"/>
          </a:p>
          <a:p>
            <a:r>
              <a:rPr lang="pl-PL" b="1" dirty="0" err="1" smtClean="0"/>
              <a:t>Religious</a:t>
            </a:r>
            <a:r>
              <a:rPr lang="pl-PL" b="1" dirty="0" smtClean="0"/>
              <a:t> (</a:t>
            </a:r>
            <a:r>
              <a:rPr lang="pl-PL" b="1" dirty="0" err="1" smtClean="0"/>
              <a:t>islamic</a:t>
            </a:r>
            <a:r>
              <a:rPr lang="pl-PL" b="1" dirty="0" smtClean="0"/>
              <a:t>) </a:t>
            </a:r>
            <a:r>
              <a:rPr lang="pl-PL" b="1" dirty="0" err="1" smtClean="0"/>
              <a:t>fundamentalism</a:t>
            </a:r>
            <a:r>
              <a:rPr lang="pl-PL" b="1" dirty="0" smtClean="0"/>
              <a:t> – a </a:t>
            </a:r>
            <a:r>
              <a:rPr lang="pl-PL" b="1" dirty="0" err="1" smtClean="0"/>
              <a:t>new</a:t>
            </a:r>
            <a:r>
              <a:rPr lang="pl-PL" b="1" dirty="0" smtClean="0"/>
              <a:t> form of </a:t>
            </a:r>
            <a:r>
              <a:rPr lang="pl-PL" b="1" dirty="0" err="1" smtClean="0"/>
              <a:t>politics</a:t>
            </a:r>
            <a:r>
              <a:rPr lang="pl-PL" b="1" dirty="0" smtClean="0"/>
              <a:t> – </a:t>
            </a:r>
            <a:r>
              <a:rPr lang="pl-PL" b="1" dirty="0" err="1" smtClean="0"/>
              <a:t>deeply</a:t>
            </a:r>
            <a:r>
              <a:rPr lang="pl-PL" b="1" dirty="0" smtClean="0"/>
              <a:t> </a:t>
            </a:r>
            <a:r>
              <a:rPr lang="pl-PL" b="1" dirty="0" err="1" smtClean="0"/>
              <a:t>differentiated</a:t>
            </a:r>
            <a:r>
              <a:rPr lang="pl-PL" b="1" dirty="0" smtClean="0"/>
              <a:t> </a:t>
            </a:r>
            <a:r>
              <a:rPr lang="pl-PL" b="1" dirty="0" err="1" smtClean="0"/>
              <a:t>across</a:t>
            </a:r>
            <a:r>
              <a:rPr lang="pl-PL" b="1" dirty="0" smtClean="0"/>
              <a:t> Asia and </a:t>
            </a:r>
            <a:r>
              <a:rPr lang="pl-PL" b="1" dirty="0" err="1" smtClean="0"/>
              <a:t>A</a:t>
            </a:r>
            <a:r>
              <a:rPr lang="pl-PL" b="1" dirty="0" err="1" smtClean="0"/>
              <a:t>frica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6799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 </a:t>
            </a:r>
            <a:r>
              <a:rPr lang="pl-PL" b="1" dirty="0" err="1" smtClean="0"/>
              <a:t>Recapitulation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l-PL" sz="3100" b="1" dirty="0" smtClean="0"/>
              <a:t> </a:t>
            </a:r>
            <a:r>
              <a:rPr lang="pl-PL" sz="3100" b="1" dirty="0" err="1" smtClean="0"/>
              <a:t>Nation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is</a:t>
            </a:r>
            <a:r>
              <a:rPr lang="pl-PL" sz="3100" b="1" dirty="0" smtClean="0"/>
              <a:t> a community </a:t>
            </a:r>
            <a:r>
              <a:rPr lang="pl-PL" sz="3100" b="1" dirty="0" err="1" smtClean="0"/>
              <a:t>based</a:t>
            </a:r>
            <a:r>
              <a:rPr lang="pl-PL" sz="3100" b="1" dirty="0" smtClean="0"/>
              <a:t> upon </a:t>
            </a:r>
            <a:r>
              <a:rPr lang="pl-PL" sz="3100" b="1" dirty="0" err="1" smtClean="0"/>
              <a:t>affinity</a:t>
            </a:r>
            <a:r>
              <a:rPr lang="pl-PL" sz="3100" b="1" dirty="0" smtClean="0"/>
              <a:t> of </a:t>
            </a:r>
            <a:r>
              <a:rPr lang="pl-PL" sz="3100" b="1" dirty="0" err="1" smtClean="0"/>
              <a:t>culture</a:t>
            </a:r>
            <a:r>
              <a:rPr lang="pl-PL" sz="3100" b="1" dirty="0" smtClean="0"/>
              <a:t>, </a:t>
            </a:r>
            <a:r>
              <a:rPr lang="pl-PL" sz="3100" b="1" dirty="0" err="1" smtClean="0"/>
              <a:t>history</a:t>
            </a:r>
            <a:r>
              <a:rPr lang="pl-PL" sz="3100" b="1" dirty="0" smtClean="0"/>
              <a:t>, </a:t>
            </a:r>
            <a:r>
              <a:rPr lang="pl-PL" sz="3100" b="1" dirty="0" err="1" smtClean="0"/>
              <a:t>tradition</a:t>
            </a:r>
            <a:r>
              <a:rPr lang="pl-PL" sz="3100" b="1" dirty="0" smtClean="0"/>
              <a:t> and </a:t>
            </a:r>
            <a:r>
              <a:rPr lang="pl-PL" sz="3100" b="1" dirty="0" err="1" smtClean="0"/>
              <a:t>political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awarness</a:t>
            </a:r>
            <a:endParaRPr lang="pl-PL" sz="3100" b="1" dirty="0" smtClean="0"/>
          </a:p>
          <a:p>
            <a:pPr lvl="1"/>
            <a:r>
              <a:rPr lang="pl-PL" sz="3100" b="1" dirty="0" err="1" smtClean="0"/>
              <a:t>There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are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cultural</a:t>
            </a:r>
            <a:r>
              <a:rPr lang="pl-PL" sz="3100" b="1" dirty="0" smtClean="0"/>
              <a:t> and </a:t>
            </a:r>
            <a:r>
              <a:rPr lang="pl-PL" sz="3100" b="1" dirty="0" err="1" smtClean="0"/>
              <a:t>political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nations</a:t>
            </a:r>
            <a:r>
              <a:rPr lang="pl-PL" sz="3100" b="1" dirty="0" smtClean="0"/>
              <a:t> i. e. </a:t>
            </a:r>
            <a:r>
              <a:rPr lang="pl-PL" sz="3100" b="1" dirty="0" err="1" smtClean="0"/>
              <a:t>created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around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cultural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or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political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values</a:t>
            </a:r>
            <a:endParaRPr lang="pl-PL" sz="3100" b="1" dirty="0" smtClean="0"/>
          </a:p>
          <a:p>
            <a:pPr lvl="1"/>
            <a:r>
              <a:rPr lang="pl-PL" sz="3100" b="1" dirty="0" err="1" smtClean="0"/>
              <a:t>Nationalism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is</a:t>
            </a:r>
            <a:r>
              <a:rPr lang="pl-PL" sz="3100" b="1" dirty="0" smtClean="0"/>
              <a:t> an </a:t>
            </a:r>
            <a:r>
              <a:rPr lang="pl-PL" sz="3100" b="1" dirty="0" err="1" smtClean="0"/>
              <a:t>ideology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that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prioritizes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the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interest</a:t>
            </a:r>
            <a:r>
              <a:rPr lang="pl-PL" sz="3100" b="1" dirty="0" smtClean="0"/>
              <a:t> of </a:t>
            </a:r>
            <a:r>
              <a:rPr lang="pl-PL" sz="3100" b="1" dirty="0" err="1" smtClean="0"/>
              <a:t>the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nation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even</a:t>
            </a:r>
            <a:r>
              <a:rPr lang="pl-PL" sz="3100" b="1" dirty="0" smtClean="0"/>
              <a:t> to </a:t>
            </a:r>
            <a:r>
              <a:rPr lang="pl-PL" sz="3100" b="1" dirty="0" err="1" smtClean="0"/>
              <a:t>the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detriment</a:t>
            </a:r>
            <a:r>
              <a:rPr lang="pl-PL" sz="3100" b="1" dirty="0" smtClean="0"/>
              <a:t> of </a:t>
            </a:r>
            <a:r>
              <a:rPr lang="pl-PL" sz="3100" b="1" dirty="0" err="1" smtClean="0"/>
              <a:t>other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similar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communities</a:t>
            </a:r>
            <a:endParaRPr lang="pl-PL" sz="3100" b="1" dirty="0" smtClean="0"/>
          </a:p>
          <a:p>
            <a:pPr lvl="1"/>
            <a:r>
              <a:rPr lang="pl-PL" sz="3100" b="1" dirty="0" smtClean="0"/>
              <a:t> </a:t>
            </a:r>
            <a:r>
              <a:rPr lang="pl-PL" sz="3100" b="1" dirty="0" err="1" smtClean="0"/>
              <a:t>There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are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four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main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types</a:t>
            </a:r>
            <a:r>
              <a:rPr lang="pl-PL" sz="3100" b="1" dirty="0" smtClean="0"/>
              <a:t> of </a:t>
            </a:r>
            <a:r>
              <a:rPr lang="pl-PL" sz="3100" b="1" dirty="0" err="1" smtClean="0"/>
              <a:t>nationalism</a:t>
            </a:r>
            <a:r>
              <a:rPr lang="pl-PL" sz="3100" b="1" dirty="0" smtClean="0"/>
              <a:t>: </a:t>
            </a:r>
            <a:r>
              <a:rPr lang="pl-PL" sz="3100" b="1" dirty="0" err="1" smtClean="0"/>
              <a:t>liberal</a:t>
            </a:r>
            <a:r>
              <a:rPr lang="pl-PL" sz="3100" b="1" dirty="0" smtClean="0"/>
              <a:t>, </a:t>
            </a:r>
            <a:r>
              <a:rPr lang="pl-PL" sz="3100" b="1" dirty="0" err="1" smtClean="0"/>
              <a:t>conservative</a:t>
            </a:r>
            <a:r>
              <a:rPr lang="pl-PL" sz="3100" b="1" dirty="0" smtClean="0"/>
              <a:t>, </a:t>
            </a:r>
            <a:r>
              <a:rPr lang="pl-PL" sz="3100" b="1" dirty="0" err="1" smtClean="0"/>
              <a:t>expansionist</a:t>
            </a:r>
            <a:r>
              <a:rPr lang="pl-PL" sz="3100" b="1" dirty="0" smtClean="0"/>
              <a:t> and </a:t>
            </a:r>
            <a:r>
              <a:rPr lang="pl-PL" sz="3100" b="1" smtClean="0"/>
              <a:t>anticolonial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003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nation</a:t>
            </a:r>
            <a:r>
              <a:rPr lang="pl-PL" b="1" dirty="0" smtClean="0"/>
              <a:t>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11200" dirty="0" smtClean="0"/>
              <a:t>  </a:t>
            </a:r>
            <a:r>
              <a:rPr lang="pl-PL" sz="11200" dirty="0" err="1" smtClean="0"/>
              <a:t>Nation</a:t>
            </a:r>
            <a:r>
              <a:rPr lang="pl-PL" sz="11200" dirty="0" smtClean="0"/>
              <a:t> – </a:t>
            </a:r>
            <a:r>
              <a:rPr lang="pl-PL" sz="11200" dirty="0" err="1" smtClean="0"/>
              <a:t>the</a:t>
            </a:r>
            <a:r>
              <a:rPr lang="pl-PL" sz="11200" dirty="0" smtClean="0"/>
              <a:t> </a:t>
            </a:r>
            <a:r>
              <a:rPr lang="pl-PL" sz="11200" dirty="0" err="1" smtClean="0"/>
              <a:t>basic</a:t>
            </a:r>
            <a:r>
              <a:rPr lang="pl-PL" sz="11200" dirty="0" smtClean="0"/>
              <a:t> </a:t>
            </a:r>
            <a:r>
              <a:rPr lang="pl-PL" sz="11200" dirty="0" err="1" smtClean="0"/>
              <a:t>political</a:t>
            </a:r>
            <a:r>
              <a:rPr lang="pl-PL" sz="11200" dirty="0" smtClean="0"/>
              <a:t> unit </a:t>
            </a:r>
            <a:r>
              <a:rPr lang="pl-PL" sz="11200" dirty="0" err="1" smtClean="0"/>
              <a:t>since</a:t>
            </a:r>
            <a:r>
              <a:rPr lang="pl-PL" sz="11200" dirty="0" smtClean="0"/>
              <a:t> 1800s</a:t>
            </a:r>
          </a:p>
          <a:p>
            <a:endParaRPr lang="pl-PL" sz="11200" dirty="0" smtClean="0"/>
          </a:p>
          <a:p>
            <a:r>
              <a:rPr lang="pl-PL" sz="11200" dirty="0" err="1" smtClean="0"/>
              <a:t>Its</a:t>
            </a:r>
            <a:r>
              <a:rPr lang="pl-PL" sz="11200" dirty="0" smtClean="0"/>
              <a:t> </a:t>
            </a:r>
            <a:r>
              <a:rPr lang="pl-PL" sz="11200" dirty="0" err="1" smtClean="0"/>
              <a:t>achievements</a:t>
            </a:r>
            <a:endParaRPr lang="pl-PL" sz="11200" dirty="0" smtClean="0"/>
          </a:p>
          <a:p>
            <a:endParaRPr lang="pl-PL" sz="11200" dirty="0" smtClean="0"/>
          </a:p>
          <a:p>
            <a:r>
              <a:rPr lang="pl-PL" sz="11200" dirty="0" smtClean="0"/>
              <a:t>In XXI c. – </a:t>
            </a:r>
            <a:r>
              <a:rPr lang="pl-PL" sz="11200" dirty="0" err="1" smtClean="0"/>
              <a:t>the</a:t>
            </a:r>
            <a:r>
              <a:rPr lang="pl-PL" sz="11200" dirty="0" smtClean="0"/>
              <a:t> </a:t>
            </a:r>
            <a:r>
              <a:rPr lang="pl-PL" sz="11200" dirty="0" err="1" smtClean="0"/>
              <a:t>diminishing</a:t>
            </a:r>
            <a:r>
              <a:rPr lang="pl-PL" sz="11200" dirty="0" smtClean="0"/>
              <a:t> role of </a:t>
            </a:r>
            <a:r>
              <a:rPr lang="pl-PL" sz="11200" dirty="0" err="1" smtClean="0"/>
              <a:t>the</a:t>
            </a:r>
            <a:r>
              <a:rPr lang="pl-PL" sz="11200" dirty="0" smtClean="0"/>
              <a:t> </a:t>
            </a:r>
            <a:r>
              <a:rPr lang="pl-PL" sz="11200" dirty="0" err="1" smtClean="0"/>
              <a:t>nation</a:t>
            </a:r>
            <a:r>
              <a:rPr lang="pl-PL" sz="11200" dirty="0" smtClean="0"/>
              <a:t>?</a:t>
            </a:r>
          </a:p>
          <a:p>
            <a:endParaRPr lang="pl-PL" sz="11200" dirty="0" smtClean="0"/>
          </a:p>
          <a:p>
            <a:r>
              <a:rPr lang="pl-PL" sz="11200" dirty="0" smtClean="0"/>
              <a:t>But </a:t>
            </a:r>
            <a:r>
              <a:rPr lang="pl-PL" sz="11200" dirty="0" err="1" smtClean="0"/>
              <a:t>what</a:t>
            </a:r>
            <a:r>
              <a:rPr lang="pl-PL" sz="11200" dirty="0" smtClean="0"/>
              <a:t> </a:t>
            </a:r>
            <a:r>
              <a:rPr lang="pl-PL" sz="11200" dirty="0" err="1" smtClean="0"/>
              <a:t>does</a:t>
            </a:r>
            <a:r>
              <a:rPr lang="pl-PL" sz="11200" dirty="0" smtClean="0"/>
              <a:t> </a:t>
            </a:r>
            <a:r>
              <a:rPr lang="pl-PL" sz="11200" dirty="0" err="1" smtClean="0"/>
              <a:t>this</a:t>
            </a:r>
            <a:r>
              <a:rPr lang="pl-PL" sz="11200" dirty="0" smtClean="0"/>
              <a:t> </a:t>
            </a:r>
            <a:r>
              <a:rPr lang="pl-PL" sz="11200" dirty="0" err="1" smtClean="0"/>
              <a:t>mean</a:t>
            </a:r>
            <a:r>
              <a:rPr lang="pl-PL" sz="11200" dirty="0" smtClean="0"/>
              <a:t>?</a:t>
            </a:r>
          </a:p>
          <a:p>
            <a:endParaRPr lang="pl-PL" sz="4400" dirty="0" smtClean="0"/>
          </a:p>
          <a:p>
            <a:endParaRPr lang="pl-PL" sz="44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356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Issues</a:t>
            </a:r>
            <a:r>
              <a:rPr lang="pl-PL" b="1" dirty="0" smtClean="0"/>
              <a:t> to </a:t>
            </a:r>
            <a:r>
              <a:rPr lang="pl-PL" b="1" dirty="0" err="1" smtClean="0"/>
              <a:t>examine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 </a:t>
            </a:r>
            <a:r>
              <a:rPr lang="pl-PL" b="1" dirty="0" smtClean="0"/>
              <a:t> </a:t>
            </a:r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a </a:t>
            </a:r>
            <a:r>
              <a:rPr lang="pl-PL" b="1" dirty="0" err="1" smtClean="0"/>
              <a:t>nation</a:t>
            </a:r>
            <a:r>
              <a:rPr lang="pl-PL" b="1" dirty="0" smtClean="0"/>
              <a:t>?</a:t>
            </a:r>
          </a:p>
          <a:p>
            <a:endParaRPr lang="pl-PL" b="1" dirty="0" smtClean="0"/>
          </a:p>
          <a:p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difference</a:t>
            </a:r>
            <a:r>
              <a:rPr lang="pl-PL" b="1" dirty="0" smtClean="0"/>
              <a:t> </a:t>
            </a:r>
            <a:r>
              <a:rPr lang="pl-PL" b="1" dirty="0" err="1" smtClean="0"/>
              <a:t>between</a:t>
            </a:r>
            <a:r>
              <a:rPr lang="pl-PL" b="1" dirty="0" smtClean="0"/>
              <a:t> </a:t>
            </a:r>
            <a:r>
              <a:rPr lang="pl-PL" b="1" dirty="0" err="1" smtClean="0"/>
              <a:t>cultural</a:t>
            </a:r>
            <a:r>
              <a:rPr lang="pl-PL" b="1" dirty="0" smtClean="0"/>
              <a:t> and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?</a:t>
            </a:r>
          </a:p>
          <a:p>
            <a:endParaRPr lang="pl-PL" b="1" dirty="0" smtClean="0"/>
          </a:p>
          <a:p>
            <a:r>
              <a:rPr lang="pl-PL" b="1" dirty="0" err="1" smtClean="0"/>
              <a:t>How</a:t>
            </a:r>
            <a:r>
              <a:rPr lang="pl-PL" b="1" dirty="0" smtClean="0"/>
              <a:t> to </a:t>
            </a:r>
            <a:r>
              <a:rPr lang="pl-PL" b="1" dirty="0" err="1" smtClean="0"/>
              <a:t>explain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growth of </a:t>
            </a:r>
            <a:r>
              <a:rPr lang="pl-PL" b="1" dirty="0" err="1" smtClean="0"/>
              <a:t>nationalism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XIX-XX cc.</a:t>
            </a:r>
          </a:p>
          <a:p>
            <a:endParaRPr lang="pl-PL" b="1" dirty="0" smtClean="0"/>
          </a:p>
          <a:p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forms</a:t>
            </a:r>
            <a:r>
              <a:rPr lang="pl-PL" b="1" dirty="0" smtClean="0"/>
              <a:t> </a:t>
            </a:r>
            <a:r>
              <a:rPr lang="pl-PL" b="1" dirty="0" err="1" smtClean="0"/>
              <a:t>has</a:t>
            </a:r>
            <a:r>
              <a:rPr lang="pl-PL" b="1" dirty="0" smtClean="0"/>
              <a:t> </a:t>
            </a:r>
            <a:r>
              <a:rPr lang="pl-PL" b="1" dirty="0" err="1" smtClean="0"/>
              <a:t>nationalism</a:t>
            </a:r>
            <a:r>
              <a:rPr lang="pl-PL" b="1" dirty="0" smtClean="0"/>
              <a:t> </a:t>
            </a:r>
            <a:r>
              <a:rPr lang="pl-PL" b="1" dirty="0" err="1" smtClean="0"/>
              <a:t>assumed</a:t>
            </a:r>
            <a:r>
              <a:rPr lang="pl-PL" b="1" dirty="0" smtClean="0"/>
              <a:t>? </a:t>
            </a:r>
            <a:r>
              <a:rPr lang="pl-PL" b="1" dirty="0" err="1" smtClean="0"/>
              <a:t>Why</a:t>
            </a:r>
            <a:r>
              <a:rPr lang="pl-PL" b="1" dirty="0" smtClean="0"/>
              <a:t>?</a:t>
            </a:r>
          </a:p>
          <a:p>
            <a:endParaRPr lang="pl-PL" b="1" dirty="0" smtClean="0"/>
          </a:p>
          <a:p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advantages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nation-state</a:t>
            </a:r>
            <a:r>
              <a:rPr lang="pl-PL" b="1" dirty="0" smtClean="0"/>
              <a:t>?</a:t>
            </a:r>
          </a:p>
          <a:p>
            <a:endParaRPr lang="pl-PL" b="1" dirty="0" smtClean="0"/>
          </a:p>
          <a:p>
            <a:r>
              <a:rPr lang="pl-PL" b="1" dirty="0" err="1" smtClean="0"/>
              <a:t>Does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nation-state</a:t>
            </a:r>
            <a:r>
              <a:rPr lang="pl-PL" b="1" dirty="0" smtClean="0"/>
              <a:t> </a:t>
            </a:r>
            <a:r>
              <a:rPr lang="pl-PL" b="1" dirty="0" err="1" smtClean="0"/>
              <a:t>have</a:t>
            </a:r>
            <a:r>
              <a:rPr lang="pl-PL" b="1" dirty="0" smtClean="0"/>
              <a:t> </a:t>
            </a:r>
            <a:r>
              <a:rPr lang="pl-PL" b="1" dirty="0" err="1" smtClean="0"/>
              <a:t>future</a:t>
            </a:r>
            <a:r>
              <a:rPr lang="pl-PL" b="1" dirty="0" smtClean="0"/>
              <a:t>?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730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Nations</a:t>
            </a:r>
            <a:r>
              <a:rPr lang="pl-PL" b="1" dirty="0" smtClean="0"/>
              <a:t> and </a:t>
            </a:r>
            <a:r>
              <a:rPr lang="pl-PL" b="1" dirty="0" err="1" smtClean="0"/>
              <a:t>their</a:t>
            </a:r>
            <a:r>
              <a:rPr lang="pl-PL" b="1" dirty="0" smtClean="0"/>
              <a:t> </a:t>
            </a:r>
            <a:r>
              <a:rPr lang="pl-PL" b="1" dirty="0" err="1" smtClean="0"/>
              <a:t>emergence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 </a:t>
            </a:r>
            <a:r>
              <a:rPr lang="pl-PL" b="1" dirty="0" err="1" smtClean="0"/>
              <a:t>Nation</a:t>
            </a:r>
            <a:r>
              <a:rPr lang="pl-PL" b="1" dirty="0" smtClean="0"/>
              <a:t> and </a:t>
            </a:r>
            <a:r>
              <a:rPr lang="pl-PL" b="1" dirty="0" err="1" smtClean="0"/>
              <a:t>social</a:t>
            </a:r>
            <a:r>
              <a:rPr lang="pl-PL" b="1" dirty="0" smtClean="0"/>
              <a:t> group </a:t>
            </a:r>
            <a:r>
              <a:rPr lang="pl-PL" dirty="0" smtClean="0"/>
              <a:t>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latter</a:t>
            </a:r>
            <a:r>
              <a:rPr lang="pl-PL" dirty="0" smtClean="0"/>
              <a:t> </a:t>
            </a:r>
            <a:r>
              <a:rPr lang="pl-PL" dirty="0" err="1" smtClean="0"/>
              <a:t>means</a:t>
            </a:r>
            <a:r>
              <a:rPr lang="pl-PL" dirty="0" smtClean="0"/>
              <a:t> a group of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bonds</a:t>
            </a:r>
            <a:r>
              <a:rPr lang="pl-PL" dirty="0" smtClean="0"/>
              <a:t> and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interests</a:t>
            </a:r>
            <a:endParaRPr lang="pl-PL" dirty="0" smtClean="0"/>
          </a:p>
          <a:p>
            <a:r>
              <a:rPr lang="pl-PL" b="1" dirty="0" err="1" smtClean="0"/>
              <a:t>Nation</a:t>
            </a:r>
            <a:r>
              <a:rPr lang="pl-PL" b="1" dirty="0" smtClean="0"/>
              <a:t> and </a:t>
            </a:r>
            <a:r>
              <a:rPr lang="pl-PL" b="1" dirty="0" err="1" smtClean="0"/>
              <a:t>ethnic</a:t>
            </a:r>
            <a:r>
              <a:rPr lang="pl-PL" b="1" dirty="0" smtClean="0"/>
              <a:t> </a:t>
            </a:r>
            <a:r>
              <a:rPr lang="pl-PL" b="1" dirty="0" smtClean="0"/>
              <a:t>group </a:t>
            </a:r>
            <a:r>
              <a:rPr lang="pl-PL" dirty="0" smtClean="0"/>
              <a:t>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latter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community </a:t>
            </a:r>
            <a:r>
              <a:rPr lang="pl-PL" dirty="0" err="1" smtClean="0"/>
              <a:t>whose</a:t>
            </a:r>
            <a:r>
              <a:rPr lang="pl-PL" dirty="0" smtClean="0"/>
              <a:t> </a:t>
            </a:r>
            <a:r>
              <a:rPr lang="pl-PL" dirty="0" err="1" smtClean="0"/>
              <a:t>members</a:t>
            </a:r>
            <a:r>
              <a:rPr lang="pl-PL" dirty="0" smtClean="0"/>
              <a:t>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cultural</a:t>
            </a:r>
            <a:r>
              <a:rPr lang="pl-PL" dirty="0" smtClean="0"/>
              <a:t> and </a:t>
            </a:r>
            <a:r>
              <a:rPr lang="pl-PL" dirty="0" err="1" smtClean="0"/>
              <a:t>historical</a:t>
            </a:r>
            <a:r>
              <a:rPr lang="pl-PL" dirty="0" smtClean="0"/>
              <a:t> </a:t>
            </a:r>
            <a:r>
              <a:rPr lang="pl-PL" dirty="0" err="1" smtClean="0"/>
              <a:t>identity</a:t>
            </a:r>
            <a:r>
              <a:rPr lang="pl-PL" dirty="0" smtClean="0"/>
              <a:t> (</a:t>
            </a:r>
            <a:r>
              <a:rPr lang="pl-PL" dirty="0" err="1" smtClean="0"/>
              <a:t>affinity</a:t>
            </a:r>
            <a:r>
              <a:rPr lang="pl-PL" dirty="0" smtClean="0"/>
              <a:t> of </a:t>
            </a:r>
            <a:r>
              <a:rPr lang="pl-PL" dirty="0" err="1" smtClean="0"/>
              <a:t>language</a:t>
            </a:r>
            <a:r>
              <a:rPr lang="pl-PL" dirty="0" smtClean="0"/>
              <a:t>, </a:t>
            </a:r>
            <a:r>
              <a:rPr lang="pl-PL" dirty="0" err="1" smtClean="0"/>
              <a:t>customs</a:t>
            </a:r>
            <a:r>
              <a:rPr lang="pl-PL" dirty="0" smtClean="0"/>
              <a:t>, </a:t>
            </a:r>
            <a:r>
              <a:rPr lang="pl-PL" dirty="0" err="1" smtClean="0"/>
              <a:t>religion</a:t>
            </a:r>
            <a:r>
              <a:rPr lang="pl-PL" dirty="0" smtClean="0"/>
              <a:t>, </a:t>
            </a:r>
            <a:r>
              <a:rPr lang="pl-PL" dirty="0" err="1" smtClean="0"/>
              <a:t>descent</a:t>
            </a:r>
            <a:r>
              <a:rPr lang="pl-PL" dirty="0" smtClean="0"/>
              <a:t> </a:t>
            </a:r>
            <a:r>
              <a:rPr lang="pl-PL" dirty="0" smtClean="0"/>
              <a:t>) but </a:t>
            </a:r>
            <a:r>
              <a:rPr lang="pl-PL" dirty="0" err="1" smtClean="0"/>
              <a:t>lacks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consciousness</a:t>
            </a:r>
            <a:r>
              <a:rPr lang="pl-PL" dirty="0" smtClean="0"/>
              <a:t> and </a:t>
            </a:r>
            <a:r>
              <a:rPr lang="pl-PL" dirty="0" err="1" smtClean="0"/>
              <a:t>goals</a:t>
            </a:r>
            <a:endParaRPr lang="pl-PL" dirty="0" smtClean="0"/>
          </a:p>
          <a:p>
            <a:r>
              <a:rPr lang="pl-PL" b="1" dirty="0" err="1" smtClean="0"/>
              <a:t>Nation</a:t>
            </a:r>
            <a:r>
              <a:rPr lang="pl-PL" b="1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b="1" dirty="0" smtClean="0"/>
              <a:t>community of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language</a:t>
            </a:r>
            <a:r>
              <a:rPr lang="pl-PL" b="1" dirty="0" smtClean="0"/>
              <a:t>, </a:t>
            </a:r>
            <a:r>
              <a:rPr lang="pl-PL" b="1" dirty="0" err="1" smtClean="0"/>
              <a:t>religion</a:t>
            </a:r>
            <a:r>
              <a:rPr lang="pl-PL" b="1" dirty="0" smtClean="0"/>
              <a:t>, </a:t>
            </a:r>
            <a:r>
              <a:rPr lang="pl-PL" b="1" dirty="0" err="1" smtClean="0"/>
              <a:t>history</a:t>
            </a:r>
            <a:r>
              <a:rPr lang="pl-PL" b="1" dirty="0" smtClean="0"/>
              <a:t>,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consciousness</a:t>
            </a:r>
            <a:r>
              <a:rPr lang="pl-PL" b="1" dirty="0" smtClean="0"/>
              <a:t> – </a:t>
            </a:r>
            <a:r>
              <a:rPr lang="pl-PL" b="1" dirty="0" err="1" smtClean="0"/>
              <a:t>both</a:t>
            </a:r>
            <a:r>
              <a:rPr lang="pl-PL" b="1" dirty="0" smtClean="0"/>
              <a:t> </a:t>
            </a:r>
            <a:r>
              <a:rPr lang="pl-PL" b="1" dirty="0" err="1" smtClean="0"/>
              <a:t>objective</a:t>
            </a:r>
            <a:r>
              <a:rPr lang="pl-PL" b="1" dirty="0" smtClean="0"/>
              <a:t> and </a:t>
            </a:r>
            <a:r>
              <a:rPr lang="pl-PL" b="1" dirty="0" err="1" smtClean="0"/>
              <a:t>subjective</a:t>
            </a:r>
            <a:r>
              <a:rPr lang="pl-PL" b="1" dirty="0" smtClean="0"/>
              <a:t> </a:t>
            </a:r>
            <a:r>
              <a:rPr lang="pl-PL" b="1" dirty="0" err="1" smtClean="0"/>
              <a:t>factors</a:t>
            </a:r>
            <a:endParaRPr lang="pl-PL" b="1" dirty="0" smtClean="0"/>
          </a:p>
          <a:p>
            <a:r>
              <a:rPr lang="pl-PL" b="1" dirty="0" err="1" smtClean="0"/>
              <a:t>Example</a:t>
            </a:r>
            <a:r>
              <a:rPr lang="pl-PL" b="1" dirty="0" smtClean="0"/>
              <a:t> –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nations</a:t>
            </a:r>
            <a:r>
              <a:rPr lang="pl-PL" b="1" dirty="0" smtClean="0"/>
              <a:t> of </a:t>
            </a:r>
            <a:r>
              <a:rPr lang="pl-PL" b="1" dirty="0" err="1" smtClean="0"/>
              <a:t>Eastern</a:t>
            </a:r>
            <a:r>
              <a:rPr lang="pl-PL" b="1" dirty="0" smtClean="0"/>
              <a:t> Europe – </a:t>
            </a:r>
            <a:r>
              <a:rPr lang="pl-PL" b="1" dirty="0" err="1" smtClean="0"/>
              <a:t>former</a:t>
            </a:r>
            <a:r>
              <a:rPr lang="pl-PL" b="1" dirty="0" smtClean="0"/>
              <a:t> </a:t>
            </a:r>
            <a:r>
              <a:rPr lang="pl-PL" b="1" dirty="0" err="1" smtClean="0"/>
              <a:t>Polish-Lithuanian</a:t>
            </a:r>
            <a:r>
              <a:rPr lang="pl-PL" b="1" dirty="0" smtClean="0"/>
              <a:t> Commonwealth </a:t>
            </a:r>
            <a:r>
              <a:rPr lang="pl-PL" dirty="0" smtClean="0"/>
              <a:t>(</a:t>
            </a:r>
            <a:r>
              <a:rPr lang="pl-PL" dirty="0" err="1" smtClean="0"/>
              <a:t>Ist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Republic  </a:t>
            </a:r>
            <a:r>
              <a:rPr lang="pl-PL" dirty="0" err="1" smtClean="0"/>
              <a:t>till</a:t>
            </a:r>
            <a:r>
              <a:rPr lang="pl-PL" dirty="0" smtClean="0"/>
              <a:t> 1795) – </a:t>
            </a:r>
            <a:r>
              <a:rPr lang="pl-PL" dirty="0" err="1" smtClean="0"/>
              <a:t>Poles</a:t>
            </a:r>
            <a:r>
              <a:rPr lang="pl-PL" dirty="0" smtClean="0"/>
              <a:t> </a:t>
            </a:r>
            <a:r>
              <a:rPr lang="pl-PL" dirty="0" err="1" smtClean="0"/>
              <a:t>dominanted</a:t>
            </a:r>
            <a:r>
              <a:rPr lang="pl-PL" dirty="0" smtClean="0"/>
              <a:t> but </a:t>
            </a:r>
            <a:r>
              <a:rPr lang="pl-PL" dirty="0" err="1" smtClean="0"/>
              <a:t>Lithuanians</a:t>
            </a:r>
            <a:r>
              <a:rPr lang="pl-PL" dirty="0" smtClean="0"/>
              <a:t>, </a:t>
            </a:r>
            <a:r>
              <a:rPr lang="pl-PL" dirty="0" err="1" smtClean="0"/>
              <a:t>Ukrainians</a:t>
            </a:r>
            <a:r>
              <a:rPr lang="pl-PL" dirty="0" smtClean="0"/>
              <a:t> and </a:t>
            </a:r>
            <a:r>
              <a:rPr lang="pl-PL" dirty="0" err="1" smtClean="0"/>
              <a:t>Byelarussians</a:t>
            </a:r>
            <a:r>
              <a:rPr lang="pl-PL" dirty="0" smtClean="0"/>
              <a:t> </a:t>
            </a:r>
            <a:r>
              <a:rPr lang="pl-PL" dirty="0" err="1" smtClean="0"/>
              <a:t>built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own</a:t>
            </a:r>
            <a:r>
              <a:rPr lang="pl-PL" dirty="0" smtClean="0"/>
              <a:t> </a:t>
            </a:r>
            <a:r>
              <a:rPr lang="pl-PL" dirty="0" err="1" smtClean="0"/>
              <a:t>nations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XIX - XX 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417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Polish-Lithuanian</a:t>
            </a:r>
            <a:r>
              <a:rPr lang="pl-PL" b="1" dirty="0" smtClean="0"/>
              <a:t> Commonwealth XVII c.</a:t>
            </a:r>
            <a:endParaRPr lang="pl-PL" b="1" dirty="0"/>
          </a:p>
        </p:txBody>
      </p:sp>
      <p:pic>
        <p:nvPicPr>
          <p:cNvPr id="1026" name="Picture 2" descr="C:\Users\bep\Desktop\Polish-Lithuanian_commonwealth_1619_ma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072" y="1316812"/>
            <a:ext cx="11279080" cy="5347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555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Nation</a:t>
            </a:r>
            <a:r>
              <a:rPr lang="pl-PL" b="1" dirty="0" smtClean="0"/>
              <a:t> – a </a:t>
            </a:r>
            <a:r>
              <a:rPr lang="pl-PL" b="1" dirty="0" err="1" smtClean="0"/>
              <a:t>definition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 </a:t>
            </a:r>
            <a:r>
              <a:rPr lang="pl-PL" dirty="0" err="1" smtClean="0"/>
              <a:t>complex</a:t>
            </a:r>
            <a:r>
              <a:rPr lang="pl-PL" dirty="0" smtClean="0"/>
              <a:t>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phenomenon</a:t>
            </a:r>
            <a:r>
              <a:rPr lang="pl-PL" dirty="0" smtClean="0"/>
              <a:t> – </a:t>
            </a:r>
            <a:r>
              <a:rPr lang="pl-PL" dirty="0" err="1" smtClean="0"/>
              <a:t>shaped</a:t>
            </a:r>
            <a:r>
              <a:rPr lang="pl-PL" dirty="0" smtClean="0"/>
              <a:t> by  </a:t>
            </a:r>
            <a:r>
              <a:rPr lang="pl-PL" dirty="0" err="1" smtClean="0"/>
              <a:t>various</a:t>
            </a:r>
            <a:r>
              <a:rPr lang="pl-PL" dirty="0" smtClean="0"/>
              <a:t> </a:t>
            </a:r>
            <a:r>
              <a:rPr lang="pl-PL" dirty="0" err="1" smtClean="0"/>
              <a:t>cultural</a:t>
            </a:r>
            <a:r>
              <a:rPr lang="pl-PL" dirty="0" smtClean="0"/>
              <a:t>, </a:t>
            </a:r>
            <a:r>
              <a:rPr lang="pl-PL" dirty="0" err="1" smtClean="0"/>
              <a:t>political</a:t>
            </a:r>
            <a:r>
              <a:rPr lang="pl-PL" dirty="0" smtClean="0"/>
              <a:t> and </a:t>
            </a:r>
            <a:r>
              <a:rPr lang="pl-PL" dirty="0" err="1" smtClean="0"/>
              <a:t>psychological</a:t>
            </a:r>
            <a:r>
              <a:rPr lang="pl-PL" dirty="0" smtClean="0"/>
              <a:t> </a:t>
            </a:r>
            <a:r>
              <a:rPr lang="pl-PL" dirty="0" err="1" smtClean="0"/>
              <a:t>factors</a:t>
            </a:r>
            <a:endParaRPr lang="pl-PL" dirty="0" smtClean="0"/>
          </a:p>
          <a:p>
            <a:r>
              <a:rPr lang="pl-PL" dirty="0" err="1" smtClean="0"/>
              <a:t>Culturally</a:t>
            </a:r>
            <a:r>
              <a:rPr lang="pl-PL" dirty="0" smtClean="0"/>
              <a:t> – a community of </a:t>
            </a:r>
            <a:r>
              <a:rPr lang="pl-PL" dirty="0" err="1" smtClean="0"/>
              <a:t>language</a:t>
            </a:r>
            <a:r>
              <a:rPr lang="pl-PL" dirty="0" smtClean="0"/>
              <a:t>, </a:t>
            </a:r>
            <a:r>
              <a:rPr lang="pl-PL" dirty="0" err="1" smtClean="0"/>
              <a:t>traditions</a:t>
            </a:r>
            <a:r>
              <a:rPr lang="pl-PL" dirty="0" smtClean="0"/>
              <a:t>, </a:t>
            </a:r>
            <a:r>
              <a:rPr lang="pl-PL" dirty="0" err="1" smtClean="0"/>
              <a:t>history</a:t>
            </a:r>
            <a:r>
              <a:rPr lang="pl-PL" dirty="0" smtClean="0"/>
              <a:t>, </a:t>
            </a:r>
            <a:r>
              <a:rPr lang="pl-PL" dirty="0" err="1" smtClean="0"/>
              <a:t>customs</a:t>
            </a:r>
            <a:r>
              <a:rPr lang="pl-PL" dirty="0" smtClean="0"/>
              <a:t>, </a:t>
            </a:r>
            <a:r>
              <a:rPr lang="pl-PL" dirty="0" err="1" smtClean="0"/>
              <a:t>moral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endParaRPr lang="pl-PL" dirty="0" smtClean="0"/>
          </a:p>
          <a:p>
            <a:r>
              <a:rPr lang="pl-PL" dirty="0" err="1" smtClean="0"/>
              <a:t>Politically</a:t>
            </a:r>
            <a:r>
              <a:rPr lang="pl-PL" dirty="0" smtClean="0"/>
              <a:t> – natural </a:t>
            </a:r>
            <a:r>
              <a:rPr lang="pl-PL" dirty="0" err="1" smtClean="0"/>
              <a:t>political</a:t>
            </a:r>
            <a:r>
              <a:rPr lang="pl-PL" dirty="0" smtClean="0"/>
              <a:t> community </a:t>
            </a:r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dirty="0" err="1" smtClean="0"/>
              <a:t>shared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r>
              <a:rPr lang="pl-PL" dirty="0" smtClean="0"/>
              <a:t> and </a:t>
            </a:r>
            <a:r>
              <a:rPr lang="pl-PL" dirty="0" err="1" smtClean="0"/>
              <a:t>loyalties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distinctive</a:t>
            </a:r>
            <a:r>
              <a:rPr lang="pl-PL" dirty="0" smtClean="0"/>
              <a:t> </a:t>
            </a:r>
            <a:r>
              <a:rPr lang="pl-PL" dirty="0" err="1" smtClean="0"/>
              <a:t>civic</a:t>
            </a:r>
            <a:r>
              <a:rPr lang="pl-PL" dirty="0" smtClean="0"/>
              <a:t> </a:t>
            </a:r>
            <a:r>
              <a:rPr lang="pl-PL" dirty="0" err="1" smtClean="0"/>
              <a:t>consciousness</a:t>
            </a:r>
            <a:r>
              <a:rPr lang="pl-PL" dirty="0" smtClean="0"/>
              <a:t> </a:t>
            </a:r>
            <a:r>
              <a:rPr lang="pl-PL" dirty="0" err="1" smtClean="0"/>
              <a:t>leading</a:t>
            </a:r>
            <a:r>
              <a:rPr lang="pl-PL" dirty="0" smtClean="0"/>
              <a:t> to establishment of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own</a:t>
            </a:r>
            <a:r>
              <a:rPr lang="pl-PL" dirty="0" smtClean="0"/>
              <a:t> </a:t>
            </a:r>
            <a:r>
              <a:rPr lang="pl-PL" dirty="0" err="1" smtClean="0"/>
              <a:t>nation-state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autonomy</a:t>
            </a:r>
            <a:endParaRPr lang="pl-PL" dirty="0" smtClean="0"/>
          </a:p>
          <a:p>
            <a:r>
              <a:rPr lang="pl-PL" dirty="0" err="1" smtClean="0"/>
              <a:t>Psychologically</a:t>
            </a:r>
            <a:r>
              <a:rPr lang="pl-PL" dirty="0" smtClean="0"/>
              <a:t> – a group </a:t>
            </a:r>
            <a:r>
              <a:rPr lang="pl-PL" dirty="0" err="1" smtClean="0"/>
              <a:t>distinguished</a:t>
            </a:r>
            <a:r>
              <a:rPr lang="pl-PL" dirty="0" smtClean="0"/>
              <a:t> by </a:t>
            </a:r>
            <a:r>
              <a:rPr lang="pl-PL" dirty="0" err="1" smtClean="0"/>
              <a:t>affection</a:t>
            </a:r>
            <a:r>
              <a:rPr lang="pl-PL" dirty="0" smtClean="0"/>
              <a:t> to </a:t>
            </a:r>
            <a:r>
              <a:rPr lang="pl-PL" dirty="0" err="1" smtClean="0"/>
              <a:t>their</a:t>
            </a:r>
            <a:r>
              <a:rPr lang="pl-PL" dirty="0" smtClean="0"/>
              <a:t> community (</a:t>
            </a:r>
            <a:r>
              <a:rPr lang="pl-PL" dirty="0" err="1" smtClean="0"/>
              <a:t>patriotism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Cultural</a:t>
            </a:r>
            <a:r>
              <a:rPr lang="pl-PL" dirty="0" smtClean="0"/>
              <a:t> and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nations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747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Cultural</a:t>
            </a:r>
            <a:r>
              <a:rPr lang="pl-PL" b="1" dirty="0" smtClean="0"/>
              <a:t> </a:t>
            </a:r>
            <a:r>
              <a:rPr lang="pl-PL" b="1" dirty="0" err="1" smtClean="0"/>
              <a:t>nations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  </a:t>
            </a:r>
            <a:r>
              <a:rPr lang="pl-PL" b="1" dirty="0" err="1" smtClean="0"/>
              <a:t>Nation</a:t>
            </a:r>
            <a:r>
              <a:rPr lang="pl-PL" b="1" dirty="0" smtClean="0"/>
              <a:t> as </a:t>
            </a:r>
            <a:r>
              <a:rPr lang="pl-PL" b="1" dirty="0" err="1" smtClean="0"/>
              <a:t>cultural</a:t>
            </a:r>
            <a:r>
              <a:rPr lang="pl-PL" b="1" dirty="0" smtClean="0"/>
              <a:t> community </a:t>
            </a:r>
            <a:r>
              <a:rPr lang="pl-PL" dirty="0" smtClean="0"/>
              <a:t>– „</a:t>
            </a:r>
            <a:r>
              <a:rPr lang="pl-PL" dirty="0" err="1" smtClean="0"/>
              <a:t>Volksgeist</a:t>
            </a:r>
            <a:r>
              <a:rPr lang="pl-PL" dirty="0" smtClean="0"/>
              <a:t>” (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spirit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) Johann Gottfried Herder (1744-1803) – </a:t>
            </a:r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dirty="0" err="1" smtClean="0"/>
              <a:t>ethnicity</a:t>
            </a:r>
            <a:endParaRPr lang="pl-PL" dirty="0" smtClean="0"/>
          </a:p>
          <a:p>
            <a:r>
              <a:rPr lang="pl-PL" b="1" dirty="0" err="1" smtClean="0"/>
              <a:t>Culturalism</a:t>
            </a:r>
            <a:r>
              <a:rPr lang="pl-PL" b="1" dirty="0" smtClean="0"/>
              <a:t> – </a:t>
            </a:r>
            <a:r>
              <a:rPr lang="pl-PL" b="1" dirty="0" err="1" smtClean="0"/>
              <a:t>nations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„natural” </a:t>
            </a:r>
            <a:r>
              <a:rPr lang="pl-PL" dirty="0" smtClean="0"/>
              <a:t>(</a:t>
            </a:r>
            <a:r>
              <a:rPr lang="pl-PL" dirty="0" err="1" smtClean="0"/>
              <a:t>organic</a:t>
            </a:r>
            <a:r>
              <a:rPr lang="pl-PL" dirty="0" smtClean="0"/>
              <a:t>) </a:t>
            </a:r>
            <a:r>
              <a:rPr lang="pl-PL" dirty="0" err="1" smtClean="0"/>
              <a:t>entities</a:t>
            </a:r>
            <a:r>
              <a:rPr lang="pl-PL" dirty="0" smtClean="0"/>
              <a:t> – </a:t>
            </a:r>
            <a:r>
              <a:rPr lang="pl-PL" dirty="0" err="1" smtClean="0"/>
              <a:t>in</a:t>
            </a:r>
            <a:r>
              <a:rPr lang="pl-PL" dirty="0" smtClean="0"/>
              <a:t> past and </a:t>
            </a:r>
            <a:r>
              <a:rPr lang="pl-PL" dirty="0" err="1" smtClean="0"/>
              <a:t>future</a:t>
            </a:r>
            <a:endParaRPr lang="pl-PL" dirty="0" smtClean="0"/>
          </a:p>
          <a:p>
            <a:r>
              <a:rPr lang="pl-PL" b="1" dirty="0" err="1" smtClean="0"/>
              <a:t>Nation</a:t>
            </a:r>
            <a:r>
              <a:rPr lang="pl-PL" b="1" dirty="0" smtClean="0"/>
              <a:t> – </a:t>
            </a:r>
            <a:r>
              <a:rPr lang="pl-PL" b="1" dirty="0" err="1" smtClean="0"/>
              <a:t>response</a:t>
            </a:r>
            <a:r>
              <a:rPr lang="pl-PL" b="1" dirty="0" smtClean="0"/>
              <a:t> to </a:t>
            </a:r>
            <a:r>
              <a:rPr lang="pl-PL" b="1" dirty="0" err="1" smtClean="0"/>
              <a:t>people’s</a:t>
            </a:r>
            <a:r>
              <a:rPr lang="pl-PL" b="1" dirty="0" smtClean="0"/>
              <a:t> </a:t>
            </a:r>
            <a:r>
              <a:rPr lang="pl-PL" b="1" dirty="0" err="1" smtClean="0"/>
              <a:t>needs</a:t>
            </a:r>
            <a:r>
              <a:rPr lang="pl-PL" b="1" dirty="0" smtClean="0"/>
              <a:t> (</a:t>
            </a:r>
            <a:r>
              <a:rPr lang="pl-PL" dirty="0" smtClean="0"/>
              <a:t>security, </a:t>
            </a:r>
            <a:r>
              <a:rPr lang="pl-PL" dirty="0" err="1" smtClean="0"/>
              <a:t>identity</a:t>
            </a:r>
            <a:r>
              <a:rPr lang="pl-PL" dirty="0" smtClean="0"/>
              <a:t> and </a:t>
            </a:r>
            <a:r>
              <a:rPr lang="pl-PL" dirty="0" err="1" smtClean="0"/>
              <a:t>belonging</a:t>
            </a:r>
            <a:r>
              <a:rPr lang="pl-PL" dirty="0" smtClean="0"/>
              <a:t>  - modern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psychologists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Nation</a:t>
            </a:r>
            <a:r>
              <a:rPr lang="pl-PL" b="1" dirty="0" smtClean="0"/>
              <a:t> – a </a:t>
            </a:r>
            <a:r>
              <a:rPr lang="pl-PL" b="1" dirty="0" err="1" smtClean="0"/>
              <a:t>religion</a:t>
            </a:r>
            <a:r>
              <a:rPr lang="pl-PL" b="1" dirty="0" smtClean="0"/>
              <a:t> of </a:t>
            </a:r>
            <a:r>
              <a:rPr lang="pl-PL" b="1" dirty="0" err="1" smtClean="0"/>
              <a:t>modernity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gives</a:t>
            </a:r>
            <a:r>
              <a:rPr lang="pl-PL" dirty="0" smtClean="0"/>
              <a:t> </a:t>
            </a:r>
            <a:r>
              <a:rPr lang="pl-PL" dirty="0" err="1" smtClean="0"/>
              <a:t>ideological</a:t>
            </a:r>
            <a:r>
              <a:rPr lang="pl-PL" dirty="0" smtClean="0"/>
              <a:t> and </a:t>
            </a:r>
            <a:r>
              <a:rPr lang="pl-PL" dirty="0" err="1" smtClean="0"/>
              <a:t>emotional</a:t>
            </a:r>
            <a:r>
              <a:rPr lang="pl-PL" dirty="0" smtClean="0"/>
              <a:t> </a:t>
            </a:r>
            <a:r>
              <a:rPr lang="pl-PL" dirty="0" err="1" smtClean="0"/>
              <a:t>bonds</a:t>
            </a:r>
            <a:r>
              <a:rPr lang="pl-PL" dirty="0" smtClean="0"/>
              <a:t> to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living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conditions</a:t>
            </a:r>
            <a:r>
              <a:rPr lang="pl-PL" dirty="0" smtClean="0"/>
              <a:t> of </a:t>
            </a:r>
            <a:r>
              <a:rPr lang="pl-PL" dirty="0" err="1" smtClean="0"/>
              <a:t>capitalism</a:t>
            </a:r>
            <a:endParaRPr lang="pl-PL" dirty="0" smtClean="0"/>
          </a:p>
          <a:p>
            <a:r>
              <a:rPr lang="pl-PL" b="1" dirty="0" smtClean="0"/>
              <a:t>Friedrich </a:t>
            </a:r>
            <a:r>
              <a:rPr lang="pl-PL" b="1" dirty="0" err="1" smtClean="0"/>
              <a:t>Meinecke</a:t>
            </a:r>
            <a:r>
              <a:rPr lang="pl-PL" b="1" dirty="0" smtClean="0"/>
              <a:t> – „</a:t>
            </a:r>
            <a:r>
              <a:rPr lang="pl-PL" b="1" dirty="0" err="1" smtClean="0"/>
              <a:t>cultural</a:t>
            </a:r>
            <a:r>
              <a:rPr lang="pl-PL" b="1" dirty="0" smtClean="0"/>
              <a:t> </a:t>
            </a:r>
            <a:r>
              <a:rPr lang="pl-PL" b="1" dirty="0" err="1" smtClean="0"/>
              <a:t>nations</a:t>
            </a:r>
            <a:r>
              <a:rPr lang="pl-PL" b="1" dirty="0" smtClean="0"/>
              <a:t>” </a:t>
            </a:r>
            <a:r>
              <a:rPr lang="pl-PL" dirty="0" smtClean="0"/>
              <a:t>– </a:t>
            </a:r>
            <a:r>
              <a:rPr lang="pl-PL" dirty="0" err="1" smtClean="0"/>
              <a:t>strong</a:t>
            </a:r>
            <a:r>
              <a:rPr lang="pl-PL" dirty="0" smtClean="0"/>
              <a:t> </a:t>
            </a:r>
            <a:r>
              <a:rPr lang="pl-PL" dirty="0" err="1" smtClean="0"/>
              <a:t>sense</a:t>
            </a:r>
            <a:r>
              <a:rPr lang="pl-PL" dirty="0" smtClean="0"/>
              <a:t> of national unity; </a:t>
            </a:r>
            <a:r>
              <a:rPr lang="pl-PL" dirty="0" err="1" smtClean="0"/>
              <a:t>reverence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culture</a:t>
            </a:r>
            <a:r>
              <a:rPr lang="pl-PL" dirty="0" smtClean="0"/>
              <a:t> of a </a:t>
            </a:r>
            <a:r>
              <a:rPr lang="pl-PL" dirty="0" err="1" smtClean="0"/>
              <a:t>nation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artefacts</a:t>
            </a:r>
            <a:r>
              <a:rPr lang="pl-PL" dirty="0" smtClean="0"/>
              <a:t>, </a:t>
            </a:r>
            <a:r>
              <a:rPr lang="pl-PL" dirty="0" err="1" smtClean="0"/>
              <a:t>creators</a:t>
            </a:r>
            <a:r>
              <a:rPr lang="pl-PL" dirty="0" smtClean="0"/>
              <a:t> (</a:t>
            </a:r>
            <a:r>
              <a:rPr lang="pl-PL" dirty="0" err="1" smtClean="0"/>
              <a:t>artists</a:t>
            </a:r>
            <a:r>
              <a:rPr lang="pl-PL" dirty="0" smtClean="0"/>
              <a:t>) and </a:t>
            </a:r>
            <a:r>
              <a:rPr lang="pl-PL" dirty="0" err="1" smtClean="0"/>
              <a:t>values</a:t>
            </a:r>
            <a:r>
              <a:rPr lang="pl-PL" dirty="0" smtClean="0"/>
              <a:t> („</a:t>
            </a:r>
            <a:r>
              <a:rPr lang="pl-PL" dirty="0" err="1" smtClean="0"/>
              <a:t>moral</a:t>
            </a:r>
            <a:r>
              <a:rPr lang="pl-PL" dirty="0" smtClean="0"/>
              <a:t> </a:t>
            </a:r>
            <a:r>
              <a:rPr lang="pl-PL" dirty="0" err="1" smtClean="0"/>
              <a:t>code</a:t>
            </a:r>
            <a:r>
              <a:rPr lang="pl-PL" dirty="0" smtClean="0"/>
              <a:t>”) – </a:t>
            </a:r>
            <a:r>
              <a:rPr lang="pl-PL" b="1" dirty="0" err="1" smtClean="0"/>
              <a:t>e.g</a:t>
            </a:r>
            <a:r>
              <a:rPr lang="pl-PL" b="1" dirty="0" smtClean="0"/>
              <a:t>. </a:t>
            </a:r>
            <a:r>
              <a:rPr lang="pl-PL" b="1" dirty="0" err="1" smtClean="0"/>
              <a:t>Poles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XIX 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352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nations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sz="3100" dirty="0" smtClean="0"/>
          </a:p>
          <a:p>
            <a:r>
              <a:rPr lang="pl-PL" sz="3100" b="1" dirty="0" err="1" smtClean="0"/>
              <a:t>Stress</a:t>
            </a:r>
            <a:r>
              <a:rPr lang="pl-PL" sz="3100" b="1" dirty="0" smtClean="0"/>
              <a:t> upon </a:t>
            </a:r>
            <a:r>
              <a:rPr lang="pl-PL" sz="3100" b="1" dirty="0" err="1" smtClean="0"/>
              <a:t>shared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citizenship</a:t>
            </a:r>
            <a:r>
              <a:rPr lang="pl-PL" sz="3100" b="1" dirty="0" smtClean="0"/>
              <a:t> and </a:t>
            </a:r>
            <a:r>
              <a:rPr lang="pl-PL" sz="3100" b="1" dirty="0" err="1" smtClean="0"/>
              <a:t>political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allegiances</a:t>
            </a:r>
            <a:endParaRPr lang="pl-PL" sz="3100" b="1" dirty="0" smtClean="0"/>
          </a:p>
          <a:p>
            <a:r>
              <a:rPr lang="pl-PL" sz="3100" b="1" dirty="0" err="1" smtClean="0"/>
              <a:t>Political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nation</a:t>
            </a:r>
            <a:r>
              <a:rPr lang="pl-PL" sz="3100" b="1" dirty="0" smtClean="0"/>
              <a:t> – a group of </a:t>
            </a:r>
            <a:r>
              <a:rPr lang="pl-PL" sz="3100" b="1" dirty="0" err="1" smtClean="0"/>
              <a:t>people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bound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together</a:t>
            </a:r>
            <a:r>
              <a:rPr lang="pl-PL" sz="3100" b="1" dirty="0" smtClean="0"/>
              <a:t> by </a:t>
            </a:r>
            <a:r>
              <a:rPr lang="pl-PL" sz="3100" b="1" dirty="0" err="1" smtClean="0"/>
              <a:t>political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values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than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common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culture</a:t>
            </a:r>
            <a:endParaRPr lang="pl-PL" sz="3100" b="1" dirty="0" smtClean="0"/>
          </a:p>
          <a:p>
            <a:r>
              <a:rPr lang="pl-PL" sz="3100" b="1" dirty="0" smtClean="0"/>
              <a:t>Many </a:t>
            </a:r>
            <a:r>
              <a:rPr lang="pl-PL" sz="3100" b="1" dirty="0" err="1" smtClean="0"/>
              <a:t>theories</a:t>
            </a:r>
            <a:r>
              <a:rPr lang="pl-PL" sz="3100" b="1" dirty="0" smtClean="0"/>
              <a:t> of </a:t>
            </a:r>
            <a:r>
              <a:rPr lang="pl-PL" sz="3100" b="1" dirty="0" err="1" smtClean="0"/>
              <a:t>the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political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nation</a:t>
            </a:r>
            <a:r>
              <a:rPr lang="pl-PL" sz="3100" b="1" dirty="0" smtClean="0"/>
              <a:t> – Eric </a:t>
            </a:r>
            <a:r>
              <a:rPr lang="pl-PL" sz="3100" b="1" dirty="0" err="1" smtClean="0"/>
              <a:t>Hobsbawm</a:t>
            </a:r>
            <a:r>
              <a:rPr lang="pl-PL" sz="3100" b="1" dirty="0" smtClean="0"/>
              <a:t> – </a:t>
            </a:r>
            <a:r>
              <a:rPr lang="pl-PL" sz="3100" b="1" dirty="0" err="1" smtClean="0"/>
              <a:t>nations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are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created</a:t>
            </a:r>
            <a:r>
              <a:rPr lang="pl-PL" sz="3100" b="1" dirty="0" smtClean="0"/>
              <a:t> not by </a:t>
            </a:r>
            <a:r>
              <a:rPr lang="pl-PL" sz="3100" b="1" dirty="0" err="1" smtClean="0"/>
              <a:t>shared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cultural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values</a:t>
            </a:r>
            <a:r>
              <a:rPr lang="pl-PL" sz="3100" b="1" dirty="0" smtClean="0"/>
              <a:t> but </a:t>
            </a:r>
            <a:r>
              <a:rPr lang="pl-PL" sz="3100" b="1" dirty="0" err="1" smtClean="0"/>
              <a:t>invented</a:t>
            </a:r>
            <a:r>
              <a:rPr lang="pl-PL" sz="3100" b="1" dirty="0" smtClean="0"/>
              <a:t> by </a:t>
            </a:r>
            <a:r>
              <a:rPr lang="pl-PL" sz="3100" b="1" dirty="0" err="1" smtClean="0"/>
              <a:t>nationalist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ideology</a:t>
            </a:r>
            <a:r>
              <a:rPr lang="pl-PL" sz="3100" b="1" dirty="0" smtClean="0"/>
              <a:t> („</a:t>
            </a:r>
            <a:r>
              <a:rPr lang="pl-PL" sz="3100" b="1" dirty="0" err="1" smtClean="0"/>
              <a:t>imagined</a:t>
            </a:r>
            <a:r>
              <a:rPr lang="pl-PL" sz="3100" b="1" dirty="0" smtClean="0"/>
              <a:t> community”)</a:t>
            </a:r>
          </a:p>
          <a:p>
            <a:r>
              <a:rPr lang="pl-PL" sz="3100" b="1" dirty="0" err="1" smtClean="0"/>
              <a:t>Political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elites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create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the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phenomenon</a:t>
            </a:r>
            <a:r>
              <a:rPr lang="pl-PL" sz="3100" b="1" dirty="0" smtClean="0"/>
              <a:t> – </a:t>
            </a:r>
            <a:r>
              <a:rPr lang="pl-PL" sz="3100" b="1" dirty="0" err="1" smtClean="0"/>
              <a:t>intelligentsia</a:t>
            </a:r>
            <a:endParaRPr lang="pl-PL" sz="3100" b="1" dirty="0" smtClean="0"/>
          </a:p>
          <a:p>
            <a:r>
              <a:rPr lang="pl-PL" sz="3100" b="1" dirty="0" err="1" smtClean="0"/>
              <a:t>Examples</a:t>
            </a:r>
            <a:r>
              <a:rPr lang="pl-PL" sz="3100" b="1" dirty="0" smtClean="0"/>
              <a:t> – </a:t>
            </a:r>
            <a:r>
              <a:rPr lang="pl-PL" sz="3100" b="1" dirty="0" err="1" smtClean="0"/>
              <a:t>the</a:t>
            </a:r>
            <a:r>
              <a:rPr lang="pl-PL" sz="3100" b="1" dirty="0" smtClean="0"/>
              <a:t> USA, </a:t>
            </a:r>
            <a:r>
              <a:rPr lang="pl-PL" sz="3100" b="1" dirty="0" err="1" smtClean="0"/>
              <a:t>the</a:t>
            </a:r>
            <a:r>
              <a:rPr lang="pl-PL" sz="3100" b="1" dirty="0" smtClean="0"/>
              <a:t> UK, France – </a:t>
            </a:r>
            <a:r>
              <a:rPr lang="pl-PL" sz="3100" b="1" dirty="0" err="1" smtClean="0"/>
              <a:t>nations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build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around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certain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values</a:t>
            </a:r>
            <a:r>
              <a:rPr lang="pl-PL" sz="3100" b="1" dirty="0" smtClean="0"/>
              <a:t>, </a:t>
            </a:r>
            <a:r>
              <a:rPr lang="pl-PL" sz="3100" b="1" dirty="0" err="1" smtClean="0"/>
              <a:t>interests</a:t>
            </a:r>
            <a:r>
              <a:rPr lang="pl-PL" sz="3100" b="1" dirty="0" smtClean="0"/>
              <a:t> and </a:t>
            </a:r>
            <a:r>
              <a:rPr lang="pl-PL" sz="3100" b="1" dirty="0" err="1" smtClean="0"/>
              <a:t>goals</a:t>
            </a:r>
            <a:r>
              <a:rPr lang="pl-PL" sz="3100" b="1" dirty="0" smtClean="0"/>
              <a:t> – </a:t>
            </a:r>
            <a:r>
              <a:rPr lang="pl-PL" sz="3100" b="1" dirty="0" err="1" smtClean="0"/>
              <a:t>the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political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nations</a:t>
            </a:r>
            <a:r>
              <a:rPr lang="pl-PL" sz="3100" b="1" dirty="0" smtClean="0"/>
              <a:t> do not </a:t>
            </a:r>
            <a:r>
              <a:rPr lang="pl-PL" sz="3100" b="1" dirty="0" err="1" smtClean="0"/>
              <a:t>appeal</a:t>
            </a:r>
            <a:r>
              <a:rPr lang="pl-PL" sz="3100" b="1" dirty="0" smtClean="0"/>
              <a:t> to </a:t>
            </a:r>
            <a:r>
              <a:rPr lang="pl-PL" sz="3100" b="1" dirty="0" err="1" smtClean="0"/>
              <a:t>emotions</a:t>
            </a:r>
            <a:endParaRPr lang="pl-PL" sz="3100" b="1" dirty="0" smtClean="0"/>
          </a:p>
          <a:p>
            <a:r>
              <a:rPr lang="pl-PL" sz="3100" b="1" dirty="0" smtClean="0"/>
              <a:t>Developing </a:t>
            </a:r>
            <a:r>
              <a:rPr lang="pl-PL" sz="3100" b="1" dirty="0" err="1" smtClean="0"/>
              <a:t>states</a:t>
            </a:r>
            <a:r>
              <a:rPr lang="pl-PL" sz="3100" b="1" dirty="0" smtClean="0"/>
              <a:t> – </a:t>
            </a:r>
            <a:r>
              <a:rPr lang="pl-PL" sz="3100" b="1" dirty="0" err="1" smtClean="0"/>
              <a:t>quest</a:t>
            </a:r>
            <a:r>
              <a:rPr lang="pl-PL" sz="3100" b="1" dirty="0" smtClean="0"/>
              <a:t> for national </a:t>
            </a:r>
            <a:r>
              <a:rPr lang="pl-PL" sz="3100" b="1" dirty="0" err="1" smtClean="0"/>
              <a:t>liberation</a:t>
            </a:r>
            <a:r>
              <a:rPr lang="pl-PL" sz="3100" b="1" dirty="0" smtClean="0"/>
              <a:t> and </a:t>
            </a:r>
            <a:r>
              <a:rPr lang="pl-PL" sz="3100" b="1" dirty="0" err="1" smtClean="0"/>
              <a:t>freedom</a:t>
            </a:r>
            <a:r>
              <a:rPr lang="pl-PL" sz="3100" b="1" dirty="0" smtClean="0"/>
              <a:t> (</a:t>
            </a:r>
            <a:r>
              <a:rPr lang="pl-PL" sz="3100" b="1" dirty="0" err="1" smtClean="0"/>
              <a:t>Africa</a:t>
            </a:r>
            <a:r>
              <a:rPr lang="pl-PL" sz="3100" b="1" dirty="0" smtClean="0"/>
              <a:t>)  – national </a:t>
            </a:r>
            <a:r>
              <a:rPr lang="pl-PL" sz="3100" b="1" dirty="0" err="1" smtClean="0"/>
              <a:t>identity</a:t>
            </a:r>
            <a:r>
              <a:rPr lang="pl-PL" sz="3100" b="1" dirty="0" smtClean="0"/>
              <a:t>. Third </a:t>
            </a:r>
            <a:r>
              <a:rPr lang="pl-PL" sz="3100" b="1" dirty="0" err="1" smtClean="0"/>
              <a:t>world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nations</a:t>
            </a:r>
            <a:r>
              <a:rPr lang="pl-PL" sz="3100" b="1" dirty="0" smtClean="0"/>
              <a:t> – </a:t>
            </a:r>
            <a:r>
              <a:rPr lang="pl-PL" sz="3100" b="1" dirty="0" err="1" smtClean="0"/>
              <a:t>anticolonial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identity</a:t>
            </a:r>
            <a:r>
              <a:rPr lang="pl-PL" sz="3100" b="1" dirty="0" smtClean="0"/>
              <a:t>, </a:t>
            </a:r>
            <a:r>
              <a:rPr lang="pl-PL" sz="3100" b="1" dirty="0" err="1" smtClean="0"/>
              <a:t>building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nations</a:t>
            </a:r>
            <a:r>
              <a:rPr lang="pl-PL" sz="3100" b="1" dirty="0" smtClean="0"/>
              <a:t> on </a:t>
            </a:r>
            <a:r>
              <a:rPr lang="pl-PL" sz="3100" b="1" dirty="0" err="1" smtClean="0"/>
              <a:t>the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basis</a:t>
            </a:r>
            <a:r>
              <a:rPr lang="pl-PL" sz="3100" b="1" dirty="0" smtClean="0"/>
              <a:t> of </a:t>
            </a:r>
            <a:r>
              <a:rPr lang="pl-PL" sz="3100" b="1" dirty="0" err="1" smtClean="0"/>
              <a:t>existing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post-colonial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states</a:t>
            </a:r>
            <a:r>
              <a:rPr lang="pl-PL" sz="3100" b="1" dirty="0" smtClean="0"/>
              <a:t> (</a:t>
            </a:r>
            <a:r>
              <a:rPr lang="pl-PL" sz="3100" b="1" dirty="0" err="1" smtClean="0"/>
              <a:t>artificially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created</a:t>
            </a:r>
            <a:r>
              <a:rPr lang="pl-PL" sz="3100" b="1" dirty="0" smtClean="0"/>
              <a:t>) – </a:t>
            </a:r>
            <a:r>
              <a:rPr lang="pl-PL" sz="3100" b="1" dirty="0" err="1" smtClean="0"/>
              <a:t>result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in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often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instability</a:t>
            </a:r>
            <a:r>
              <a:rPr lang="pl-PL" sz="3100" b="1" dirty="0" smtClean="0"/>
              <a:t>, </a:t>
            </a:r>
            <a:r>
              <a:rPr lang="pl-PL" sz="3100" b="1" dirty="0" err="1" smtClean="0"/>
              <a:t>conflicts</a:t>
            </a:r>
            <a:r>
              <a:rPr lang="pl-PL" sz="3100" b="1" dirty="0" smtClean="0"/>
              <a:t> and </a:t>
            </a:r>
            <a:r>
              <a:rPr lang="pl-PL" sz="3100" b="1" dirty="0" err="1" smtClean="0"/>
              <a:t>domestic</a:t>
            </a:r>
            <a:r>
              <a:rPr lang="pl-PL" sz="3100" b="1" dirty="0" smtClean="0"/>
              <a:t> </a:t>
            </a:r>
            <a:r>
              <a:rPr lang="pl-PL" sz="3100" b="1" dirty="0" err="1" smtClean="0"/>
              <a:t>violence</a:t>
            </a:r>
            <a:endParaRPr lang="pl-PL" sz="3100" b="1" dirty="0"/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57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Nationalism</a:t>
            </a:r>
            <a:r>
              <a:rPr lang="pl-PL" b="1" dirty="0" smtClean="0"/>
              <a:t> (-s)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 </a:t>
            </a:r>
            <a:r>
              <a:rPr lang="pl-PL" sz="4000" b="1" dirty="0" err="1" smtClean="0"/>
              <a:t>This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is</a:t>
            </a:r>
            <a:r>
              <a:rPr lang="pl-PL" sz="4000" b="1" dirty="0" smtClean="0"/>
              <a:t> an </a:t>
            </a:r>
            <a:r>
              <a:rPr lang="pl-PL" sz="4000" b="1" dirty="0" err="1" smtClean="0"/>
              <a:t>ideology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that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takes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the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nation</a:t>
            </a:r>
            <a:r>
              <a:rPr lang="pl-PL" sz="4000" b="1" dirty="0" smtClean="0"/>
              <a:t> to be </a:t>
            </a:r>
            <a:r>
              <a:rPr lang="pl-PL" sz="4000" b="1" dirty="0" err="1" smtClean="0"/>
              <a:t>the</a:t>
            </a:r>
            <a:r>
              <a:rPr lang="pl-PL" sz="4000" b="1" dirty="0" smtClean="0"/>
              <a:t> central </a:t>
            </a:r>
            <a:r>
              <a:rPr lang="pl-PL" sz="4000" b="1" dirty="0" err="1" smtClean="0"/>
              <a:t>principle</a:t>
            </a:r>
            <a:r>
              <a:rPr lang="pl-PL" sz="4000" b="1" dirty="0" smtClean="0"/>
              <a:t> of </a:t>
            </a:r>
            <a:r>
              <a:rPr lang="pl-PL" sz="4000" b="1" dirty="0" err="1" smtClean="0"/>
              <a:t>political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organization</a:t>
            </a:r>
            <a:r>
              <a:rPr lang="pl-PL" sz="4000" b="1" dirty="0" smtClean="0"/>
              <a:t>. </a:t>
            </a:r>
            <a:r>
              <a:rPr lang="pl-PL" sz="4000" b="1" dirty="0" err="1" smtClean="0"/>
              <a:t>It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has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got</a:t>
            </a:r>
            <a:r>
              <a:rPr lang="pl-PL" sz="4000" b="1" dirty="0" smtClean="0"/>
              <a:t> central </a:t>
            </a:r>
            <a:r>
              <a:rPr lang="pl-PL" sz="4000" b="1" dirty="0" err="1" smtClean="0"/>
              <a:t>political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importance</a:t>
            </a:r>
            <a:r>
              <a:rPr lang="pl-PL" sz="4000" b="1" dirty="0" smtClean="0"/>
              <a:t>. </a:t>
            </a:r>
            <a:r>
              <a:rPr lang="pl-PL" sz="4000" b="1" dirty="0" err="1" smtClean="0"/>
              <a:t>It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also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puts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the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interests</a:t>
            </a:r>
            <a:r>
              <a:rPr lang="pl-PL" sz="4000" b="1" dirty="0" smtClean="0"/>
              <a:t> of </a:t>
            </a:r>
            <a:r>
              <a:rPr lang="pl-PL" sz="4000" b="1" dirty="0" err="1" smtClean="0"/>
              <a:t>the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nation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in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the</a:t>
            </a:r>
            <a:r>
              <a:rPr lang="pl-PL" sz="4000" b="1" dirty="0" smtClean="0"/>
              <a:t> first plan </a:t>
            </a:r>
            <a:r>
              <a:rPr lang="pl-PL" sz="4000" b="1" dirty="0" err="1" smtClean="0"/>
              <a:t>even</a:t>
            </a:r>
            <a:r>
              <a:rPr lang="pl-PL" sz="4000" b="1" dirty="0" smtClean="0"/>
              <a:t> to </a:t>
            </a:r>
            <a:r>
              <a:rPr lang="pl-PL" sz="4000" b="1" dirty="0" err="1" smtClean="0"/>
              <a:t>the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detriment</a:t>
            </a:r>
            <a:r>
              <a:rPr lang="pl-PL" sz="4000" b="1" dirty="0" smtClean="0"/>
              <a:t> of </a:t>
            </a:r>
            <a:r>
              <a:rPr lang="pl-PL" sz="4000" b="1" dirty="0" err="1" smtClean="0"/>
              <a:t>other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nations</a:t>
            </a:r>
            <a:r>
              <a:rPr lang="pl-PL" sz="4000" b="1" dirty="0" smtClean="0"/>
              <a:t> („national </a:t>
            </a:r>
            <a:r>
              <a:rPr lang="pl-PL" sz="4000" b="1" dirty="0" err="1" smtClean="0"/>
              <a:t>selfishness</a:t>
            </a:r>
            <a:r>
              <a:rPr lang="pl-PL" sz="4000" b="1" dirty="0" smtClean="0"/>
              <a:t>”). </a:t>
            </a:r>
            <a:r>
              <a:rPr lang="pl-PL" sz="4000" b="1" dirty="0" err="1" smtClean="0"/>
              <a:t>The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latter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are</a:t>
            </a:r>
            <a:r>
              <a:rPr lang="pl-PL" sz="4000" b="1" dirty="0" smtClean="0"/>
              <a:t> to be </a:t>
            </a:r>
            <a:r>
              <a:rPr lang="pl-PL" sz="4000" b="1" dirty="0" err="1" smtClean="0"/>
              <a:t>treated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suspiciously</a:t>
            </a:r>
            <a:r>
              <a:rPr lang="pl-PL" sz="4000" b="1" dirty="0" smtClean="0"/>
              <a:t> as </a:t>
            </a:r>
            <a:r>
              <a:rPr lang="pl-PL" sz="4000" b="1" dirty="0" err="1" smtClean="0"/>
              <a:t>they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create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competition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that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could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undermine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the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position</a:t>
            </a:r>
            <a:r>
              <a:rPr lang="pl-PL" sz="4000" b="1" dirty="0" smtClean="0"/>
              <a:t> of </a:t>
            </a:r>
            <a:r>
              <a:rPr lang="pl-PL" sz="4000" b="1" dirty="0" err="1" smtClean="0"/>
              <a:t>the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nation</a:t>
            </a:r>
            <a:r>
              <a:rPr lang="pl-PL" sz="4000" b="1" dirty="0" smtClean="0"/>
              <a:t>. 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6699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1283</Words>
  <Application>Microsoft Office PowerPoint</Application>
  <PresentationFormat>Niestandardowy</PresentationFormat>
  <Paragraphs>127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Nations and Nationalism</vt:lpstr>
      <vt:lpstr>What is nation?</vt:lpstr>
      <vt:lpstr>Issues to examine</vt:lpstr>
      <vt:lpstr>Nations and their emergence</vt:lpstr>
      <vt:lpstr>Polish-Lithuanian Commonwealth XVII c.</vt:lpstr>
      <vt:lpstr>Nation – a definition</vt:lpstr>
      <vt:lpstr>Cultural nations</vt:lpstr>
      <vt:lpstr>Political nations</vt:lpstr>
      <vt:lpstr>Nationalism (-s)</vt:lpstr>
      <vt:lpstr> Specificity of nationalism</vt:lpstr>
      <vt:lpstr>  Liberal nationalism</vt:lpstr>
      <vt:lpstr> Conservative nationalism </vt:lpstr>
      <vt:lpstr>Expansionist nationalism </vt:lpstr>
      <vt:lpstr>Anticolonial nationalism</vt:lpstr>
      <vt:lpstr>  Recapitulation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Science</dc:title>
  <dc:creator>Marek Wierzbicki</dc:creator>
  <cp:lastModifiedBy>bep</cp:lastModifiedBy>
  <cp:revision>157</cp:revision>
  <dcterms:created xsi:type="dcterms:W3CDTF">2017-10-02T08:24:17Z</dcterms:created>
  <dcterms:modified xsi:type="dcterms:W3CDTF">2017-11-04T16:39:28Z</dcterms:modified>
</cp:coreProperties>
</file>