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913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16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455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98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78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82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741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26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35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32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108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5357-969C-496A-81A7-2463D597D48F}" type="datetimeFigureOut">
              <a:rPr lang="pl-PL" smtClean="0"/>
              <a:pPr/>
              <a:t>2017-11-27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F180-3119-42EE-A5C8-DF1B92A19F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97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Economy</a:t>
            </a:r>
            <a:r>
              <a:rPr lang="pl-PL" b="1" dirty="0" smtClean="0"/>
              <a:t> and </a:t>
            </a:r>
            <a:r>
              <a:rPr lang="pl-PL" b="1" dirty="0" err="1" smtClean="0"/>
              <a:t>Society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7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03081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„</a:t>
            </a:r>
            <a:r>
              <a:rPr lang="pl-PL" b="1" dirty="0" err="1" smtClean="0"/>
              <a:t>Social</a:t>
            </a:r>
            <a:r>
              <a:rPr lang="pl-PL" b="1" dirty="0" smtClean="0"/>
              <a:t> market </a:t>
            </a:r>
            <a:r>
              <a:rPr lang="pl-PL" b="1" dirty="0" err="1" smtClean="0"/>
              <a:t>economy</a:t>
            </a:r>
            <a:r>
              <a:rPr lang="pl-PL" b="1" dirty="0" smtClean="0"/>
              <a:t>” </a:t>
            </a:r>
            <a:r>
              <a:rPr lang="pl-PL" dirty="0" smtClean="0"/>
              <a:t>– </a:t>
            </a:r>
            <a:r>
              <a:rPr lang="pl-PL" dirty="0" err="1" smtClean="0"/>
              <a:t>born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Germany</a:t>
            </a:r>
          </a:p>
          <a:p>
            <a:r>
              <a:rPr lang="pl-PL" b="1" dirty="0" smtClean="0"/>
              <a:t>Market </a:t>
            </a:r>
            <a:r>
              <a:rPr lang="pl-PL" b="1" dirty="0" err="1" smtClean="0"/>
              <a:t>economy</a:t>
            </a:r>
            <a:r>
              <a:rPr lang="pl-PL" b="1" dirty="0" smtClean="0"/>
              <a:t> but </a:t>
            </a:r>
            <a:r>
              <a:rPr lang="pl-PL" b="1" dirty="0" err="1" smtClean="0"/>
              <a:t>supplemented</a:t>
            </a:r>
            <a:r>
              <a:rPr lang="pl-PL" b="1" dirty="0" smtClean="0"/>
              <a:t> by </a:t>
            </a:r>
            <a:r>
              <a:rPr lang="pl-PL" b="1" dirty="0" err="1" smtClean="0"/>
              <a:t>welfare</a:t>
            </a:r>
            <a:r>
              <a:rPr lang="pl-PL" b="1" dirty="0" smtClean="0"/>
              <a:t>  system and </a:t>
            </a:r>
            <a:r>
              <a:rPr lang="pl-PL" b="1" dirty="0" err="1" smtClean="0"/>
              <a:t>effective</a:t>
            </a:r>
            <a:r>
              <a:rPr lang="pl-PL" b="1" dirty="0" smtClean="0"/>
              <a:t> public services</a:t>
            </a:r>
            <a:r>
              <a:rPr lang="pl-PL" dirty="0" smtClean="0"/>
              <a:t> – a 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generating</a:t>
            </a:r>
            <a:r>
              <a:rPr lang="pl-PL" dirty="0" smtClean="0"/>
              <a:t> </a:t>
            </a:r>
            <a:r>
              <a:rPr lang="pl-PL" dirty="0" err="1" smtClean="0"/>
              <a:t>wealth</a:t>
            </a:r>
            <a:r>
              <a:rPr lang="pl-PL" dirty="0" smtClean="0"/>
              <a:t> for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endParaRPr lang="pl-PL" dirty="0" smtClean="0"/>
          </a:p>
          <a:p>
            <a:r>
              <a:rPr lang="pl-PL" b="1" dirty="0" err="1" smtClean="0"/>
              <a:t>Economy</a:t>
            </a:r>
            <a:r>
              <a:rPr lang="pl-PL" b="1" dirty="0" smtClean="0"/>
              <a:t> </a:t>
            </a:r>
            <a:r>
              <a:rPr lang="pl-PL" b="1" dirty="0" err="1" smtClean="0"/>
              <a:t>supports</a:t>
            </a:r>
            <a:r>
              <a:rPr lang="pl-PL" b="1" dirty="0" smtClean="0"/>
              <a:t>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cohesion</a:t>
            </a:r>
            <a:r>
              <a:rPr lang="pl-PL" b="1" dirty="0" smtClean="0"/>
              <a:t> and </a:t>
            </a:r>
            <a:r>
              <a:rPr lang="pl-PL" b="1" dirty="0" err="1" smtClean="0"/>
              <a:t>solidarity</a:t>
            </a:r>
            <a:endParaRPr lang="pl-PL" b="1" dirty="0" smtClean="0"/>
          </a:p>
          <a:p>
            <a:r>
              <a:rPr lang="pl-PL" b="1" dirty="0" err="1" smtClean="0"/>
              <a:t>Regional</a:t>
            </a:r>
            <a:r>
              <a:rPr lang="pl-PL" b="1" dirty="0" smtClean="0"/>
              <a:t> banks </a:t>
            </a:r>
            <a:r>
              <a:rPr lang="pl-PL" b="1" dirty="0" err="1" smtClean="0"/>
              <a:t>invest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business </a:t>
            </a:r>
            <a:r>
              <a:rPr lang="pl-PL" b="1" dirty="0" err="1" smtClean="0"/>
              <a:t>corporations</a:t>
            </a:r>
            <a:r>
              <a:rPr lang="pl-PL" b="1" dirty="0" smtClean="0"/>
              <a:t> </a:t>
            </a:r>
            <a:r>
              <a:rPr lang="pl-PL" dirty="0" smtClean="0"/>
              <a:t>– long term </a:t>
            </a:r>
            <a:r>
              <a:rPr lang="pl-PL" dirty="0" err="1" smtClean="0"/>
              <a:t>profits</a:t>
            </a:r>
            <a:endParaRPr lang="pl-PL" dirty="0" smtClean="0"/>
          </a:p>
          <a:p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partnership</a:t>
            </a:r>
            <a:r>
              <a:rPr lang="pl-PL" b="1" dirty="0" smtClean="0"/>
              <a:t>, </a:t>
            </a:r>
            <a:r>
              <a:rPr lang="pl-PL" b="1" dirty="0" err="1" smtClean="0"/>
              <a:t>cooperation</a:t>
            </a:r>
            <a:r>
              <a:rPr lang="pl-PL" b="1" dirty="0" smtClean="0"/>
              <a:t> and </a:t>
            </a:r>
            <a:r>
              <a:rPr lang="pl-PL" b="1" dirty="0" err="1" smtClean="0"/>
              <a:t>subsidiarity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businesses</a:t>
            </a:r>
            <a:r>
              <a:rPr lang="pl-PL" dirty="0" smtClean="0"/>
              <a:t>, trade </a:t>
            </a:r>
            <a:r>
              <a:rPr lang="pl-PL" dirty="0" err="1" smtClean="0"/>
              <a:t>unions</a:t>
            </a:r>
            <a:r>
              <a:rPr lang="pl-PL" dirty="0" smtClean="0"/>
              <a:t> and </a:t>
            </a:r>
            <a:r>
              <a:rPr lang="pl-PL" dirty="0" err="1" smtClean="0"/>
              <a:t>politicians</a:t>
            </a:r>
            <a:endParaRPr lang="pl-PL" dirty="0" smtClean="0"/>
          </a:p>
          <a:p>
            <a:r>
              <a:rPr lang="pl-PL" b="1" dirty="0" err="1" smtClean="0"/>
              <a:t>Comprehensive</a:t>
            </a:r>
            <a:r>
              <a:rPr lang="pl-PL" b="1" dirty="0" smtClean="0"/>
              <a:t> and </a:t>
            </a:r>
            <a:r>
              <a:rPr lang="pl-PL" b="1" dirty="0" err="1" smtClean="0"/>
              <a:t>well-funded</a:t>
            </a:r>
            <a:r>
              <a:rPr lang="pl-PL" b="1" dirty="0" smtClean="0"/>
              <a:t> </a:t>
            </a:r>
            <a:r>
              <a:rPr lang="pl-PL" b="1" dirty="0" err="1" smtClean="0"/>
              <a:t>welfare</a:t>
            </a:r>
            <a:r>
              <a:rPr lang="pl-PL" b="1" dirty="0" smtClean="0"/>
              <a:t> </a:t>
            </a:r>
            <a:r>
              <a:rPr lang="pl-PL" b="1" dirty="0" err="1" smtClean="0"/>
              <a:t>provisions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protect</a:t>
            </a:r>
            <a:r>
              <a:rPr lang="pl-PL" dirty="0" smtClean="0"/>
              <a:t> </a:t>
            </a:r>
            <a:r>
              <a:rPr lang="pl-PL" dirty="0" err="1" smtClean="0"/>
              <a:t>workers</a:t>
            </a:r>
            <a:endParaRPr lang="pl-PL" dirty="0" smtClean="0"/>
          </a:p>
          <a:p>
            <a:r>
              <a:rPr lang="pl-PL" b="1" dirty="0" smtClean="0"/>
              <a:t>Germany – „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miracle</a:t>
            </a:r>
            <a:r>
              <a:rPr lang="pl-PL" b="1" dirty="0" smtClean="0"/>
              <a:t>” </a:t>
            </a:r>
            <a:r>
              <a:rPr lang="pl-PL" b="1" dirty="0" err="1" smtClean="0"/>
              <a:t>after</a:t>
            </a:r>
            <a:r>
              <a:rPr lang="pl-PL" b="1" dirty="0" smtClean="0"/>
              <a:t> WWII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leading</a:t>
            </a:r>
            <a:r>
              <a:rPr lang="pl-PL" dirty="0" smtClean="0"/>
              <a:t> </a:t>
            </a:r>
            <a:r>
              <a:rPr lang="pl-PL" dirty="0" err="1" smtClean="0"/>
              <a:t>economy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Europe – but </a:t>
            </a:r>
            <a:r>
              <a:rPr lang="pl-PL" dirty="0" err="1" smtClean="0"/>
              <a:t>quite</a:t>
            </a:r>
            <a:r>
              <a:rPr lang="pl-PL" dirty="0" smtClean="0"/>
              <a:t> </a:t>
            </a:r>
            <a:r>
              <a:rPr lang="pl-PL" dirty="0" err="1" smtClean="0"/>
              <a:t>inflexible</a:t>
            </a:r>
            <a:r>
              <a:rPr lang="pl-PL" dirty="0" smtClean="0"/>
              <a:t> and </a:t>
            </a:r>
            <a:r>
              <a:rPr lang="pl-PL" dirty="0" err="1" smtClean="0"/>
              <a:t>costly</a:t>
            </a:r>
            <a:r>
              <a:rPr lang="pl-PL" dirty="0" smtClean="0"/>
              <a:t> – „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capitalism</a:t>
            </a:r>
            <a:r>
              <a:rPr lang="pl-PL" dirty="0" smtClean="0"/>
              <a:t>” </a:t>
            </a:r>
            <a:r>
              <a:rPr lang="pl-PL" dirty="0" err="1" smtClean="0"/>
              <a:t>contradiction</a:t>
            </a:r>
            <a:r>
              <a:rPr lang="pl-PL" dirty="0" smtClean="0"/>
              <a:t>?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009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Collective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model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example</a:t>
            </a:r>
            <a:r>
              <a:rPr lang="pl-PL" b="1" dirty="0" smtClean="0"/>
              <a:t> Japan </a:t>
            </a:r>
            <a:r>
              <a:rPr lang="pl-PL" b="1" dirty="0" err="1" smtClean="0"/>
              <a:t>after</a:t>
            </a:r>
            <a:r>
              <a:rPr lang="pl-PL" b="1" dirty="0" smtClean="0"/>
              <a:t> 1945</a:t>
            </a:r>
          </a:p>
          <a:p>
            <a:r>
              <a:rPr lang="pl-PL" b="1" dirty="0" err="1" smtClean="0"/>
              <a:t>Followed</a:t>
            </a:r>
            <a:r>
              <a:rPr lang="pl-PL" b="1" dirty="0" smtClean="0"/>
              <a:t> by </a:t>
            </a:r>
            <a:r>
              <a:rPr lang="pl-PL" b="1" dirty="0" err="1" smtClean="0"/>
              <a:t>other</a:t>
            </a:r>
            <a:r>
              <a:rPr lang="pl-PL" b="1" dirty="0" smtClean="0"/>
              <a:t> East </a:t>
            </a:r>
            <a:r>
              <a:rPr lang="pl-PL" b="1" dirty="0" err="1" smtClean="0"/>
              <a:t>Asian</a:t>
            </a:r>
            <a:r>
              <a:rPr lang="pl-PL" b="1" dirty="0" smtClean="0"/>
              <a:t> </a:t>
            </a:r>
            <a:r>
              <a:rPr lang="pl-PL" b="1" dirty="0" err="1" smtClean="0"/>
              <a:t>tigers</a:t>
            </a:r>
            <a:r>
              <a:rPr lang="pl-PL" b="1" dirty="0" smtClean="0"/>
              <a:t>  (</a:t>
            </a:r>
            <a:r>
              <a:rPr lang="pl-PL" b="1" dirty="0" err="1" smtClean="0"/>
              <a:t>South</a:t>
            </a:r>
            <a:r>
              <a:rPr lang="pl-PL" b="1" dirty="0" smtClean="0"/>
              <a:t> Korea, Taiwan, Singapore, China)</a:t>
            </a:r>
          </a:p>
          <a:p>
            <a:r>
              <a:rPr lang="pl-PL" b="1" dirty="0" err="1" smtClean="0"/>
              <a:t>Cooperative</a:t>
            </a:r>
            <a:r>
              <a:rPr lang="pl-PL" b="1" dirty="0" smtClean="0"/>
              <a:t> long-term </a:t>
            </a:r>
            <a:r>
              <a:rPr lang="pl-PL" b="1" dirty="0" err="1" smtClean="0"/>
              <a:t>relationships</a:t>
            </a:r>
            <a:endParaRPr lang="pl-PL" b="1" dirty="0" smtClean="0"/>
          </a:p>
          <a:p>
            <a:r>
              <a:rPr lang="pl-PL" b="1" dirty="0" err="1" smtClean="0"/>
              <a:t>Economy</a:t>
            </a:r>
            <a:r>
              <a:rPr lang="pl-PL" b="1" dirty="0" smtClean="0"/>
              <a:t> to be </a:t>
            </a:r>
            <a:r>
              <a:rPr lang="pl-PL" b="1" dirty="0" err="1" smtClean="0"/>
              <a:t>directed</a:t>
            </a:r>
            <a:r>
              <a:rPr lang="pl-PL" b="1" dirty="0" smtClean="0"/>
              <a:t> by „</a:t>
            </a:r>
            <a:r>
              <a:rPr lang="pl-PL" b="1" dirty="0" err="1" smtClean="0"/>
              <a:t>relational</a:t>
            </a:r>
            <a:r>
              <a:rPr lang="pl-PL" b="1" dirty="0" smtClean="0"/>
              <a:t> </a:t>
            </a:r>
            <a:r>
              <a:rPr lang="pl-PL" b="1" dirty="0" err="1" smtClean="0"/>
              <a:t>markets</a:t>
            </a:r>
            <a:r>
              <a:rPr lang="pl-PL" b="1" dirty="0" smtClean="0"/>
              <a:t>”</a:t>
            </a:r>
          </a:p>
          <a:p>
            <a:r>
              <a:rPr lang="pl-PL" b="1" dirty="0" smtClean="0"/>
              <a:t>40% of capital of </a:t>
            </a:r>
            <a:r>
              <a:rPr lang="pl-PL" b="1" dirty="0" err="1" smtClean="0"/>
              <a:t>the</a:t>
            </a:r>
            <a:r>
              <a:rPr lang="pl-PL" b="1" dirty="0" smtClean="0"/>
              <a:t> Tokyo </a:t>
            </a:r>
            <a:r>
              <a:rPr lang="pl-PL" b="1" dirty="0" err="1" smtClean="0"/>
              <a:t>stock</a:t>
            </a:r>
            <a:r>
              <a:rPr lang="pl-PL" b="1" dirty="0" smtClean="0"/>
              <a:t> </a:t>
            </a:r>
            <a:r>
              <a:rPr lang="pl-PL" b="1" dirty="0" err="1" smtClean="0"/>
              <a:t>exchange</a:t>
            </a:r>
            <a:r>
              <a:rPr lang="pl-PL" b="1" dirty="0" smtClean="0"/>
              <a:t> </a:t>
            </a:r>
            <a:r>
              <a:rPr lang="pl-PL" b="1" dirty="0" err="1" smtClean="0"/>
              <a:t>owned</a:t>
            </a:r>
            <a:r>
              <a:rPr lang="pl-PL" b="1" dirty="0" smtClean="0"/>
              <a:t> by industrial </a:t>
            </a:r>
            <a:r>
              <a:rPr lang="pl-PL" b="1" dirty="0" err="1" smtClean="0"/>
              <a:t>groups</a:t>
            </a:r>
            <a:r>
              <a:rPr lang="pl-PL" b="1" dirty="0" smtClean="0"/>
              <a:t> (</a:t>
            </a:r>
            <a:r>
              <a:rPr lang="pl-PL" b="1" dirty="0" err="1" smtClean="0"/>
              <a:t>sister</a:t>
            </a:r>
            <a:r>
              <a:rPr lang="pl-PL" b="1" dirty="0" smtClean="0"/>
              <a:t> </a:t>
            </a:r>
            <a:r>
              <a:rPr lang="pl-PL" b="1" dirty="0" err="1" smtClean="0"/>
              <a:t>firms</a:t>
            </a:r>
            <a:r>
              <a:rPr lang="pl-PL" b="1" dirty="0" smtClean="0"/>
              <a:t>); 30% - networks of </a:t>
            </a:r>
            <a:r>
              <a:rPr lang="pl-PL" b="1" dirty="0" err="1" smtClean="0"/>
              <a:t>cross-shareholdings</a:t>
            </a:r>
            <a:r>
              <a:rPr lang="pl-PL" b="1" dirty="0" smtClean="0"/>
              <a:t> </a:t>
            </a:r>
            <a:r>
              <a:rPr lang="pl-PL" b="1" dirty="0" err="1" smtClean="0"/>
              <a:t>binding</a:t>
            </a:r>
            <a:r>
              <a:rPr lang="pl-PL" b="1" dirty="0" smtClean="0"/>
              <a:t> industrial </a:t>
            </a:r>
            <a:r>
              <a:rPr lang="pl-PL" b="1" dirty="0" err="1" smtClean="0"/>
              <a:t>concerns</a:t>
            </a:r>
            <a:r>
              <a:rPr lang="pl-PL" b="1" dirty="0" smtClean="0"/>
              <a:t> </a:t>
            </a:r>
            <a:r>
              <a:rPr lang="pl-PL" b="1" dirty="0" err="1" smtClean="0"/>
              <a:t>with</a:t>
            </a:r>
            <a:r>
              <a:rPr lang="pl-PL" b="1" dirty="0" smtClean="0"/>
              <a:t> </a:t>
            </a:r>
            <a:r>
              <a:rPr lang="pl-PL" b="1" dirty="0" err="1" smtClean="0"/>
              <a:t>thier</a:t>
            </a:r>
            <a:r>
              <a:rPr lang="pl-PL" b="1" dirty="0" smtClean="0"/>
              <a:t> </a:t>
            </a:r>
            <a:r>
              <a:rPr lang="pl-PL" b="1" dirty="0" err="1" smtClean="0"/>
              <a:t>subcontractors</a:t>
            </a:r>
            <a:r>
              <a:rPr lang="pl-PL" b="1" dirty="0" smtClean="0"/>
              <a:t> – </a:t>
            </a:r>
            <a:r>
              <a:rPr lang="pl-PL" b="1" dirty="0" err="1" smtClean="0"/>
              <a:t>stability</a:t>
            </a:r>
            <a:r>
              <a:rPr lang="pl-PL" b="1" dirty="0" smtClean="0"/>
              <a:t> and </a:t>
            </a:r>
            <a:r>
              <a:rPr lang="pl-PL" b="1" dirty="0" err="1" smtClean="0"/>
              <a:t>abundance</a:t>
            </a:r>
            <a:r>
              <a:rPr lang="pl-PL" b="1" dirty="0" smtClean="0"/>
              <a:t> of capital - long-term investment</a:t>
            </a:r>
          </a:p>
          <a:p>
            <a:r>
              <a:rPr lang="pl-PL" b="1" dirty="0" err="1" smtClean="0"/>
              <a:t>Workers</a:t>
            </a:r>
            <a:r>
              <a:rPr lang="pl-PL" b="1" dirty="0" smtClean="0"/>
              <a:t> – life-time </a:t>
            </a:r>
            <a:r>
              <a:rPr lang="pl-PL" b="1" dirty="0" err="1" smtClean="0"/>
              <a:t>employment</a:t>
            </a:r>
            <a:r>
              <a:rPr lang="pl-PL" b="1" dirty="0" smtClean="0"/>
              <a:t>, </a:t>
            </a:r>
            <a:r>
              <a:rPr lang="pl-PL" b="1" dirty="0" err="1" smtClean="0"/>
              <a:t>pensions</a:t>
            </a:r>
            <a:r>
              <a:rPr lang="pl-PL" b="1" dirty="0" smtClean="0"/>
              <a:t>,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protection</a:t>
            </a:r>
            <a:endParaRPr lang="pl-PL" b="1" dirty="0" smtClean="0"/>
          </a:p>
          <a:p>
            <a:r>
              <a:rPr lang="pl-PL" b="1" dirty="0" err="1" smtClean="0"/>
              <a:t>Teamwork</a:t>
            </a:r>
            <a:r>
              <a:rPr lang="pl-PL" b="1" dirty="0" smtClean="0"/>
              <a:t> and </a:t>
            </a:r>
            <a:r>
              <a:rPr lang="pl-PL" b="1" dirty="0" err="1" smtClean="0"/>
              <a:t>collective</a:t>
            </a:r>
            <a:r>
              <a:rPr lang="pl-PL" b="1" dirty="0" smtClean="0"/>
              <a:t> </a:t>
            </a:r>
            <a:r>
              <a:rPr lang="pl-PL" b="1" dirty="0" err="1" smtClean="0"/>
              <a:t>identity</a:t>
            </a:r>
            <a:r>
              <a:rPr lang="pl-PL" b="1" dirty="0" smtClean="0"/>
              <a:t> – </a:t>
            </a:r>
            <a:r>
              <a:rPr lang="pl-PL" b="1" dirty="0" err="1" smtClean="0"/>
              <a:t>crucial</a:t>
            </a:r>
            <a:endParaRPr lang="pl-PL" b="1" dirty="0" smtClean="0"/>
          </a:p>
          <a:p>
            <a:r>
              <a:rPr lang="pl-PL" b="1" dirty="0" smtClean="0"/>
              <a:t>State – </a:t>
            </a:r>
            <a:r>
              <a:rPr lang="pl-PL" b="1" dirty="0" err="1" smtClean="0"/>
              <a:t>guides</a:t>
            </a:r>
            <a:r>
              <a:rPr lang="pl-PL" b="1" dirty="0" smtClean="0"/>
              <a:t> investment, </a:t>
            </a:r>
            <a:r>
              <a:rPr lang="pl-PL" b="1" dirty="0" err="1" smtClean="0"/>
              <a:t>research</a:t>
            </a:r>
            <a:r>
              <a:rPr lang="pl-PL" b="1" dirty="0" smtClean="0"/>
              <a:t> and trading </a:t>
            </a:r>
            <a:r>
              <a:rPr lang="pl-PL" b="1" dirty="0" err="1" smtClean="0"/>
              <a:t>decisions</a:t>
            </a:r>
            <a:r>
              <a:rPr lang="pl-PL" b="1" dirty="0" smtClean="0"/>
              <a:t> – </a:t>
            </a:r>
            <a:r>
              <a:rPr lang="pl-PL" b="1" dirty="0" err="1" smtClean="0"/>
              <a:t>plans</a:t>
            </a:r>
            <a:r>
              <a:rPr lang="pl-PL" b="1" dirty="0" smtClean="0"/>
              <a:t> </a:t>
            </a:r>
            <a:r>
              <a:rPr lang="pl-PL" b="1" dirty="0" err="1" smtClean="0"/>
              <a:t>ahead</a:t>
            </a:r>
            <a:endParaRPr lang="pl-PL" b="1" dirty="0" smtClean="0"/>
          </a:p>
          <a:p>
            <a:r>
              <a:rPr lang="pl-PL" b="1" dirty="0" smtClean="0"/>
              <a:t>But </a:t>
            </a:r>
            <a:r>
              <a:rPr lang="pl-PL" b="1" dirty="0" err="1" smtClean="0"/>
              <a:t>workers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exploited</a:t>
            </a:r>
            <a:r>
              <a:rPr lang="pl-PL" b="1" dirty="0" smtClean="0"/>
              <a:t>; </a:t>
            </a:r>
            <a:r>
              <a:rPr lang="pl-PL" b="1" dirty="0" err="1" smtClean="0"/>
              <a:t>work</a:t>
            </a:r>
            <a:r>
              <a:rPr lang="pl-PL" b="1" dirty="0" smtClean="0"/>
              <a:t> long </a:t>
            </a:r>
            <a:r>
              <a:rPr lang="pl-PL" b="1" dirty="0" err="1" smtClean="0"/>
              <a:t>hours</a:t>
            </a:r>
            <a:r>
              <a:rPr lang="pl-PL" b="1" dirty="0" smtClean="0"/>
              <a:t>; </a:t>
            </a:r>
            <a:r>
              <a:rPr lang="pl-PL" b="1" dirty="0" err="1" smtClean="0"/>
              <a:t>work</a:t>
            </a:r>
            <a:r>
              <a:rPr lang="pl-PL" b="1" dirty="0" smtClean="0"/>
              <a:t> dominant; </a:t>
            </a:r>
            <a:r>
              <a:rPr lang="pl-PL" b="1" dirty="0" err="1" smtClean="0"/>
              <a:t>authoritarian</a:t>
            </a:r>
            <a:r>
              <a:rPr lang="pl-PL" b="1" dirty="0" smtClean="0"/>
              <a:t> </a:t>
            </a:r>
            <a:r>
              <a:rPr lang="pl-PL" b="1" smtClean="0"/>
              <a:t>atmosphere</a:t>
            </a:r>
            <a:endParaRPr lang="pl-PL" b="1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895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pPr algn="ctr"/>
            <a:r>
              <a:rPr lang="pl-PL" b="1" dirty="0" err="1" smtClean="0"/>
              <a:t>The</a:t>
            </a:r>
            <a:r>
              <a:rPr lang="pl-PL" b="1" dirty="0" smtClean="0"/>
              <a:t> state and </a:t>
            </a:r>
            <a:r>
              <a:rPr lang="pl-PL" b="1" dirty="0" err="1" smtClean="0"/>
              <a:t>the</a:t>
            </a:r>
            <a:r>
              <a:rPr lang="pl-PL" b="1" dirty="0" smtClean="0"/>
              <a:t> market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smtClean="0"/>
              <a:t> </a:t>
            </a:r>
            <a:r>
              <a:rPr lang="pl-PL" b="1" dirty="0" err="1" smtClean="0"/>
              <a:t>Keynesianism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strategy</a:t>
            </a:r>
            <a:r>
              <a:rPr lang="pl-PL" dirty="0" smtClean="0"/>
              <a:t> </a:t>
            </a:r>
            <a:r>
              <a:rPr lang="pl-PL" dirty="0" err="1" smtClean="0"/>
              <a:t>invented</a:t>
            </a:r>
            <a:r>
              <a:rPr lang="pl-PL" dirty="0" smtClean="0"/>
              <a:t> by John M. Keynes</a:t>
            </a:r>
          </a:p>
          <a:p>
            <a:r>
              <a:rPr lang="pl-PL" b="1" dirty="0" err="1" smtClean="0"/>
              <a:t>Rejected</a:t>
            </a:r>
            <a:r>
              <a:rPr lang="pl-PL" b="1" dirty="0" smtClean="0"/>
              <a:t> </a:t>
            </a:r>
            <a:r>
              <a:rPr lang="pl-PL" b="1" dirty="0" err="1" smtClean="0"/>
              <a:t>lassez-faire</a:t>
            </a:r>
            <a:r>
              <a:rPr lang="pl-PL" b="1" dirty="0" smtClean="0"/>
              <a:t> </a:t>
            </a:r>
            <a:r>
              <a:rPr lang="pl-PL" b="1" dirty="0" err="1" smtClean="0"/>
              <a:t>principles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principle</a:t>
            </a:r>
            <a:r>
              <a:rPr lang="pl-PL" dirty="0" smtClean="0"/>
              <a:t> o </a:t>
            </a:r>
            <a:r>
              <a:rPr lang="pl-PL" dirty="0" err="1" smtClean="0"/>
              <a:t>nonintervention</a:t>
            </a:r>
            <a:r>
              <a:rPr lang="pl-PL" dirty="0" smtClean="0"/>
              <a:t> of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affaires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Inctroduced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policy</a:t>
            </a:r>
            <a:r>
              <a:rPr lang="pl-PL" b="1" dirty="0" smtClean="0"/>
              <a:t> of </a:t>
            </a:r>
            <a:r>
              <a:rPr lang="pl-PL" b="1" dirty="0" err="1" smtClean="0"/>
              <a:t>demand</a:t>
            </a:r>
            <a:r>
              <a:rPr lang="pl-PL" b="1" dirty="0" smtClean="0"/>
              <a:t> management</a:t>
            </a:r>
            <a:r>
              <a:rPr lang="pl-PL" dirty="0" smtClean="0"/>
              <a:t> </a:t>
            </a:r>
            <a:r>
              <a:rPr lang="pl-PL" dirty="0" err="1" smtClean="0"/>
              <a:t>realized</a:t>
            </a:r>
            <a:r>
              <a:rPr lang="pl-PL" dirty="0" smtClean="0"/>
              <a:t> by most Western </a:t>
            </a:r>
            <a:r>
              <a:rPr lang="pl-PL" dirty="0" err="1" smtClean="0"/>
              <a:t>governments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WWII by </a:t>
            </a:r>
            <a:r>
              <a:rPr lang="pl-PL" dirty="0" err="1" smtClean="0"/>
              <a:t>tax</a:t>
            </a:r>
            <a:r>
              <a:rPr lang="pl-PL" dirty="0" smtClean="0"/>
              <a:t> and </a:t>
            </a:r>
            <a:r>
              <a:rPr lang="pl-PL" dirty="0" err="1" smtClean="0"/>
              <a:t>spending</a:t>
            </a:r>
            <a:r>
              <a:rPr lang="pl-PL" dirty="0" smtClean="0"/>
              <a:t> </a:t>
            </a:r>
            <a:r>
              <a:rPr lang="pl-PL" dirty="0" err="1" smtClean="0"/>
              <a:t>policies</a:t>
            </a:r>
            <a:endParaRPr lang="pl-PL" dirty="0" smtClean="0"/>
          </a:p>
          <a:p>
            <a:r>
              <a:rPr lang="pl-PL" dirty="0" err="1" smtClean="0"/>
              <a:t>Monetarism</a:t>
            </a:r>
            <a:r>
              <a:rPr lang="pl-PL" dirty="0" smtClean="0"/>
              <a:t> – </a:t>
            </a:r>
            <a:r>
              <a:rPr lang="pl-PL" dirty="0" err="1" smtClean="0"/>
              <a:t>emerged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reaction</a:t>
            </a:r>
            <a:r>
              <a:rPr lang="pl-PL" dirty="0" smtClean="0"/>
              <a:t> to „</a:t>
            </a:r>
            <a:r>
              <a:rPr lang="pl-PL" dirty="0" err="1" smtClean="0"/>
              <a:t>stagflation</a:t>
            </a:r>
            <a:r>
              <a:rPr lang="pl-PL" dirty="0" smtClean="0"/>
              <a:t>” (</a:t>
            </a:r>
            <a:r>
              <a:rPr lang="pl-PL" dirty="0" err="1" smtClean="0"/>
              <a:t>unemployment</a:t>
            </a:r>
            <a:r>
              <a:rPr lang="pl-PL" dirty="0" smtClean="0"/>
              <a:t> and </a:t>
            </a:r>
            <a:r>
              <a:rPr lang="pl-PL" dirty="0" err="1" smtClean="0"/>
              <a:t>inflation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1970-ies) and </a:t>
            </a:r>
            <a:r>
              <a:rPr lang="pl-PL" dirty="0" err="1" smtClean="0"/>
              <a:t>constant</a:t>
            </a:r>
            <a:r>
              <a:rPr lang="pl-PL" dirty="0" smtClean="0"/>
              <a:t> „printing </a:t>
            </a:r>
            <a:r>
              <a:rPr lang="pl-PL" dirty="0" err="1" smtClean="0"/>
              <a:t>money</a:t>
            </a:r>
            <a:r>
              <a:rPr lang="pl-PL" dirty="0" smtClean="0"/>
              <a:t>”</a:t>
            </a:r>
          </a:p>
          <a:p>
            <a:r>
              <a:rPr lang="pl-PL" dirty="0" err="1" smtClean="0"/>
              <a:t>Promoted</a:t>
            </a:r>
            <a:r>
              <a:rPr lang="pl-PL" dirty="0" smtClean="0"/>
              <a:t> „</a:t>
            </a:r>
            <a:r>
              <a:rPr lang="pl-PL" dirty="0" err="1" smtClean="0"/>
              <a:t>sound</a:t>
            </a:r>
            <a:r>
              <a:rPr lang="pl-PL" dirty="0" smtClean="0"/>
              <a:t> </a:t>
            </a:r>
            <a:r>
              <a:rPr lang="pl-PL" dirty="0" err="1" smtClean="0"/>
              <a:t>money</a:t>
            </a:r>
            <a:r>
              <a:rPr lang="pl-PL" dirty="0" smtClean="0"/>
              <a:t>”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controlled</a:t>
            </a:r>
            <a:r>
              <a:rPr lang="pl-PL" dirty="0" smtClean="0"/>
              <a:t> </a:t>
            </a:r>
            <a:r>
              <a:rPr lang="pl-PL" dirty="0" err="1" smtClean="0"/>
              <a:t>inflation</a:t>
            </a:r>
            <a:endParaRPr lang="pl-PL" dirty="0" smtClean="0"/>
          </a:p>
          <a:p>
            <a:r>
              <a:rPr lang="pl-PL" b="1" dirty="0" err="1" smtClean="0"/>
              <a:t>Left</a:t>
            </a:r>
            <a:r>
              <a:rPr lang="pl-PL" b="1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growth, </a:t>
            </a:r>
            <a:r>
              <a:rPr lang="pl-PL" b="1" dirty="0" err="1" smtClean="0"/>
              <a:t>employment</a:t>
            </a:r>
            <a:r>
              <a:rPr lang="pl-PL" b="1" dirty="0" smtClean="0"/>
              <a:t> and </a:t>
            </a:r>
            <a:r>
              <a:rPr lang="pl-PL" b="1" dirty="0" err="1" smtClean="0"/>
              <a:t>productivity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self-regulating</a:t>
            </a:r>
            <a:r>
              <a:rPr lang="pl-PL" b="1" dirty="0" smtClean="0"/>
              <a:t> market</a:t>
            </a:r>
          </a:p>
          <a:p>
            <a:r>
              <a:rPr lang="pl-PL" b="1" dirty="0" err="1" smtClean="0"/>
              <a:t>The</a:t>
            </a:r>
            <a:r>
              <a:rPr lang="pl-PL" b="1" dirty="0" smtClean="0"/>
              <a:t> UK and USA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1980-ies </a:t>
            </a:r>
            <a:r>
              <a:rPr lang="pl-PL" b="1" dirty="0" err="1" smtClean="0"/>
              <a:t>followed</a:t>
            </a:r>
            <a:r>
              <a:rPr lang="pl-PL" b="1" dirty="0" smtClean="0"/>
              <a:t> </a:t>
            </a:r>
            <a:r>
              <a:rPr lang="pl-PL" b="1" dirty="0" err="1" smtClean="0"/>
              <a:t>this</a:t>
            </a:r>
            <a:r>
              <a:rPr lang="pl-PL" b="1" dirty="0" smtClean="0"/>
              <a:t> </a:t>
            </a:r>
            <a:r>
              <a:rPr lang="pl-PL" b="1" dirty="0" err="1" smtClean="0"/>
              <a:t>path</a:t>
            </a:r>
            <a:r>
              <a:rPr lang="pl-PL" b="1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success</a:t>
            </a:r>
            <a:r>
              <a:rPr lang="pl-PL" dirty="0" smtClean="0"/>
              <a:t> but </a:t>
            </a:r>
            <a:r>
              <a:rPr lang="pl-PL" dirty="0" err="1" smtClean="0"/>
              <a:t>monetarism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nowadays</a:t>
            </a:r>
            <a:r>
              <a:rPr lang="pl-PL" dirty="0" smtClean="0"/>
              <a:t> </a:t>
            </a:r>
            <a:r>
              <a:rPr lang="pl-PL" dirty="0" err="1" smtClean="0"/>
              <a:t>combined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active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policies</a:t>
            </a:r>
            <a:r>
              <a:rPr lang="pl-PL" dirty="0" smtClean="0"/>
              <a:t> of </a:t>
            </a:r>
            <a:r>
              <a:rPr lang="pl-PL" dirty="0" err="1" smtClean="0"/>
              <a:t>governments</a:t>
            </a:r>
            <a:r>
              <a:rPr lang="pl-PL" dirty="0" smtClean="0"/>
              <a:t> </a:t>
            </a:r>
            <a:r>
              <a:rPr lang="pl-PL" dirty="0" err="1" smtClean="0"/>
              <a:t>realizing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capital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needed</a:t>
            </a:r>
            <a:r>
              <a:rPr lang="pl-PL" dirty="0" smtClean="0"/>
              <a:t> </a:t>
            </a:r>
            <a:r>
              <a:rPr lang="pl-PL" dirty="0" err="1" smtClean="0"/>
              <a:t>(i</a:t>
            </a:r>
            <a:r>
              <a:rPr lang="pl-PL" dirty="0" smtClean="0"/>
              <a:t>n </a:t>
            </a:r>
            <a:r>
              <a:rPr lang="pl-PL" dirty="0" err="1" smtClean="0"/>
              <a:t>the</a:t>
            </a:r>
            <a:r>
              <a:rPr lang="pl-PL" dirty="0" smtClean="0"/>
              <a:t> form of trust).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52885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Varieties</a:t>
            </a:r>
            <a:r>
              <a:rPr lang="pl-PL" b="1" dirty="0" smtClean="0"/>
              <a:t> of </a:t>
            </a:r>
            <a:r>
              <a:rPr lang="pl-PL" b="1" dirty="0" err="1" smtClean="0"/>
              <a:t>socialism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 „</a:t>
            </a:r>
            <a:r>
              <a:rPr lang="pl-PL" b="1" dirty="0" err="1" smtClean="0"/>
              <a:t>Humanizing</a:t>
            </a:r>
            <a:r>
              <a:rPr lang="pl-PL" b="1" dirty="0" smtClean="0"/>
              <a:t>” </a:t>
            </a:r>
            <a:r>
              <a:rPr lang="pl-PL" b="1" dirty="0" err="1" smtClean="0"/>
              <a:t>capitalism</a:t>
            </a:r>
            <a:r>
              <a:rPr lang="pl-PL" b="1" dirty="0" smtClean="0"/>
              <a:t> </a:t>
            </a:r>
            <a:r>
              <a:rPr lang="pl-PL" dirty="0" smtClean="0"/>
              <a:t>by </a:t>
            </a:r>
            <a:r>
              <a:rPr lang="pl-PL" dirty="0" err="1" smtClean="0"/>
              <a:t>Keynesian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social-market</a:t>
            </a:r>
            <a:r>
              <a:rPr lang="pl-PL" dirty="0" smtClean="0"/>
              <a:t> </a:t>
            </a:r>
            <a:r>
              <a:rPr lang="pl-PL" dirty="0" err="1" smtClean="0"/>
              <a:t>ideas</a:t>
            </a:r>
            <a:endParaRPr lang="pl-PL" dirty="0" smtClean="0"/>
          </a:p>
          <a:p>
            <a:r>
              <a:rPr lang="pl-PL" b="1" dirty="0" err="1" smtClean="0"/>
              <a:t>Socialism</a:t>
            </a:r>
            <a:r>
              <a:rPr lang="pl-PL" b="1" dirty="0" smtClean="0"/>
              <a:t> as an </a:t>
            </a:r>
            <a:r>
              <a:rPr lang="pl-PL" b="1" dirty="0" err="1" smtClean="0"/>
              <a:t>alternative</a:t>
            </a:r>
            <a:r>
              <a:rPr lang="pl-PL" b="1" dirty="0" smtClean="0"/>
              <a:t> to </a:t>
            </a:r>
            <a:r>
              <a:rPr lang="pl-PL" b="1" dirty="0" err="1" smtClean="0"/>
              <a:t>capitalism</a:t>
            </a:r>
            <a:r>
              <a:rPr lang="pl-PL" b="1" dirty="0" smtClean="0"/>
              <a:t>  </a:t>
            </a:r>
            <a:r>
              <a:rPr lang="pl-PL" dirty="0" smtClean="0"/>
              <a:t>- </a:t>
            </a:r>
            <a:r>
              <a:rPr lang="pl-PL" dirty="0" err="1" smtClean="0"/>
              <a:t>created</a:t>
            </a:r>
            <a:r>
              <a:rPr lang="pl-PL" dirty="0" smtClean="0"/>
              <a:t> as a </a:t>
            </a:r>
            <a:r>
              <a:rPr lang="pl-PL" dirty="0" err="1" smtClean="0"/>
              <a:t>totally</a:t>
            </a:r>
            <a:r>
              <a:rPr lang="pl-PL" dirty="0" smtClean="0"/>
              <a:t>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 system</a:t>
            </a:r>
          </a:p>
          <a:p>
            <a:r>
              <a:rPr lang="pl-PL" b="1" dirty="0" smtClean="0"/>
              <a:t>State </a:t>
            </a:r>
            <a:r>
              <a:rPr lang="pl-PL" b="1" dirty="0" err="1" smtClean="0"/>
              <a:t>socialism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created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Russia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Bolshevik</a:t>
            </a:r>
            <a:r>
              <a:rPr lang="pl-PL" dirty="0" smtClean="0"/>
              <a:t> </a:t>
            </a:r>
            <a:r>
              <a:rPr lang="pl-PL" dirty="0" err="1" smtClean="0"/>
              <a:t>Revolution</a:t>
            </a:r>
            <a:r>
              <a:rPr lang="pl-PL" dirty="0" smtClean="0"/>
              <a:t> (</a:t>
            </a:r>
            <a:r>
              <a:rPr lang="pl-PL" dirty="0" err="1" smtClean="0"/>
              <a:t>Lenin’s</a:t>
            </a:r>
            <a:r>
              <a:rPr lang="pl-PL" dirty="0" smtClean="0"/>
              <a:t> </a:t>
            </a:r>
            <a:r>
              <a:rPr lang="pl-PL" dirty="0" smtClean="0"/>
              <a:t>War </a:t>
            </a:r>
            <a:r>
              <a:rPr lang="pl-PL" dirty="0" err="1" smtClean="0"/>
              <a:t>Communism</a:t>
            </a:r>
            <a:r>
              <a:rPr lang="pl-PL" dirty="0" smtClean="0"/>
              <a:t> and </a:t>
            </a:r>
            <a:r>
              <a:rPr lang="pl-PL" dirty="0" smtClean="0"/>
              <a:t>New </a:t>
            </a:r>
            <a:r>
              <a:rPr lang="pl-PL" dirty="0" err="1" smtClean="0"/>
              <a:t>Economic</a:t>
            </a:r>
            <a:r>
              <a:rPr lang="pl-PL" dirty="0" smtClean="0"/>
              <a:t> Policy; </a:t>
            </a:r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Stalin’s</a:t>
            </a:r>
            <a:r>
              <a:rPr lang="pl-PL" dirty="0" smtClean="0"/>
              <a:t> </a:t>
            </a:r>
            <a:r>
              <a:rPr lang="pl-PL" dirty="0" err="1" smtClean="0"/>
              <a:t>second</a:t>
            </a:r>
            <a:r>
              <a:rPr lang="pl-PL" dirty="0" smtClean="0"/>
              <a:t> </a:t>
            </a:r>
            <a:r>
              <a:rPr lang="pl-PL" dirty="0" err="1" smtClean="0"/>
              <a:t>revolution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1930-ies)</a:t>
            </a:r>
          </a:p>
          <a:p>
            <a:r>
              <a:rPr lang="pl-PL" b="1" dirty="0" err="1" smtClean="0"/>
              <a:t>Collectivization</a:t>
            </a:r>
            <a:r>
              <a:rPr lang="pl-PL" b="1" dirty="0" smtClean="0"/>
              <a:t>, </a:t>
            </a:r>
            <a:r>
              <a:rPr lang="pl-PL" b="1" dirty="0" err="1" smtClean="0"/>
              <a:t>nationalization</a:t>
            </a:r>
            <a:r>
              <a:rPr lang="pl-PL" b="1" dirty="0" smtClean="0"/>
              <a:t>, </a:t>
            </a:r>
            <a:r>
              <a:rPr lang="pl-PL" b="1" dirty="0" err="1" smtClean="0"/>
              <a:t>centralization</a:t>
            </a:r>
            <a:r>
              <a:rPr lang="pl-PL" b="1" dirty="0" smtClean="0"/>
              <a:t> </a:t>
            </a:r>
            <a:r>
              <a:rPr lang="pl-PL" dirty="0" smtClean="0"/>
              <a:t>– state </a:t>
            </a:r>
            <a:r>
              <a:rPr lang="pl-PL" dirty="0" err="1" smtClean="0"/>
              <a:t>control</a:t>
            </a:r>
            <a:r>
              <a:rPr lang="pl-PL" dirty="0" smtClean="0"/>
              <a:t> of </a:t>
            </a:r>
            <a:r>
              <a:rPr lang="pl-PL" dirty="0" err="1" smtClean="0"/>
              <a:t>ownership</a:t>
            </a:r>
            <a:r>
              <a:rPr lang="pl-PL" dirty="0" smtClean="0"/>
              <a:t> and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r>
              <a:rPr lang="pl-PL" dirty="0" smtClean="0"/>
              <a:t> – </a:t>
            </a:r>
            <a:r>
              <a:rPr lang="pl-PL" dirty="0" err="1" smtClean="0"/>
              <a:t>total</a:t>
            </a:r>
            <a:r>
              <a:rPr lang="pl-PL" dirty="0" smtClean="0"/>
              <a:t> </a:t>
            </a:r>
            <a:r>
              <a:rPr lang="pl-PL" dirty="0" err="1" smtClean="0"/>
              <a:t>inefficiency</a:t>
            </a:r>
            <a:r>
              <a:rPr lang="pl-PL" dirty="0" smtClean="0"/>
              <a:t> and </a:t>
            </a:r>
            <a:r>
              <a:rPr lang="pl-PL" dirty="0" err="1" smtClean="0"/>
              <a:t>bankrupcy</a:t>
            </a:r>
            <a:endParaRPr lang="pl-PL" dirty="0" smtClean="0"/>
          </a:p>
          <a:p>
            <a:r>
              <a:rPr lang="pl-PL" b="1" dirty="0" smtClean="0"/>
              <a:t>Market </a:t>
            </a:r>
            <a:r>
              <a:rPr lang="pl-PL" b="1" dirty="0" err="1" smtClean="0"/>
              <a:t>socialism</a:t>
            </a:r>
            <a:r>
              <a:rPr lang="pl-PL" b="1" dirty="0" smtClean="0"/>
              <a:t> – </a:t>
            </a:r>
            <a:r>
              <a:rPr lang="pl-PL" dirty="0" err="1" smtClean="0"/>
              <a:t>socialism</a:t>
            </a:r>
            <a:r>
              <a:rPr lang="pl-PL" dirty="0" smtClean="0"/>
              <a:t> united </a:t>
            </a:r>
            <a:r>
              <a:rPr lang="pl-PL" dirty="0" err="1" smtClean="0"/>
              <a:t>with</a:t>
            </a:r>
            <a:r>
              <a:rPr lang="pl-PL" dirty="0" smtClean="0"/>
              <a:t> market </a:t>
            </a:r>
            <a:r>
              <a:rPr lang="pl-PL" dirty="0" err="1" smtClean="0"/>
              <a:t>competition</a:t>
            </a:r>
            <a:r>
              <a:rPr lang="pl-PL" dirty="0" smtClean="0"/>
              <a:t> (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failed</a:t>
            </a:r>
            <a:r>
              <a:rPr lang="pl-PL" dirty="0" smtClean="0"/>
              <a:t>)</a:t>
            </a:r>
          </a:p>
          <a:p>
            <a:r>
              <a:rPr lang="pl-PL" b="1" dirty="0" err="1" smtClean="0"/>
              <a:t>Its</a:t>
            </a:r>
            <a:r>
              <a:rPr lang="pl-PL" b="1" dirty="0" smtClean="0"/>
              <a:t> </a:t>
            </a:r>
            <a:r>
              <a:rPr lang="pl-PL" b="1" dirty="0" err="1" smtClean="0"/>
              <a:t>self-management</a:t>
            </a:r>
            <a:r>
              <a:rPr lang="pl-PL" b="1" dirty="0" smtClean="0"/>
              <a:t> was not </a:t>
            </a:r>
            <a:r>
              <a:rPr lang="pl-PL" b="1" dirty="0" err="1" smtClean="0"/>
              <a:t>efficient</a:t>
            </a:r>
            <a:r>
              <a:rPr lang="pl-PL" b="1" dirty="0" smtClean="0"/>
              <a:t> – </a:t>
            </a:r>
            <a:r>
              <a:rPr lang="pl-PL" b="1" dirty="0" err="1" smtClean="0"/>
              <a:t>lacked</a:t>
            </a:r>
            <a:r>
              <a:rPr lang="pl-PL" b="1" dirty="0" smtClean="0"/>
              <a:t> market </a:t>
            </a:r>
            <a:r>
              <a:rPr lang="pl-PL" b="1" dirty="0" err="1" smtClean="0"/>
              <a:t>discipline</a:t>
            </a:r>
            <a:endParaRPr lang="pl-PL" b="1" dirty="0" smtClean="0"/>
          </a:p>
          <a:p>
            <a:r>
              <a:rPr lang="pl-PL" b="1" dirty="0" err="1" smtClean="0"/>
              <a:t>Economic</a:t>
            </a:r>
            <a:r>
              <a:rPr lang="pl-PL" b="1" dirty="0" smtClean="0"/>
              <a:t> „third </a:t>
            </a:r>
            <a:r>
              <a:rPr lang="pl-PL" b="1" dirty="0" err="1" smtClean="0"/>
              <a:t>way</a:t>
            </a:r>
            <a:r>
              <a:rPr lang="pl-PL" b="1" dirty="0" smtClean="0"/>
              <a:t>” – e. g. </a:t>
            </a:r>
            <a:r>
              <a:rPr lang="pl-PL" b="1" dirty="0" err="1" smtClean="0"/>
              <a:t>Sweden</a:t>
            </a:r>
            <a:r>
              <a:rPr lang="pl-PL" b="1" dirty="0" smtClean="0"/>
              <a:t> – </a:t>
            </a:r>
            <a:r>
              <a:rPr lang="pl-PL" b="1" dirty="0" err="1" smtClean="0"/>
              <a:t>left-wing</a:t>
            </a:r>
            <a:r>
              <a:rPr lang="pl-PL" b="1" dirty="0" smtClean="0"/>
              <a:t> </a:t>
            </a:r>
            <a:r>
              <a:rPr lang="pl-PL" b="1" dirty="0" err="1" smtClean="0"/>
              <a:t>version</a:t>
            </a:r>
            <a:r>
              <a:rPr lang="pl-PL" b="1" dirty="0" smtClean="0"/>
              <a:t> of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endParaRPr lang="pl-PL" b="1" dirty="0" smtClean="0"/>
          </a:p>
          <a:p>
            <a:r>
              <a:rPr lang="pl-PL" b="1" dirty="0" err="1" smtClean="0"/>
              <a:t>Environmental</a:t>
            </a:r>
            <a:r>
              <a:rPr lang="pl-PL" b="1" dirty="0" smtClean="0"/>
              <a:t> </a:t>
            </a:r>
            <a:r>
              <a:rPr lang="pl-PL" b="1" dirty="0" err="1" smtClean="0"/>
              <a:t>theorists</a:t>
            </a:r>
            <a:r>
              <a:rPr lang="pl-PL" b="1" dirty="0" smtClean="0"/>
              <a:t> – </a:t>
            </a:r>
            <a:r>
              <a:rPr lang="pl-PL" b="1" dirty="0" err="1" smtClean="0"/>
              <a:t>critical</a:t>
            </a:r>
            <a:r>
              <a:rPr lang="pl-PL" b="1" dirty="0" smtClean="0"/>
              <a:t> of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pl-PL" b="1" dirty="0" err="1" smtClean="0"/>
              <a:t>socialism</a:t>
            </a:r>
            <a:r>
              <a:rPr lang="pl-PL" b="1" dirty="0" smtClean="0"/>
              <a:t> and </a:t>
            </a:r>
            <a:r>
              <a:rPr lang="pl-PL" b="1" dirty="0" err="1" smtClean="0"/>
              <a:t>capitalism</a:t>
            </a:r>
            <a:r>
              <a:rPr lang="pl-PL" b="1" dirty="0" smtClean="0"/>
              <a:t> – </a:t>
            </a:r>
            <a:r>
              <a:rPr lang="pl-PL" b="1" dirty="0" err="1" smtClean="0"/>
              <a:t>rejected</a:t>
            </a:r>
            <a:r>
              <a:rPr lang="pl-PL" b="1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growth „</a:t>
            </a:r>
            <a:r>
              <a:rPr lang="pl-PL" b="1" dirty="0" err="1" smtClean="0"/>
              <a:t>obsession</a:t>
            </a:r>
            <a:r>
              <a:rPr lang="pl-PL" b="1" dirty="0" smtClean="0"/>
              <a:t>” </a:t>
            </a:r>
          </a:p>
          <a:p>
            <a:r>
              <a:rPr lang="pl-PL" b="1" dirty="0" err="1" smtClean="0"/>
              <a:t>Propose</a:t>
            </a:r>
            <a:r>
              <a:rPr lang="pl-PL" b="1" dirty="0" smtClean="0"/>
              <a:t> </a:t>
            </a:r>
            <a:r>
              <a:rPr lang="pl-PL" b="1" dirty="0" err="1" smtClean="0"/>
              <a:t>focusing</a:t>
            </a:r>
            <a:r>
              <a:rPr lang="pl-PL" b="1" dirty="0" smtClean="0"/>
              <a:t> on </a:t>
            </a:r>
            <a:r>
              <a:rPr lang="pl-PL" b="1" dirty="0" err="1" smtClean="0"/>
              <a:t>sustainability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natural environment – </a:t>
            </a:r>
            <a:r>
              <a:rPr lang="pl-PL" b="1" dirty="0" err="1" smtClean="0"/>
              <a:t>ownership</a:t>
            </a:r>
            <a:r>
              <a:rPr lang="pl-PL" b="1" dirty="0" smtClean="0"/>
              <a:t> and </a:t>
            </a:r>
            <a:r>
              <a:rPr lang="pl-PL" b="1" dirty="0" err="1" smtClean="0"/>
              <a:t>organization</a:t>
            </a:r>
            <a:r>
              <a:rPr lang="pl-PL" b="1" dirty="0" smtClean="0"/>
              <a:t> of </a:t>
            </a:r>
            <a:r>
              <a:rPr lang="pl-PL" b="1" dirty="0" err="1" smtClean="0"/>
              <a:t>wealth</a:t>
            </a:r>
            <a:r>
              <a:rPr lang="pl-PL" b="1" dirty="0" smtClean="0"/>
              <a:t> of </a:t>
            </a:r>
            <a:r>
              <a:rPr lang="pl-PL" b="1" dirty="0" err="1" smtClean="0"/>
              <a:t>secondary</a:t>
            </a:r>
            <a:r>
              <a:rPr lang="pl-PL" b="1" dirty="0" smtClean="0"/>
              <a:t> </a:t>
            </a:r>
            <a:r>
              <a:rPr lang="pl-PL" b="1" dirty="0" err="1" smtClean="0"/>
              <a:t>importance</a:t>
            </a:r>
            <a:r>
              <a:rPr lang="pl-PL" b="1" dirty="0" smtClean="0"/>
              <a:t> – </a:t>
            </a:r>
            <a:r>
              <a:rPr lang="pl-PL" b="1" dirty="0" err="1" smtClean="0"/>
              <a:t>ecology</a:t>
            </a:r>
            <a:r>
              <a:rPr lang="pl-PL" b="1" dirty="0" smtClean="0"/>
              <a:t> </a:t>
            </a:r>
            <a:r>
              <a:rPr lang="pl-PL" b="1" dirty="0" err="1" smtClean="0"/>
              <a:t>before</a:t>
            </a:r>
            <a:r>
              <a:rPr lang="pl-PL" b="1" dirty="0" smtClean="0"/>
              <a:t> </a:t>
            </a:r>
            <a:r>
              <a:rPr lang="pl-PL" b="1" dirty="0" err="1" smtClean="0"/>
              <a:t>economics</a:t>
            </a:r>
            <a:r>
              <a:rPr lang="pl-PL" b="1" dirty="0" smtClean="0"/>
              <a:t> and </a:t>
            </a:r>
            <a:r>
              <a:rPr lang="pl-PL" b="1" dirty="0" err="1" smtClean="0"/>
              <a:t>morality</a:t>
            </a:r>
            <a:r>
              <a:rPr lang="pl-PL" b="1" dirty="0" smtClean="0"/>
              <a:t> </a:t>
            </a:r>
            <a:r>
              <a:rPr lang="pl-PL" b="1" dirty="0" err="1" smtClean="0"/>
              <a:t>before</a:t>
            </a:r>
            <a:r>
              <a:rPr lang="pl-PL" b="1" dirty="0" smtClean="0"/>
              <a:t> </a:t>
            </a:r>
            <a:r>
              <a:rPr lang="pl-PL" b="1" dirty="0" err="1" smtClean="0"/>
              <a:t>materialism</a:t>
            </a:r>
            <a:r>
              <a:rPr lang="pl-PL" b="1" dirty="0" smtClean="0"/>
              <a:t> („</a:t>
            </a:r>
            <a:r>
              <a:rPr lang="pl-PL" b="1" dirty="0" err="1" smtClean="0"/>
              <a:t>buddhist</a:t>
            </a:r>
            <a:r>
              <a:rPr lang="pl-PL" b="1" dirty="0" smtClean="0"/>
              <a:t> </a:t>
            </a:r>
            <a:r>
              <a:rPr lang="pl-PL" b="1" dirty="0" err="1" smtClean="0"/>
              <a:t>economics</a:t>
            </a:r>
            <a:r>
              <a:rPr lang="pl-PL" b="1" dirty="0" smtClean="0"/>
              <a:t>” – E. F. Schumacher)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924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Society</a:t>
            </a:r>
            <a:r>
              <a:rPr lang="pl-PL" b="1" dirty="0" smtClean="0"/>
              <a:t> and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divisions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Society</a:t>
            </a:r>
            <a:r>
              <a:rPr lang="pl-PL" b="1" dirty="0" smtClean="0"/>
              <a:t> not </a:t>
            </a:r>
            <a:r>
              <a:rPr lang="pl-PL" b="1" dirty="0" err="1" smtClean="0"/>
              <a:t>only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context</a:t>
            </a:r>
            <a:r>
              <a:rPr lang="pl-PL" b="1" dirty="0" smtClean="0"/>
              <a:t> but </a:t>
            </a:r>
            <a:r>
              <a:rPr lang="pl-PL" b="1" dirty="0" err="1" smtClean="0"/>
              <a:t>rather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stuff</a:t>
            </a:r>
            <a:r>
              <a:rPr lang="pl-PL" b="1" dirty="0" smtClean="0"/>
              <a:t> </a:t>
            </a:r>
            <a:r>
              <a:rPr lang="pl-PL" b="1" dirty="0" err="1" smtClean="0"/>
              <a:t>substance</a:t>
            </a:r>
            <a:r>
              <a:rPr lang="pl-PL" b="1" dirty="0" smtClean="0"/>
              <a:t> of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life </a:t>
            </a:r>
            <a:r>
              <a:rPr lang="pl-PL" dirty="0" err="1" smtClean="0"/>
              <a:t>takes</a:t>
            </a:r>
            <a:r>
              <a:rPr lang="pl-PL" dirty="0" smtClean="0"/>
              <a:t> place </a:t>
            </a:r>
            <a:r>
              <a:rPr lang="pl-PL" dirty="0" err="1" smtClean="0"/>
              <a:t>within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;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influences</a:t>
            </a:r>
            <a:r>
              <a:rPr lang="pl-PL" dirty="0" smtClean="0"/>
              <a:t> </a:t>
            </a:r>
            <a:r>
              <a:rPr lang="pl-PL" dirty="0" err="1" smtClean="0"/>
              <a:t>politics</a:t>
            </a:r>
            <a:r>
              <a:rPr lang="pl-PL" dirty="0" smtClean="0"/>
              <a:t> </a:t>
            </a:r>
            <a:r>
              <a:rPr lang="pl-PL" dirty="0" err="1" smtClean="0"/>
              <a:t>considerably</a:t>
            </a:r>
            <a:endParaRPr lang="pl-PL" dirty="0" smtClean="0"/>
          </a:p>
          <a:p>
            <a:r>
              <a:rPr lang="pl-PL" b="1" dirty="0" err="1" smtClean="0"/>
              <a:t>Society</a:t>
            </a:r>
            <a:r>
              <a:rPr lang="pl-PL" b="1" dirty="0" smtClean="0"/>
              <a:t> – </a:t>
            </a:r>
            <a:r>
              <a:rPr lang="pl-PL" b="1" dirty="0" err="1" smtClean="0"/>
              <a:t>groups</a:t>
            </a:r>
            <a:r>
              <a:rPr lang="pl-PL" b="1" dirty="0" smtClean="0"/>
              <a:t> </a:t>
            </a:r>
            <a:r>
              <a:rPr lang="pl-PL" b="1" dirty="0" err="1" smtClean="0"/>
              <a:t>with</a:t>
            </a:r>
            <a:r>
              <a:rPr lang="pl-PL" b="1" dirty="0" smtClean="0"/>
              <a:t> a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structure</a:t>
            </a:r>
            <a:r>
              <a:rPr lang="pl-PL" b="1" dirty="0" smtClean="0"/>
              <a:t>, </a:t>
            </a:r>
            <a:r>
              <a:rPr lang="pl-PL" b="1" dirty="0" err="1" smtClean="0"/>
              <a:t>awarness</a:t>
            </a:r>
            <a:r>
              <a:rPr lang="pl-PL" b="1" dirty="0" smtClean="0"/>
              <a:t> and </a:t>
            </a:r>
            <a:r>
              <a:rPr lang="pl-PL" b="1" dirty="0" err="1" smtClean="0"/>
              <a:t>cooperation</a:t>
            </a:r>
            <a:endParaRPr lang="pl-PL" b="1" dirty="0" smtClean="0"/>
          </a:p>
          <a:p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class</a:t>
            </a:r>
            <a:r>
              <a:rPr lang="pl-PL" b="1" dirty="0" smtClean="0"/>
              <a:t> – </a:t>
            </a:r>
            <a:r>
              <a:rPr lang="pl-PL" b="1" dirty="0" err="1" smtClean="0"/>
              <a:t>people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same </a:t>
            </a:r>
            <a:r>
              <a:rPr lang="pl-PL" b="1" dirty="0" err="1" smtClean="0"/>
              <a:t>economic</a:t>
            </a:r>
            <a:r>
              <a:rPr lang="pl-PL" b="1" dirty="0" smtClean="0"/>
              <a:t> and </a:t>
            </a:r>
            <a:r>
              <a:rPr lang="pl-PL" b="1" dirty="0" err="1" smtClean="0"/>
              <a:t>social</a:t>
            </a:r>
            <a:r>
              <a:rPr lang="pl-PL" b="1" dirty="0" smtClean="0"/>
              <a:t> status</a:t>
            </a:r>
          </a:p>
          <a:p>
            <a:r>
              <a:rPr lang="pl-PL" b="1" dirty="0" err="1" smtClean="0"/>
              <a:t>Marxist</a:t>
            </a:r>
            <a:r>
              <a:rPr lang="pl-PL" b="1" dirty="0" smtClean="0"/>
              <a:t> </a:t>
            </a:r>
            <a:r>
              <a:rPr lang="pl-PL" b="1" dirty="0" err="1" smtClean="0"/>
              <a:t>view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possesing</a:t>
            </a:r>
            <a:r>
              <a:rPr lang="pl-PL" b="1" dirty="0" smtClean="0"/>
              <a:t> </a:t>
            </a:r>
            <a:r>
              <a:rPr lang="pl-PL" b="1" dirty="0" err="1" smtClean="0"/>
              <a:t>class</a:t>
            </a:r>
            <a:r>
              <a:rPr lang="pl-PL" b="1" dirty="0" smtClean="0"/>
              <a:t> and </a:t>
            </a:r>
            <a:r>
              <a:rPr lang="pl-PL" b="1" dirty="0" err="1" smtClean="0"/>
              <a:t>exploited</a:t>
            </a:r>
            <a:r>
              <a:rPr lang="pl-PL" b="1" dirty="0" smtClean="0"/>
              <a:t> </a:t>
            </a:r>
            <a:r>
              <a:rPr lang="pl-PL" b="1" dirty="0" err="1" smtClean="0"/>
              <a:t>class</a:t>
            </a:r>
            <a:endParaRPr lang="pl-PL" b="1" dirty="0" smtClean="0"/>
          </a:p>
          <a:p>
            <a:r>
              <a:rPr lang="pl-PL" b="1" dirty="0" smtClean="0"/>
              <a:t>In </a:t>
            </a:r>
            <a:r>
              <a:rPr lang="pl-PL" b="1" dirty="0" err="1" smtClean="0"/>
              <a:t>XXIth</a:t>
            </a:r>
            <a:r>
              <a:rPr lang="pl-PL" b="1" dirty="0" smtClean="0"/>
              <a:t> </a:t>
            </a:r>
            <a:r>
              <a:rPr lang="pl-PL" b="1" dirty="0" err="1" smtClean="0"/>
              <a:t>century</a:t>
            </a:r>
            <a:r>
              <a:rPr lang="pl-PL" b="1" dirty="0" smtClean="0"/>
              <a:t> – </a:t>
            </a:r>
            <a:r>
              <a:rPr lang="pl-PL" b="1" dirty="0" err="1" smtClean="0"/>
              <a:t>irrelevant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end</a:t>
            </a:r>
            <a:r>
              <a:rPr lang="pl-PL" b="1" dirty="0" smtClean="0"/>
              <a:t> of </a:t>
            </a:r>
            <a:r>
              <a:rPr lang="pl-PL" b="1" dirty="0" err="1" smtClean="0"/>
              <a:t>class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(middl</a:t>
            </a:r>
            <a:r>
              <a:rPr lang="pl-PL" b="1" dirty="0" smtClean="0"/>
              <a:t>e </a:t>
            </a:r>
            <a:r>
              <a:rPr lang="pl-PL" b="1" dirty="0" err="1" smtClean="0"/>
              <a:t>class</a:t>
            </a:r>
            <a:r>
              <a:rPr lang="pl-PL" b="1" dirty="0" smtClean="0"/>
              <a:t> and </a:t>
            </a:r>
            <a:r>
              <a:rPr lang="pl-PL" b="1" dirty="0" err="1" smtClean="0"/>
              <a:t>underclass</a:t>
            </a:r>
            <a:r>
              <a:rPr lang="pl-PL" b="1" dirty="0" smtClean="0"/>
              <a:t> – „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excluded</a:t>
            </a:r>
            <a:r>
              <a:rPr lang="pl-PL" b="1" dirty="0" smtClean="0"/>
              <a:t>”, „</a:t>
            </a:r>
            <a:r>
              <a:rPr lang="pl-PL" b="1" dirty="0" err="1" smtClean="0"/>
              <a:t>dependant</a:t>
            </a:r>
            <a:r>
              <a:rPr lang="pl-PL" b="1" dirty="0" smtClean="0"/>
              <a:t>”, „</a:t>
            </a:r>
            <a:r>
              <a:rPr lang="pl-PL" b="1" dirty="0" err="1" smtClean="0"/>
              <a:t>deprived</a:t>
            </a:r>
            <a:r>
              <a:rPr lang="pl-PL" b="1" dirty="0" smtClean="0"/>
              <a:t>”). </a:t>
            </a:r>
          </a:p>
          <a:p>
            <a:r>
              <a:rPr lang="pl-PL" b="1" dirty="0" err="1" smtClean="0"/>
              <a:t>Racial</a:t>
            </a:r>
            <a:r>
              <a:rPr lang="pl-PL" b="1" dirty="0" smtClean="0"/>
              <a:t>, </a:t>
            </a:r>
            <a:r>
              <a:rPr lang="pl-PL" b="1" dirty="0" err="1" smtClean="0"/>
              <a:t>ethnic</a:t>
            </a:r>
            <a:r>
              <a:rPr lang="pl-PL" b="1" dirty="0" smtClean="0"/>
              <a:t> </a:t>
            </a:r>
            <a:r>
              <a:rPr lang="pl-PL" b="1" dirty="0" err="1" smtClean="0"/>
              <a:t>divisions</a:t>
            </a:r>
            <a:r>
              <a:rPr lang="pl-PL" b="1" dirty="0" smtClean="0"/>
              <a:t> – </a:t>
            </a:r>
            <a:r>
              <a:rPr lang="pl-PL" b="1" dirty="0" err="1" smtClean="0"/>
              <a:t>blacks</a:t>
            </a:r>
            <a:r>
              <a:rPr lang="pl-PL" b="1" dirty="0" smtClean="0"/>
              <a:t>, </a:t>
            </a:r>
            <a:r>
              <a:rPr lang="pl-PL" b="1" dirty="0" err="1" smtClean="0"/>
              <a:t>Jews</a:t>
            </a:r>
            <a:r>
              <a:rPr lang="pl-PL" b="1" dirty="0" smtClean="0"/>
              <a:t>, </a:t>
            </a:r>
            <a:r>
              <a:rPr lang="pl-PL" b="1" dirty="0" err="1" smtClean="0"/>
              <a:t>Arabs</a:t>
            </a:r>
            <a:r>
              <a:rPr lang="pl-PL" b="1" dirty="0" smtClean="0"/>
              <a:t> </a:t>
            </a:r>
            <a:r>
              <a:rPr lang="pl-PL" b="1" dirty="0" err="1" smtClean="0"/>
              <a:t>discriminated</a:t>
            </a:r>
            <a:r>
              <a:rPr lang="pl-PL" b="1" dirty="0" smtClean="0"/>
              <a:t> –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struggle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2nd </a:t>
            </a:r>
            <a:r>
              <a:rPr lang="pl-PL" b="1" dirty="0" err="1" smtClean="0"/>
              <a:t>half</a:t>
            </a:r>
            <a:r>
              <a:rPr lang="pl-PL" b="1" dirty="0" smtClean="0"/>
              <a:t> of </a:t>
            </a:r>
            <a:r>
              <a:rPr lang="pl-PL" b="1" dirty="0" err="1" smtClean="0"/>
              <a:t>XXth</a:t>
            </a:r>
            <a:r>
              <a:rPr lang="pl-PL" b="1" dirty="0" smtClean="0"/>
              <a:t> c.</a:t>
            </a:r>
          </a:p>
          <a:p>
            <a:r>
              <a:rPr lang="pl-PL" b="1" dirty="0" err="1" smtClean="0"/>
              <a:t>Radical</a:t>
            </a:r>
            <a:r>
              <a:rPr lang="pl-PL" b="1" dirty="0" smtClean="0"/>
              <a:t> </a:t>
            </a:r>
            <a:r>
              <a:rPr lang="pl-PL" b="1" dirty="0" err="1" smtClean="0"/>
              <a:t>f</a:t>
            </a:r>
            <a:r>
              <a:rPr lang="pl-PL" b="1" dirty="0" err="1" smtClean="0"/>
              <a:t>eminists</a:t>
            </a:r>
            <a:r>
              <a:rPr lang="pl-PL" b="1" dirty="0" smtClean="0"/>
              <a:t> </a:t>
            </a:r>
            <a:r>
              <a:rPr lang="pl-PL" b="1" dirty="0" err="1" smtClean="0"/>
              <a:t>find</a:t>
            </a:r>
            <a:r>
              <a:rPr lang="pl-PL" b="1" dirty="0" smtClean="0"/>
              <a:t> </a:t>
            </a:r>
            <a:r>
              <a:rPr lang="pl-PL" b="1" dirty="0" err="1" smtClean="0"/>
              <a:t>gender</a:t>
            </a:r>
            <a:r>
              <a:rPr lang="pl-PL" b="1" dirty="0" smtClean="0"/>
              <a:t> </a:t>
            </a:r>
            <a:r>
              <a:rPr lang="pl-PL" b="1" dirty="0" err="1" smtClean="0"/>
              <a:t>divisions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most </a:t>
            </a:r>
            <a:r>
              <a:rPr lang="pl-PL" b="1" dirty="0" err="1" smtClean="0"/>
              <a:t>important</a:t>
            </a:r>
            <a:r>
              <a:rPr lang="pl-PL" b="1" dirty="0" smtClean="0"/>
              <a:t>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cleavages</a:t>
            </a:r>
            <a:r>
              <a:rPr lang="pl-PL" b="1" dirty="0" smtClean="0"/>
              <a:t> – </a:t>
            </a:r>
            <a:r>
              <a:rPr lang="pl-PL" b="1" dirty="0" err="1" smtClean="0"/>
              <a:t>traditional</a:t>
            </a:r>
            <a:r>
              <a:rPr lang="pl-PL" b="1" dirty="0" smtClean="0"/>
              <a:t> </a:t>
            </a:r>
            <a:r>
              <a:rPr lang="pl-PL" b="1" dirty="0" err="1" smtClean="0"/>
              <a:t>societies</a:t>
            </a:r>
            <a:r>
              <a:rPr lang="pl-PL" b="1" dirty="0" smtClean="0"/>
              <a:t> „</a:t>
            </a:r>
            <a:r>
              <a:rPr lang="pl-PL" b="1" dirty="0" err="1" smtClean="0"/>
              <a:t>patriarchal”-dominated</a:t>
            </a:r>
            <a:r>
              <a:rPr lang="pl-PL" b="1" dirty="0" smtClean="0"/>
              <a:t> by men – „</a:t>
            </a:r>
            <a:r>
              <a:rPr lang="pl-PL" b="1" dirty="0" err="1" smtClean="0"/>
              <a:t>sexual</a:t>
            </a:r>
            <a:r>
              <a:rPr lang="pl-PL" b="1" dirty="0" smtClean="0"/>
              <a:t> </a:t>
            </a:r>
            <a:r>
              <a:rPr lang="pl-PL" b="1" dirty="0" err="1" smtClean="0"/>
              <a:t>revolution</a:t>
            </a:r>
            <a:r>
              <a:rPr lang="pl-PL" b="1" dirty="0" smtClean="0"/>
              <a:t>” </a:t>
            </a:r>
            <a:r>
              <a:rPr lang="pl-PL" b="1" dirty="0" err="1" smtClean="0"/>
              <a:t>needed</a:t>
            </a:r>
            <a:r>
              <a:rPr lang="pl-PL" b="1" dirty="0" smtClean="0"/>
              <a:t> to </a:t>
            </a:r>
            <a:r>
              <a:rPr lang="pl-PL" b="1" dirty="0" err="1" smtClean="0"/>
              <a:t>transform</a:t>
            </a:r>
            <a:r>
              <a:rPr lang="pl-PL" b="1" dirty="0" smtClean="0"/>
              <a:t> </a:t>
            </a:r>
            <a:r>
              <a:rPr lang="pl-PL" b="1" dirty="0" err="1" smtClean="0"/>
              <a:t>cultural</a:t>
            </a:r>
            <a:r>
              <a:rPr lang="pl-PL" b="1" dirty="0" smtClean="0"/>
              <a:t> </a:t>
            </a:r>
            <a:r>
              <a:rPr lang="pl-PL" b="1" dirty="0" err="1" smtClean="0"/>
              <a:t>relationships</a:t>
            </a:r>
            <a:r>
              <a:rPr lang="pl-PL" b="1" dirty="0" smtClean="0"/>
              <a:t> and </a:t>
            </a:r>
            <a:r>
              <a:rPr lang="pl-PL" b="1" dirty="0" err="1" smtClean="0"/>
              <a:t>socio-political</a:t>
            </a:r>
            <a:r>
              <a:rPr lang="pl-PL" b="1" dirty="0" smtClean="0"/>
              <a:t> </a:t>
            </a:r>
            <a:r>
              <a:rPr lang="pl-PL" b="1" dirty="0" err="1" smtClean="0"/>
              <a:t>structures</a:t>
            </a:r>
            <a:endParaRPr lang="pl-PL" b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505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	</a:t>
            </a:r>
            <a:r>
              <a:rPr lang="pl-PL" b="1" dirty="0" err="1" smtClean="0"/>
              <a:t>Recapitulation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Economics</a:t>
            </a:r>
            <a:r>
              <a:rPr lang="pl-PL" b="1" dirty="0" smtClean="0"/>
              <a:t> </a:t>
            </a:r>
            <a:r>
              <a:rPr lang="pl-PL" b="1" dirty="0" err="1" smtClean="0"/>
              <a:t>influences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 </a:t>
            </a:r>
            <a:r>
              <a:rPr lang="pl-PL" b="1" dirty="0" err="1" smtClean="0"/>
              <a:t>at</a:t>
            </a:r>
            <a:r>
              <a:rPr lang="pl-PL" b="1" dirty="0" smtClean="0"/>
              <a:t> </a:t>
            </a:r>
            <a:r>
              <a:rPr lang="pl-PL" b="1" dirty="0" err="1" smtClean="0"/>
              <a:t>almost</a:t>
            </a:r>
            <a:r>
              <a:rPr lang="pl-PL" b="1" dirty="0" smtClean="0"/>
              <a:t> </a:t>
            </a:r>
            <a:r>
              <a:rPr lang="pl-PL" b="1" dirty="0" err="1" smtClean="0"/>
              <a:t>every</a:t>
            </a:r>
            <a:r>
              <a:rPr lang="pl-PL" b="1" dirty="0" smtClean="0"/>
              <a:t> </a:t>
            </a:r>
            <a:r>
              <a:rPr lang="pl-PL" b="1" dirty="0" err="1" smtClean="0"/>
              <a:t>level</a:t>
            </a:r>
            <a:r>
              <a:rPr lang="pl-PL" b="1" dirty="0" smtClean="0"/>
              <a:t>.</a:t>
            </a:r>
          </a:p>
          <a:p>
            <a:r>
              <a:rPr lang="pl-PL" b="1" dirty="0" err="1" smtClean="0"/>
              <a:t>Capitalism</a:t>
            </a:r>
            <a:r>
              <a:rPr lang="pl-PL" b="1" dirty="0" smtClean="0"/>
              <a:t> </a:t>
            </a:r>
            <a:r>
              <a:rPr lang="pl-PL" b="1" dirty="0" err="1" smtClean="0"/>
              <a:t>focused</a:t>
            </a:r>
            <a:r>
              <a:rPr lang="pl-PL" b="1" dirty="0" smtClean="0"/>
              <a:t> on general </a:t>
            </a:r>
            <a:r>
              <a:rPr lang="pl-PL" b="1" dirty="0" err="1" smtClean="0"/>
              <a:t>commodity</a:t>
            </a:r>
            <a:r>
              <a:rPr lang="pl-PL" b="1" dirty="0" smtClean="0"/>
              <a:t> </a:t>
            </a:r>
            <a:r>
              <a:rPr lang="pl-PL" b="1" dirty="0" err="1" smtClean="0"/>
              <a:t>production</a:t>
            </a:r>
            <a:r>
              <a:rPr lang="pl-PL" b="1" dirty="0" smtClean="0"/>
              <a:t>, profit </a:t>
            </a:r>
            <a:r>
              <a:rPr lang="pl-PL" b="1" dirty="0" err="1" smtClean="0"/>
              <a:t>maximization</a:t>
            </a:r>
            <a:r>
              <a:rPr lang="pl-PL" b="1" dirty="0" smtClean="0"/>
              <a:t>, </a:t>
            </a:r>
            <a:r>
              <a:rPr lang="pl-PL" b="1" dirty="0" err="1" smtClean="0"/>
              <a:t>private</a:t>
            </a:r>
            <a:r>
              <a:rPr lang="pl-PL" b="1" dirty="0" smtClean="0"/>
              <a:t> </a:t>
            </a:r>
            <a:r>
              <a:rPr lang="pl-PL" b="1" dirty="0" err="1" smtClean="0"/>
              <a:t>ownership</a:t>
            </a:r>
            <a:r>
              <a:rPr lang="pl-PL" b="1" dirty="0" smtClean="0"/>
              <a:t> of </a:t>
            </a:r>
            <a:r>
              <a:rPr lang="pl-PL" b="1" dirty="0" err="1" smtClean="0"/>
              <a:t>wealth</a:t>
            </a:r>
            <a:r>
              <a:rPr lang="pl-PL" b="1" dirty="0" smtClean="0"/>
              <a:t> and </a:t>
            </a:r>
            <a:r>
              <a:rPr lang="pl-PL" b="1" dirty="0" err="1" smtClean="0"/>
              <a:t>the</a:t>
            </a:r>
            <a:r>
              <a:rPr lang="pl-PL" b="1" dirty="0" smtClean="0"/>
              <a:t> market </a:t>
            </a:r>
            <a:r>
              <a:rPr lang="pl-PL" b="1" dirty="0" err="1" smtClean="0"/>
              <a:t>organization</a:t>
            </a:r>
            <a:r>
              <a:rPr lang="pl-PL" b="1" dirty="0" smtClean="0"/>
              <a:t> of </a:t>
            </a:r>
            <a:r>
              <a:rPr lang="pl-PL" b="1" dirty="0" err="1" smtClean="0"/>
              <a:t>economic</a:t>
            </a:r>
            <a:r>
              <a:rPr lang="pl-PL" b="1" dirty="0" smtClean="0"/>
              <a:t> life.</a:t>
            </a:r>
          </a:p>
          <a:p>
            <a:r>
              <a:rPr lang="pl-PL" b="1" dirty="0" err="1" smtClean="0"/>
              <a:t>Socialism</a:t>
            </a:r>
            <a:r>
              <a:rPr lang="pl-PL" b="1" dirty="0" smtClean="0"/>
              <a:t> – public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common</a:t>
            </a:r>
            <a:r>
              <a:rPr lang="pl-PL" b="1" dirty="0" smtClean="0"/>
              <a:t> </a:t>
            </a:r>
            <a:r>
              <a:rPr lang="pl-PL" b="1" dirty="0" err="1" smtClean="0"/>
              <a:t>ownership</a:t>
            </a:r>
            <a:r>
              <a:rPr lang="pl-PL" b="1" dirty="0" smtClean="0"/>
              <a:t>;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planning</a:t>
            </a:r>
            <a:r>
              <a:rPr lang="pl-PL" b="1" dirty="0" smtClean="0"/>
              <a:t>; </a:t>
            </a:r>
            <a:r>
              <a:rPr lang="pl-PL" b="1" dirty="0" err="1" smtClean="0"/>
              <a:t>satisfaction</a:t>
            </a:r>
            <a:r>
              <a:rPr lang="pl-PL" b="1" dirty="0" smtClean="0"/>
              <a:t> of </a:t>
            </a:r>
            <a:r>
              <a:rPr lang="pl-PL" b="1" dirty="0" err="1" smtClean="0"/>
              <a:t>human</a:t>
            </a:r>
            <a:r>
              <a:rPr lang="pl-PL" b="1" dirty="0" smtClean="0"/>
              <a:t> </a:t>
            </a:r>
            <a:r>
              <a:rPr lang="pl-PL" b="1" dirty="0" err="1" smtClean="0"/>
              <a:t>needs</a:t>
            </a:r>
            <a:endParaRPr lang="pl-PL" b="1" dirty="0" smtClean="0"/>
          </a:p>
          <a:p>
            <a:r>
              <a:rPr lang="pl-PL" b="1" dirty="0" err="1" smtClean="0"/>
              <a:t>Both</a:t>
            </a:r>
            <a:r>
              <a:rPr lang="pl-PL" b="1" dirty="0" smtClean="0"/>
              <a:t> systems </a:t>
            </a:r>
            <a:r>
              <a:rPr lang="pl-PL" b="1" dirty="0" err="1" smtClean="0"/>
              <a:t>have</a:t>
            </a:r>
            <a:r>
              <a:rPr lang="pl-PL" b="1" dirty="0" smtClean="0"/>
              <a:t> </a:t>
            </a:r>
            <a:r>
              <a:rPr lang="pl-PL" b="1" dirty="0" err="1" smtClean="0"/>
              <a:t>never</a:t>
            </a:r>
            <a:r>
              <a:rPr lang="pl-PL" b="1" dirty="0" smtClean="0"/>
              <a:t> </a:t>
            </a:r>
            <a:r>
              <a:rPr lang="pl-PL" b="1" dirty="0" err="1" smtClean="0"/>
              <a:t>been</a:t>
            </a:r>
            <a:r>
              <a:rPr lang="pl-PL" b="1" dirty="0" smtClean="0"/>
              <a:t> „</a:t>
            </a:r>
            <a:r>
              <a:rPr lang="pl-PL" b="1" dirty="0" err="1" smtClean="0"/>
              <a:t>pure</a:t>
            </a:r>
            <a:r>
              <a:rPr lang="pl-PL" b="1" dirty="0" smtClean="0"/>
              <a:t>” </a:t>
            </a:r>
            <a:r>
              <a:rPr lang="pl-PL" b="1" dirty="0" err="1" smtClean="0"/>
              <a:t>or</a:t>
            </a:r>
            <a:r>
              <a:rPr lang="pl-PL" b="1" dirty="0" smtClean="0"/>
              <a:t> „</a:t>
            </a:r>
            <a:r>
              <a:rPr lang="pl-PL" b="1" dirty="0" err="1" smtClean="0"/>
              <a:t>classical</a:t>
            </a:r>
            <a:r>
              <a:rPr lang="pl-PL" b="1" dirty="0" smtClean="0"/>
              <a:t>”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practice</a:t>
            </a:r>
            <a:endParaRPr lang="pl-PL" b="1" dirty="0" smtClean="0"/>
          </a:p>
          <a:p>
            <a:r>
              <a:rPr lang="pl-PL" b="1" dirty="0" err="1" smtClean="0"/>
              <a:t>Economic</a:t>
            </a:r>
            <a:r>
              <a:rPr lang="pl-PL" b="1" dirty="0" smtClean="0"/>
              <a:t> systems </a:t>
            </a:r>
            <a:r>
              <a:rPr lang="pl-PL" b="1" dirty="0" err="1" smtClean="0"/>
              <a:t>may</a:t>
            </a:r>
            <a:r>
              <a:rPr lang="pl-PL" b="1" dirty="0" smtClean="0"/>
              <a:t> be </a:t>
            </a:r>
            <a:r>
              <a:rPr lang="pl-PL" b="1" dirty="0" err="1" smtClean="0"/>
              <a:t>regulated</a:t>
            </a:r>
            <a:r>
              <a:rPr lang="pl-PL" b="1" dirty="0" smtClean="0"/>
              <a:t>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left</a:t>
            </a:r>
            <a:r>
              <a:rPr lang="pl-PL" b="1" dirty="0" smtClean="0"/>
              <a:t> </a:t>
            </a:r>
            <a:r>
              <a:rPr lang="pl-PL" b="1" dirty="0" err="1" smtClean="0"/>
              <a:t>untouched</a:t>
            </a:r>
            <a:r>
              <a:rPr lang="pl-PL" b="1" dirty="0" smtClean="0"/>
              <a:t> (pros and </a:t>
            </a:r>
            <a:r>
              <a:rPr lang="pl-PL" b="1" dirty="0" err="1" smtClean="0"/>
              <a:t>cons</a:t>
            </a:r>
            <a:r>
              <a:rPr lang="pl-PL" b="1" dirty="0" smtClean="0"/>
              <a:t>)</a:t>
            </a:r>
          </a:p>
          <a:p>
            <a:r>
              <a:rPr lang="pl-PL" b="1" dirty="0" err="1" smtClean="0"/>
              <a:t>Society</a:t>
            </a:r>
            <a:r>
              <a:rPr lang="pl-PL" b="1" dirty="0" smtClean="0"/>
              <a:t> and </a:t>
            </a:r>
            <a:r>
              <a:rPr lang="pl-PL" b="1" dirty="0" err="1" smtClean="0"/>
              <a:t>its</a:t>
            </a:r>
            <a:r>
              <a:rPr lang="pl-PL" b="1" dirty="0" smtClean="0"/>
              <a:t> </a:t>
            </a:r>
            <a:r>
              <a:rPr lang="pl-PL" b="1" dirty="0" err="1" smtClean="0"/>
              <a:t>structures</a:t>
            </a:r>
            <a:r>
              <a:rPr lang="pl-PL" b="1" dirty="0" smtClean="0"/>
              <a:t> influence </a:t>
            </a:r>
            <a:r>
              <a:rPr lang="pl-PL" b="1" dirty="0" err="1" smtClean="0"/>
              <a:t>politics</a:t>
            </a:r>
            <a:endParaRPr lang="pl-PL" b="1" dirty="0" smtClean="0"/>
          </a:p>
          <a:p>
            <a:r>
              <a:rPr lang="pl-PL" b="1" dirty="0" err="1" smtClean="0"/>
              <a:t>Class</a:t>
            </a:r>
            <a:r>
              <a:rPr lang="pl-PL" b="1" dirty="0" smtClean="0"/>
              <a:t>, race and </a:t>
            </a:r>
            <a:r>
              <a:rPr lang="pl-PL" b="1" dirty="0" err="1" smtClean="0"/>
              <a:t>gender</a:t>
            </a:r>
            <a:r>
              <a:rPr lang="pl-PL" b="1" dirty="0" smtClean="0"/>
              <a:t> </a:t>
            </a:r>
            <a:r>
              <a:rPr lang="pl-PL" b="1" dirty="0" err="1" smtClean="0"/>
              <a:t>divisions</a:t>
            </a:r>
            <a:r>
              <a:rPr lang="pl-PL" b="1" dirty="0" smtClean="0"/>
              <a:t> most </a:t>
            </a:r>
            <a:r>
              <a:rPr lang="pl-PL" b="1" dirty="0" err="1" smtClean="0"/>
              <a:t>politically</a:t>
            </a:r>
            <a:r>
              <a:rPr lang="pl-PL" b="1" dirty="0" smtClean="0"/>
              <a:t> </a:t>
            </a:r>
            <a:r>
              <a:rPr lang="pl-PL" b="1" dirty="0" err="1" smtClean="0"/>
              <a:t>significant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divisions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modern </a:t>
            </a:r>
            <a:r>
              <a:rPr lang="pl-PL" b="1" dirty="0" err="1" smtClean="0"/>
              <a:t>society</a:t>
            </a:r>
            <a:r>
              <a:rPr lang="pl-PL" b="1" dirty="0" smtClean="0"/>
              <a:t>; race and </a:t>
            </a:r>
            <a:r>
              <a:rPr lang="pl-PL" b="1" dirty="0" err="1" smtClean="0"/>
              <a:t>gender</a:t>
            </a:r>
            <a:r>
              <a:rPr lang="pl-PL" b="1" dirty="0" smtClean="0"/>
              <a:t> </a:t>
            </a:r>
            <a:r>
              <a:rPr lang="pl-PL" b="1" dirty="0" err="1" smtClean="0"/>
              <a:t>more</a:t>
            </a:r>
            <a:r>
              <a:rPr lang="pl-PL" b="1" dirty="0" smtClean="0"/>
              <a:t> </a:t>
            </a:r>
            <a:r>
              <a:rPr lang="pl-PL" b="1" dirty="0" err="1" smtClean="0"/>
              <a:t>important</a:t>
            </a:r>
            <a:r>
              <a:rPr lang="pl-PL" b="1" dirty="0" smtClean="0"/>
              <a:t> </a:t>
            </a:r>
            <a:r>
              <a:rPr lang="pl-PL" b="1" dirty="0" err="1" smtClean="0"/>
              <a:t>than</a:t>
            </a:r>
            <a:r>
              <a:rPr lang="pl-PL" b="1" dirty="0" smtClean="0"/>
              <a:t> </a:t>
            </a:r>
            <a:r>
              <a:rPr lang="pl-PL" b="1" smtClean="0"/>
              <a:t>class</a:t>
            </a:r>
            <a:endParaRPr lang="pl-PL" b="1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939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1768" y="365125"/>
            <a:ext cx="10515600" cy="1325563"/>
          </a:xfrm>
        </p:spPr>
        <p:txBody>
          <a:bodyPr/>
          <a:lstStyle/>
          <a:p>
            <a:pPr algn="ctr"/>
            <a:r>
              <a:rPr lang="pl-PL" b="1" dirty="0" err="1" smtClean="0"/>
              <a:t>Relationships</a:t>
            </a:r>
            <a:r>
              <a:rPr lang="pl-PL" b="1" dirty="0" smtClean="0"/>
              <a:t> </a:t>
            </a:r>
            <a:r>
              <a:rPr lang="pl-PL" b="1" dirty="0" err="1" smtClean="0"/>
              <a:t>between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, </a:t>
            </a:r>
            <a:r>
              <a:rPr lang="pl-PL" b="1" dirty="0" err="1" smtClean="0"/>
              <a:t>economy</a:t>
            </a:r>
            <a:r>
              <a:rPr lang="pl-PL" b="1" dirty="0" smtClean="0"/>
              <a:t> and </a:t>
            </a:r>
            <a:r>
              <a:rPr lang="pl-PL" b="1" dirty="0" err="1" smtClean="0"/>
              <a:t>society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200" dirty="0" smtClean="0"/>
              <a:t>   </a:t>
            </a:r>
            <a:r>
              <a:rPr lang="pl-PL" sz="3200" dirty="0" err="1" smtClean="0"/>
              <a:t>Politics</a:t>
            </a:r>
            <a:r>
              <a:rPr lang="pl-PL" sz="3200" dirty="0" smtClean="0"/>
              <a:t> </a:t>
            </a:r>
            <a:r>
              <a:rPr lang="pl-PL" sz="3200" dirty="0" err="1" smtClean="0"/>
              <a:t>intertwinted</a:t>
            </a:r>
            <a:r>
              <a:rPr lang="pl-PL" sz="3200" dirty="0" smtClean="0"/>
              <a:t> </a:t>
            </a:r>
            <a:r>
              <a:rPr lang="pl-PL" sz="3200" dirty="0" err="1" smtClean="0"/>
              <a:t>with</a:t>
            </a:r>
            <a:r>
              <a:rPr lang="pl-PL" sz="3200" dirty="0" smtClean="0"/>
              <a:t> </a:t>
            </a:r>
            <a:r>
              <a:rPr lang="pl-PL" sz="3200" dirty="0" err="1" smtClean="0"/>
              <a:t>economy</a:t>
            </a:r>
            <a:r>
              <a:rPr lang="pl-PL" sz="3200" dirty="0" smtClean="0"/>
              <a:t> and </a:t>
            </a:r>
            <a:r>
              <a:rPr lang="pl-PL" sz="3200" dirty="0" err="1" smtClean="0"/>
              <a:t>society</a:t>
            </a:r>
            <a:endParaRPr lang="pl-PL" sz="3200" dirty="0" smtClean="0"/>
          </a:p>
          <a:p>
            <a:r>
              <a:rPr lang="pl-PL" sz="3200" dirty="0" err="1" smtClean="0"/>
              <a:t>Two</a:t>
            </a:r>
            <a:r>
              <a:rPr lang="pl-PL" sz="3200" dirty="0" smtClean="0"/>
              <a:t> </a:t>
            </a:r>
            <a:r>
              <a:rPr lang="pl-PL" sz="3200" dirty="0" err="1" smtClean="0"/>
              <a:t>main</a:t>
            </a:r>
            <a:r>
              <a:rPr lang="pl-PL" sz="3200" dirty="0" smtClean="0"/>
              <a:t> </a:t>
            </a:r>
            <a:r>
              <a:rPr lang="pl-PL" sz="3200" dirty="0" err="1" smtClean="0"/>
              <a:t>economic</a:t>
            </a:r>
            <a:r>
              <a:rPr lang="pl-PL" sz="3200" dirty="0" smtClean="0"/>
              <a:t> </a:t>
            </a:r>
            <a:r>
              <a:rPr lang="pl-PL" sz="3200" dirty="0" err="1" smtClean="0"/>
              <a:t>philosophies</a:t>
            </a:r>
            <a:r>
              <a:rPr lang="pl-PL" sz="3200" dirty="0" smtClean="0"/>
              <a:t>: </a:t>
            </a:r>
            <a:r>
              <a:rPr lang="pl-PL" sz="3200" dirty="0" err="1" smtClean="0"/>
              <a:t>capitalism</a:t>
            </a:r>
            <a:r>
              <a:rPr lang="pl-PL" sz="3200" dirty="0" smtClean="0"/>
              <a:t> and </a:t>
            </a:r>
            <a:r>
              <a:rPr lang="pl-PL" sz="3200" dirty="0" err="1" smtClean="0"/>
              <a:t>socialism</a:t>
            </a:r>
            <a:endParaRPr lang="pl-PL" sz="3200" dirty="0" smtClean="0"/>
          </a:p>
          <a:p>
            <a:r>
              <a:rPr lang="pl-PL" sz="3200" dirty="0" smtClean="0"/>
              <a:t>Party </a:t>
            </a:r>
            <a:r>
              <a:rPr lang="pl-PL" sz="3200" dirty="0" err="1" smtClean="0"/>
              <a:t>programmes</a:t>
            </a:r>
            <a:r>
              <a:rPr lang="pl-PL" sz="3200" dirty="0" smtClean="0"/>
              <a:t> and </a:t>
            </a:r>
            <a:r>
              <a:rPr lang="pl-PL" sz="3200" dirty="0" err="1" smtClean="0"/>
              <a:t>voting</a:t>
            </a:r>
            <a:r>
              <a:rPr lang="pl-PL" sz="3200" dirty="0" smtClean="0"/>
              <a:t> </a:t>
            </a:r>
            <a:r>
              <a:rPr lang="pl-PL" sz="3200" dirty="0" err="1" smtClean="0"/>
              <a:t>behaviour</a:t>
            </a:r>
            <a:r>
              <a:rPr lang="pl-PL" sz="3200" dirty="0" smtClean="0"/>
              <a:t> </a:t>
            </a:r>
            <a:r>
              <a:rPr lang="pl-PL" sz="3200" dirty="0" err="1" smtClean="0"/>
              <a:t>shaped</a:t>
            </a:r>
            <a:r>
              <a:rPr lang="pl-PL" sz="3200" dirty="0" smtClean="0"/>
              <a:t> by </a:t>
            </a:r>
            <a:r>
              <a:rPr lang="pl-PL" sz="3200" dirty="0" err="1" smtClean="0"/>
              <a:t>social</a:t>
            </a:r>
            <a:r>
              <a:rPr lang="pl-PL" sz="3200" dirty="0" smtClean="0"/>
              <a:t> </a:t>
            </a:r>
            <a:r>
              <a:rPr lang="pl-PL" sz="3200" dirty="0" err="1" smtClean="0"/>
              <a:t>divisions</a:t>
            </a:r>
            <a:endParaRPr lang="pl-PL" sz="3200" dirty="0" smtClean="0"/>
          </a:p>
          <a:p>
            <a:r>
              <a:rPr lang="pl-PL" sz="3200" dirty="0" err="1" smtClean="0"/>
              <a:t>Economy</a:t>
            </a:r>
            <a:r>
              <a:rPr lang="pl-PL" sz="3200" dirty="0" smtClean="0"/>
              <a:t> </a:t>
            </a:r>
            <a:r>
              <a:rPr lang="pl-PL" sz="3200" dirty="0" err="1" smtClean="0"/>
              <a:t>often</a:t>
            </a:r>
            <a:r>
              <a:rPr lang="pl-PL" sz="3200" dirty="0" smtClean="0"/>
              <a:t> </a:t>
            </a:r>
            <a:r>
              <a:rPr lang="pl-PL" sz="3200" dirty="0" err="1" smtClean="0"/>
              <a:t>decides</a:t>
            </a:r>
            <a:r>
              <a:rPr lang="pl-PL" sz="3200" dirty="0" smtClean="0"/>
              <a:t> </a:t>
            </a:r>
            <a:r>
              <a:rPr lang="pl-PL" sz="3200" dirty="0" err="1" smtClean="0"/>
              <a:t>about</a:t>
            </a:r>
            <a:r>
              <a:rPr lang="pl-PL" sz="3200" dirty="0" smtClean="0"/>
              <a:t> </a:t>
            </a:r>
            <a:r>
              <a:rPr lang="pl-PL" sz="3200" dirty="0" err="1" smtClean="0"/>
              <a:t>election</a:t>
            </a:r>
            <a:r>
              <a:rPr lang="pl-PL" sz="3200" dirty="0" smtClean="0"/>
              <a:t> </a:t>
            </a:r>
            <a:r>
              <a:rPr lang="pl-PL" sz="3200" dirty="0" err="1" smtClean="0"/>
              <a:t>results</a:t>
            </a:r>
            <a:endParaRPr lang="pl-PL" sz="3200" dirty="0" smtClean="0"/>
          </a:p>
          <a:p>
            <a:r>
              <a:rPr lang="pl-PL" sz="3200" dirty="0" err="1" smtClean="0"/>
              <a:t>Marxist</a:t>
            </a:r>
            <a:r>
              <a:rPr lang="pl-PL" sz="3200" dirty="0" smtClean="0"/>
              <a:t> </a:t>
            </a:r>
            <a:r>
              <a:rPr lang="pl-PL" sz="3200" dirty="0" err="1" smtClean="0"/>
              <a:t>view</a:t>
            </a:r>
            <a:r>
              <a:rPr lang="pl-PL" sz="3200" dirty="0" smtClean="0"/>
              <a:t> – </a:t>
            </a:r>
            <a:r>
              <a:rPr lang="pl-PL" sz="3200" dirty="0" err="1" smtClean="0"/>
              <a:t>politics</a:t>
            </a:r>
            <a:r>
              <a:rPr lang="pl-PL" sz="3200" dirty="0" smtClean="0"/>
              <a:t> a </a:t>
            </a:r>
            <a:r>
              <a:rPr lang="pl-PL" sz="3200" dirty="0" err="1" smtClean="0"/>
              <a:t>reflection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class</a:t>
            </a:r>
            <a:r>
              <a:rPr lang="pl-PL" sz="3200" dirty="0" smtClean="0"/>
              <a:t> system</a:t>
            </a:r>
          </a:p>
          <a:p>
            <a:r>
              <a:rPr lang="pl-PL" sz="3200" dirty="0" err="1" smtClean="0"/>
              <a:t>Base</a:t>
            </a:r>
            <a:r>
              <a:rPr lang="pl-PL" sz="3200" dirty="0" smtClean="0"/>
              <a:t> (</a:t>
            </a:r>
            <a:r>
              <a:rPr lang="pl-PL" sz="3200" dirty="0" err="1" smtClean="0"/>
              <a:t>economy</a:t>
            </a:r>
            <a:r>
              <a:rPr lang="pl-PL" sz="3200" dirty="0" smtClean="0"/>
              <a:t>) </a:t>
            </a:r>
            <a:r>
              <a:rPr lang="pl-PL" sz="3200" dirty="0" err="1" smtClean="0"/>
              <a:t>conditions</a:t>
            </a:r>
            <a:r>
              <a:rPr lang="pl-PL" sz="3200" dirty="0" smtClean="0"/>
              <a:t> </a:t>
            </a:r>
            <a:r>
              <a:rPr lang="pl-PL" sz="3200" dirty="0" err="1" smtClean="0"/>
              <a:t>politics</a:t>
            </a:r>
            <a:r>
              <a:rPr lang="pl-PL" sz="3200" dirty="0" smtClean="0"/>
              <a:t> („</a:t>
            </a:r>
            <a:r>
              <a:rPr lang="pl-PL" sz="3200" dirty="0" err="1" smtClean="0"/>
              <a:t>superstructure</a:t>
            </a:r>
            <a:r>
              <a:rPr lang="pl-PL" sz="3200" dirty="0" smtClean="0"/>
              <a:t>”)</a:t>
            </a:r>
          </a:p>
          <a:p>
            <a:r>
              <a:rPr lang="pl-PL" sz="3200" dirty="0" err="1" smtClean="0"/>
              <a:t>However</a:t>
            </a:r>
            <a:r>
              <a:rPr lang="pl-PL" sz="3200" dirty="0" smtClean="0"/>
              <a:t>, </a:t>
            </a:r>
            <a:r>
              <a:rPr lang="pl-PL" sz="3200" dirty="0" err="1" smtClean="0"/>
              <a:t>politics</a:t>
            </a:r>
            <a:r>
              <a:rPr lang="pl-PL" sz="3200" dirty="0" smtClean="0"/>
              <a:t> </a:t>
            </a:r>
            <a:r>
              <a:rPr lang="pl-PL" sz="3200" dirty="0" err="1" smtClean="0"/>
              <a:t>understandable</a:t>
            </a:r>
            <a:r>
              <a:rPr lang="pl-PL" sz="3200" dirty="0" smtClean="0"/>
              <a:t> </a:t>
            </a:r>
            <a:r>
              <a:rPr lang="pl-PL" sz="3200" dirty="0" err="1" smtClean="0"/>
              <a:t>only</a:t>
            </a:r>
            <a:r>
              <a:rPr lang="pl-PL" sz="3200" dirty="0" smtClean="0"/>
              <a:t> </a:t>
            </a:r>
            <a:r>
              <a:rPr lang="pl-PL" sz="3200" dirty="0" err="1" smtClean="0"/>
              <a:t>within</a:t>
            </a:r>
            <a:r>
              <a:rPr lang="pl-PL" sz="3200" dirty="0" smtClean="0"/>
              <a:t> and </a:t>
            </a:r>
            <a:r>
              <a:rPr lang="pl-PL" sz="3200" dirty="0" err="1" smtClean="0"/>
              <a:t>economic</a:t>
            </a:r>
            <a:r>
              <a:rPr lang="pl-PL" sz="3200" dirty="0" smtClean="0"/>
              <a:t> and </a:t>
            </a:r>
            <a:r>
              <a:rPr lang="pl-PL" sz="3200" dirty="0" err="1" smtClean="0"/>
              <a:t>social</a:t>
            </a:r>
            <a:r>
              <a:rPr lang="pl-PL" sz="3200" dirty="0" smtClean="0"/>
              <a:t> </a:t>
            </a:r>
            <a:r>
              <a:rPr lang="pl-PL" sz="3200" dirty="0" err="1" smtClean="0"/>
              <a:t>context</a:t>
            </a:r>
            <a:endParaRPr lang="pl-PL" sz="3200" dirty="0" smtClean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266437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Central </a:t>
            </a:r>
            <a:r>
              <a:rPr lang="pl-PL" b="1" dirty="0" err="1" smtClean="0"/>
              <a:t>issues</a:t>
            </a:r>
            <a:r>
              <a:rPr lang="pl-PL" b="1" dirty="0" smtClean="0"/>
              <a:t> to be </a:t>
            </a:r>
            <a:r>
              <a:rPr lang="pl-PL" b="1" dirty="0" err="1" smtClean="0"/>
              <a:t>examined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How</a:t>
            </a:r>
            <a:r>
              <a:rPr lang="pl-PL" b="1" dirty="0" smtClean="0"/>
              <a:t>, and to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extent</a:t>
            </a:r>
            <a:r>
              <a:rPr lang="pl-PL" b="1" dirty="0" smtClean="0"/>
              <a:t> , </a:t>
            </a:r>
            <a:r>
              <a:rPr lang="pl-PL" b="1" dirty="0" err="1" smtClean="0"/>
              <a:t>does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economy</a:t>
            </a:r>
            <a:r>
              <a:rPr lang="pl-PL" b="1" dirty="0" smtClean="0"/>
              <a:t> </a:t>
            </a:r>
            <a:r>
              <a:rPr lang="pl-PL" b="1" dirty="0" err="1" smtClean="0"/>
              <a:t>condition</a:t>
            </a:r>
            <a:r>
              <a:rPr lang="pl-PL" b="1" dirty="0" smtClean="0"/>
              <a:t> </a:t>
            </a:r>
            <a:r>
              <a:rPr lang="pl-PL" b="1" dirty="0" err="1" smtClean="0"/>
              <a:t>politics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major </a:t>
            </a:r>
            <a:r>
              <a:rPr lang="pl-PL" b="1" dirty="0" err="1" smtClean="0"/>
              <a:t>economic</a:t>
            </a:r>
            <a:r>
              <a:rPr lang="pl-PL" b="1" dirty="0" smtClean="0"/>
              <a:t> systems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 </a:t>
            </a:r>
            <a:r>
              <a:rPr lang="pl-PL" b="1" dirty="0" err="1" smtClean="0"/>
              <a:t>today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strengths</a:t>
            </a:r>
            <a:r>
              <a:rPr lang="pl-PL" b="1" dirty="0" smtClean="0"/>
              <a:t> and </a:t>
            </a:r>
            <a:r>
              <a:rPr lang="pl-PL" b="1" dirty="0" err="1" smtClean="0"/>
              <a:t>weaknesses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How</a:t>
            </a:r>
            <a:r>
              <a:rPr lang="pl-PL" b="1" dirty="0" smtClean="0"/>
              <a:t> far </a:t>
            </a:r>
            <a:r>
              <a:rPr lang="pl-PL" b="1" dirty="0" err="1" smtClean="0"/>
              <a:t>can</a:t>
            </a:r>
            <a:r>
              <a:rPr lang="pl-PL" b="1" dirty="0" smtClean="0"/>
              <a:t>, and </a:t>
            </a:r>
            <a:r>
              <a:rPr lang="pl-PL" b="1" dirty="0" err="1" smtClean="0"/>
              <a:t>should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</a:t>
            </a:r>
            <a:r>
              <a:rPr lang="pl-PL" b="1" dirty="0" err="1" smtClean="0"/>
              <a:t>control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economy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key</a:t>
            </a:r>
            <a:r>
              <a:rPr lang="pl-PL" b="1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and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cleavages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modern </a:t>
            </a:r>
            <a:r>
              <a:rPr lang="pl-PL" b="1" dirty="0" err="1" smtClean="0"/>
              <a:t>societies</a:t>
            </a:r>
            <a:r>
              <a:rPr lang="pl-PL" b="1" dirty="0" smtClean="0"/>
              <a:t>?</a:t>
            </a:r>
          </a:p>
          <a:p>
            <a:r>
              <a:rPr lang="pl-PL" b="1" dirty="0" smtClean="0"/>
              <a:t>To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extent</a:t>
            </a:r>
            <a:r>
              <a:rPr lang="pl-PL" b="1" dirty="0" smtClean="0"/>
              <a:t> do </a:t>
            </a:r>
            <a:r>
              <a:rPr lang="pl-PL" b="1" dirty="0" err="1" smtClean="0"/>
              <a:t>class</a:t>
            </a:r>
            <a:r>
              <a:rPr lang="pl-PL" b="1" dirty="0" smtClean="0"/>
              <a:t>, race and </a:t>
            </a:r>
            <a:r>
              <a:rPr lang="pl-PL" b="1" dirty="0" err="1" smtClean="0"/>
              <a:t>gender</a:t>
            </a:r>
            <a:r>
              <a:rPr lang="pl-PL" b="1" dirty="0" smtClean="0"/>
              <a:t> </a:t>
            </a:r>
            <a:r>
              <a:rPr lang="pl-PL" b="1" dirty="0" err="1" smtClean="0"/>
              <a:t>structure</a:t>
            </a:r>
            <a:r>
              <a:rPr lang="pl-PL" b="1" dirty="0" smtClean="0"/>
              <a:t> </a:t>
            </a:r>
            <a:r>
              <a:rPr lang="pl-PL" b="1" dirty="0" err="1" smtClean="0"/>
              <a:t>political</a:t>
            </a:r>
            <a:r>
              <a:rPr lang="pl-PL" b="1" dirty="0" smtClean="0"/>
              <a:t> life?</a:t>
            </a:r>
          </a:p>
        </p:txBody>
      </p:sp>
    </p:spTree>
    <p:extLst>
      <p:ext uri="{BB962C8B-B14F-4D97-AF65-F5344CB8AC3E}">
        <p14:creationId xmlns:p14="http://schemas.microsoft.com/office/powerpoint/2010/main" xmlns="" val="350736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Economic</a:t>
            </a:r>
            <a:r>
              <a:rPr lang="pl-PL" b="1" dirty="0" smtClean="0"/>
              <a:t> systems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 An </a:t>
            </a:r>
            <a:r>
              <a:rPr lang="pl-PL" dirty="0" err="1" smtClean="0"/>
              <a:t>economic</a:t>
            </a:r>
            <a:r>
              <a:rPr lang="pl-PL" dirty="0" smtClean="0"/>
              <a:t> system – a form of </a:t>
            </a:r>
            <a:r>
              <a:rPr lang="pl-PL" dirty="0" err="1" smtClean="0"/>
              <a:t>organization</a:t>
            </a:r>
            <a:r>
              <a:rPr lang="pl-PL" dirty="0" smtClean="0"/>
              <a:t> – </a:t>
            </a:r>
            <a:r>
              <a:rPr lang="pl-PL" dirty="0" err="1" smtClean="0"/>
              <a:t>goods</a:t>
            </a:r>
            <a:r>
              <a:rPr lang="pl-PL" dirty="0" smtClean="0"/>
              <a:t> and services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produced</a:t>
            </a:r>
            <a:r>
              <a:rPr lang="pl-PL" dirty="0" smtClean="0"/>
              <a:t>, </a:t>
            </a:r>
            <a:r>
              <a:rPr lang="pl-PL" dirty="0" err="1" smtClean="0"/>
              <a:t>distributed</a:t>
            </a:r>
            <a:r>
              <a:rPr lang="pl-PL" dirty="0" smtClean="0"/>
              <a:t> and </a:t>
            </a:r>
            <a:r>
              <a:rPr lang="pl-PL" dirty="0" err="1" smtClean="0"/>
              <a:t>exchanged</a:t>
            </a:r>
            <a:endParaRPr lang="pl-PL" dirty="0" smtClean="0"/>
          </a:p>
          <a:p>
            <a:r>
              <a:rPr lang="pl-PL" dirty="0" err="1" smtClean="0"/>
              <a:t>Capitalist</a:t>
            </a:r>
            <a:r>
              <a:rPr lang="pl-PL" dirty="0" smtClean="0"/>
              <a:t> </a:t>
            </a:r>
            <a:r>
              <a:rPr lang="pl-PL" dirty="0" err="1" smtClean="0"/>
              <a:t>economy</a:t>
            </a:r>
            <a:r>
              <a:rPr lang="pl-PL" dirty="0" smtClean="0"/>
              <a:t> </a:t>
            </a:r>
            <a:r>
              <a:rPr lang="pl-PL" dirty="0" err="1" smtClean="0"/>
              <a:t>features</a:t>
            </a:r>
            <a:endParaRPr lang="pl-PL" dirty="0" smtClean="0"/>
          </a:p>
          <a:p>
            <a:r>
              <a:rPr lang="pl-PL" dirty="0" err="1" smtClean="0"/>
              <a:t>Commodity</a:t>
            </a:r>
            <a:r>
              <a:rPr lang="pl-PL" dirty="0" smtClean="0"/>
              <a:t> (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service) </a:t>
            </a:r>
            <a:r>
              <a:rPr lang="pl-PL" dirty="0" err="1" smtClean="0"/>
              <a:t>production</a:t>
            </a:r>
            <a:r>
              <a:rPr lang="pl-PL" dirty="0" smtClean="0"/>
              <a:t> for </a:t>
            </a:r>
            <a:r>
              <a:rPr lang="pl-PL" dirty="0" err="1" smtClean="0"/>
              <a:t>exchange</a:t>
            </a:r>
            <a:r>
              <a:rPr lang="pl-PL" dirty="0" smtClean="0"/>
              <a:t> –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a market </a:t>
            </a:r>
            <a:r>
              <a:rPr lang="pl-PL" dirty="0" err="1" smtClean="0"/>
              <a:t>value</a:t>
            </a:r>
            <a:endParaRPr lang="pl-PL" dirty="0" smtClean="0"/>
          </a:p>
          <a:p>
            <a:r>
              <a:rPr lang="pl-PL" dirty="0" err="1" smtClean="0"/>
              <a:t>Productive</a:t>
            </a:r>
            <a:r>
              <a:rPr lang="pl-PL" dirty="0" smtClean="0"/>
              <a:t> </a:t>
            </a:r>
            <a:r>
              <a:rPr lang="pl-PL" dirty="0" err="1" smtClean="0"/>
              <a:t>wealth</a:t>
            </a:r>
            <a:r>
              <a:rPr lang="pl-PL" dirty="0" smtClean="0"/>
              <a:t> (</a:t>
            </a:r>
            <a:r>
              <a:rPr lang="pl-PL" dirty="0" err="1" smtClean="0"/>
              <a:t>the</a:t>
            </a:r>
            <a:r>
              <a:rPr lang="pl-PL" dirty="0" smtClean="0"/>
              <a:t> „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production</a:t>
            </a:r>
            <a:r>
              <a:rPr lang="pl-PL" dirty="0" smtClean="0"/>
              <a:t>”)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hands</a:t>
            </a:r>
            <a:endParaRPr lang="pl-PL" dirty="0" smtClean="0"/>
          </a:p>
          <a:p>
            <a:r>
              <a:rPr lang="pl-PL" dirty="0" err="1" smtClean="0"/>
              <a:t>Economic</a:t>
            </a:r>
            <a:r>
              <a:rPr lang="pl-PL" dirty="0" smtClean="0"/>
              <a:t> life </a:t>
            </a:r>
            <a:r>
              <a:rPr lang="pl-PL" dirty="0" err="1" smtClean="0"/>
              <a:t>organized</a:t>
            </a:r>
            <a:r>
              <a:rPr lang="pl-PL" dirty="0" smtClean="0"/>
              <a:t> </a:t>
            </a:r>
            <a:r>
              <a:rPr lang="pl-PL" dirty="0" err="1" smtClean="0"/>
              <a:t>according</a:t>
            </a:r>
            <a:r>
              <a:rPr lang="pl-PL" dirty="0" smtClean="0"/>
              <a:t> to market </a:t>
            </a:r>
            <a:r>
              <a:rPr lang="pl-PL" dirty="0" err="1" smtClean="0"/>
              <a:t>principles</a:t>
            </a:r>
            <a:r>
              <a:rPr lang="pl-PL" dirty="0" smtClean="0"/>
              <a:t> (</a:t>
            </a:r>
            <a:r>
              <a:rPr lang="pl-PL" dirty="0" err="1" smtClean="0"/>
              <a:t>demand</a:t>
            </a:r>
            <a:r>
              <a:rPr lang="pl-PL" dirty="0" smtClean="0"/>
              <a:t> and </a:t>
            </a:r>
            <a:r>
              <a:rPr lang="pl-PL" dirty="0" err="1" smtClean="0"/>
              <a:t>supply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Material</a:t>
            </a:r>
            <a:r>
              <a:rPr lang="pl-PL" dirty="0" smtClean="0"/>
              <a:t> </a:t>
            </a:r>
            <a:r>
              <a:rPr lang="pl-PL" dirty="0" err="1" smtClean="0"/>
              <a:t>self-interest</a:t>
            </a:r>
            <a:r>
              <a:rPr lang="pl-PL" dirty="0" smtClean="0"/>
              <a:t> and profit </a:t>
            </a:r>
            <a:r>
              <a:rPr lang="pl-PL" dirty="0" err="1" smtClean="0"/>
              <a:t>maximization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motivation</a:t>
            </a:r>
            <a:r>
              <a:rPr lang="pl-PL" dirty="0" smtClean="0"/>
              <a:t> for </a:t>
            </a:r>
            <a:r>
              <a:rPr lang="pl-PL" dirty="0" err="1" smtClean="0"/>
              <a:t>enterprise</a:t>
            </a:r>
            <a:r>
              <a:rPr lang="pl-PL" dirty="0" smtClean="0"/>
              <a:t> and </a:t>
            </a:r>
            <a:r>
              <a:rPr lang="pl-PL" dirty="0" err="1" smtClean="0"/>
              <a:t>hard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(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competition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200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 </a:t>
            </a:r>
            <a:r>
              <a:rPr lang="pl-PL" b="1" dirty="0" smtClean="0"/>
              <a:t>Market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Market </a:t>
            </a:r>
            <a:r>
              <a:rPr lang="pl-PL" dirty="0" smtClean="0"/>
              <a:t>– a system of commercial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brings</a:t>
            </a:r>
            <a:r>
              <a:rPr lang="pl-PL" dirty="0" smtClean="0"/>
              <a:t> </a:t>
            </a:r>
            <a:r>
              <a:rPr lang="pl-PL" dirty="0" err="1" smtClean="0"/>
              <a:t>buyers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sellers</a:t>
            </a:r>
            <a:r>
              <a:rPr lang="pl-PL" dirty="0" smtClean="0"/>
              <a:t> (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an </a:t>
            </a:r>
            <a:r>
              <a:rPr lang="pl-PL" dirty="0" err="1" smtClean="0"/>
              <a:t>impersonal</a:t>
            </a:r>
            <a:r>
              <a:rPr lang="pl-PL" dirty="0" smtClean="0"/>
              <a:t> </a:t>
            </a:r>
            <a:r>
              <a:rPr lang="pl-PL" dirty="0" err="1" smtClean="0"/>
              <a:t>mechanism</a:t>
            </a:r>
            <a:r>
              <a:rPr lang="pl-PL" dirty="0" smtClean="0"/>
              <a:t> </a:t>
            </a:r>
            <a:r>
              <a:rPr lang="pl-PL" dirty="0" err="1" smtClean="0"/>
              <a:t>regulated</a:t>
            </a:r>
            <a:r>
              <a:rPr lang="pl-PL" dirty="0" smtClean="0"/>
              <a:t> by </a:t>
            </a:r>
            <a:r>
              <a:rPr lang="pl-PL" dirty="0" err="1" smtClean="0"/>
              <a:t>price</a:t>
            </a:r>
            <a:r>
              <a:rPr lang="pl-PL" dirty="0" smtClean="0"/>
              <a:t> </a:t>
            </a:r>
            <a:r>
              <a:rPr lang="pl-PL" dirty="0" err="1" smtClean="0"/>
              <a:t>fluctuations</a:t>
            </a:r>
            <a:r>
              <a:rPr lang="pl-PL" dirty="0" smtClean="0"/>
              <a:t> </a:t>
            </a:r>
            <a:r>
              <a:rPr lang="pl-PL" dirty="0" err="1" smtClean="0"/>
              <a:t>reflecting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balance</a:t>
            </a:r>
            <a:r>
              <a:rPr lang="pl-PL" dirty="0" smtClean="0"/>
              <a:t> of </a:t>
            </a:r>
            <a:r>
              <a:rPr lang="pl-PL" dirty="0" err="1" smtClean="0"/>
              <a:t>supply</a:t>
            </a:r>
            <a:r>
              <a:rPr lang="pl-PL" dirty="0" smtClean="0"/>
              <a:t> and </a:t>
            </a:r>
            <a:r>
              <a:rPr lang="pl-PL" dirty="0" err="1" smtClean="0"/>
              <a:t>demand</a:t>
            </a:r>
            <a:r>
              <a:rPr lang="pl-PL" dirty="0" smtClean="0"/>
              <a:t> – market </a:t>
            </a:r>
            <a:r>
              <a:rPr lang="pl-PL" dirty="0" err="1" smtClean="0"/>
              <a:t>forces</a:t>
            </a:r>
            <a:r>
              <a:rPr lang="pl-PL" dirty="0" smtClean="0"/>
              <a:t>)</a:t>
            </a:r>
          </a:p>
          <a:p>
            <a:r>
              <a:rPr lang="pl-PL" dirty="0" smtClean="0"/>
              <a:t>Money – a </a:t>
            </a:r>
            <a:r>
              <a:rPr lang="pl-PL" dirty="0" err="1" smtClean="0"/>
              <a:t>convenient</a:t>
            </a:r>
            <a:r>
              <a:rPr lang="pl-PL" dirty="0" smtClean="0"/>
              <a:t> 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exchange</a:t>
            </a:r>
            <a:r>
              <a:rPr lang="pl-PL" dirty="0" smtClean="0"/>
              <a:t> </a:t>
            </a:r>
            <a:r>
              <a:rPr lang="pl-PL" dirty="0" err="1" smtClean="0"/>
              <a:t>rather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barter</a:t>
            </a:r>
          </a:p>
          <a:p>
            <a:r>
              <a:rPr lang="pl-PL" dirty="0" err="1" smtClean="0"/>
              <a:t>Advantages</a:t>
            </a:r>
            <a:r>
              <a:rPr lang="pl-PL" dirty="0" smtClean="0"/>
              <a:t> of market</a:t>
            </a:r>
          </a:p>
          <a:p>
            <a:r>
              <a:rPr lang="pl-PL" dirty="0" err="1" smtClean="0"/>
              <a:t>Promotes</a:t>
            </a:r>
            <a:r>
              <a:rPr lang="pl-PL" dirty="0" smtClean="0"/>
              <a:t> </a:t>
            </a:r>
            <a:r>
              <a:rPr lang="pl-PL" dirty="0" err="1" smtClean="0"/>
              <a:t>efficiency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discipline</a:t>
            </a:r>
            <a:r>
              <a:rPr lang="pl-PL" dirty="0" smtClean="0"/>
              <a:t> of profit </a:t>
            </a:r>
            <a:r>
              <a:rPr lang="pl-PL" dirty="0" err="1" smtClean="0"/>
              <a:t>motive</a:t>
            </a:r>
            <a:endParaRPr lang="pl-PL" dirty="0" smtClean="0"/>
          </a:p>
          <a:p>
            <a:r>
              <a:rPr lang="pl-PL" dirty="0" err="1" smtClean="0"/>
              <a:t>Encourages</a:t>
            </a:r>
            <a:r>
              <a:rPr lang="pl-PL" dirty="0" smtClean="0"/>
              <a:t> </a:t>
            </a:r>
            <a:r>
              <a:rPr lang="pl-PL" dirty="0" err="1" smtClean="0"/>
              <a:t>innovation</a:t>
            </a:r>
            <a:r>
              <a:rPr lang="pl-PL" dirty="0" smtClean="0"/>
              <a:t> – </a:t>
            </a:r>
            <a:r>
              <a:rPr lang="pl-PL" dirty="0" err="1" smtClean="0"/>
              <a:t>new</a:t>
            </a:r>
            <a:r>
              <a:rPr lang="pl-PL" dirty="0" smtClean="0"/>
              <a:t> products and 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46442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Market – </a:t>
            </a:r>
            <a:r>
              <a:rPr lang="pl-PL" b="1" dirty="0" err="1" smtClean="0"/>
              <a:t>advantages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b="1" dirty="0" err="1" smtClean="0"/>
              <a:t>Promotes</a:t>
            </a:r>
            <a:r>
              <a:rPr lang="pl-PL" b="1" dirty="0" smtClean="0"/>
              <a:t> </a:t>
            </a:r>
            <a:r>
              <a:rPr lang="pl-PL" b="1" dirty="0" err="1" smtClean="0"/>
              <a:t>efficiency</a:t>
            </a:r>
            <a:r>
              <a:rPr lang="pl-PL" b="1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discipline</a:t>
            </a:r>
            <a:r>
              <a:rPr lang="pl-PL" dirty="0" smtClean="0"/>
              <a:t> of profit </a:t>
            </a:r>
            <a:r>
              <a:rPr lang="pl-PL" dirty="0" err="1" smtClean="0"/>
              <a:t>motive</a:t>
            </a:r>
            <a:endParaRPr lang="pl-PL" dirty="0" smtClean="0"/>
          </a:p>
          <a:p>
            <a:r>
              <a:rPr lang="pl-PL" b="1" dirty="0" err="1" smtClean="0"/>
              <a:t>Encourages</a:t>
            </a:r>
            <a:r>
              <a:rPr lang="pl-PL" b="1" dirty="0" smtClean="0"/>
              <a:t> </a:t>
            </a:r>
            <a:r>
              <a:rPr lang="pl-PL" b="1" dirty="0" err="1" smtClean="0"/>
              <a:t>innovation</a:t>
            </a:r>
            <a:r>
              <a:rPr lang="pl-PL" dirty="0" smtClean="0"/>
              <a:t> – </a:t>
            </a:r>
            <a:r>
              <a:rPr lang="pl-PL" dirty="0" err="1" smtClean="0"/>
              <a:t>new</a:t>
            </a:r>
            <a:r>
              <a:rPr lang="pl-PL" dirty="0" smtClean="0"/>
              <a:t> products and </a:t>
            </a:r>
            <a:r>
              <a:rPr lang="pl-PL" dirty="0" err="1" smtClean="0"/>
              <a:t>better</a:t>
            </a:r>
            <a:r>
              <a:rPr lang="pl-PL" dirty="0" smtClean="0"/>
              <a:t> </a:t>
            </a:r>
            <a:r>
              <a:rPr lang="pl-PL" dirty="0" err="1" smtClean="0"/>
              <a:t>production</a:t>
            </a:r>
            <a:r>
              <a:rPr lang="pl-PL" dirty="0" smtClean="0"/>
              <a:t> </a:t>
            </a:r>
            <a:r>
              <a:rPr lang="pl-PL" dirty="0" err="1" smtClean="0"/>
              <a:t>processes</a:t>
            </a:r>
            <a:endParaRPr lang="pl-PL" dirty="0" smtClean="0"/>
          </a:p>
          <a:p>
            <a:r>
              <a:rPr lang="pl-PL" b="1" dirty="0" err="1" smtClean="0"/>
              <a:t>Producers</a:t>
            </a:r>
            <a:r>
              <a:rPr lang="pl-PL" b="1" dirty="0" smtClean="0"/>
              <a:t> and </a:t>
            </a:r>
            <a:r>
              <a:rPr lang="pl-PL" b="1" dirty="0" err="1" smtClean="0"/>
              <a:t>consumers</a:t>
            </a:r>
            <a:r>
              <a:rPr lang="pl-PL" b="1" dirty="0" smtClean="0"/>
              <a:t> – </a:t>
            </a:r>
            <a:r>
              <a:rPr lang="pl-PL" b="1" dirty="0" err="1" smtClean="0"/>
              <a:t>pursue</a:t>
            </a:r>
            <a:r>
              <a:rPr lang="pl-PL" b="1" dirty="0" smtClean="0"/>
              <a:t>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own</a:t>
            </a:r>
            <a:r>
              <a:rPr lang="pl-PL" b="1" dirty="0" smtClean="0"/>
              <a:t> </a:t>
            </a:r>
            <a:r>
              <a:rPr lang="pl-PL" b="1" dirty="0" err="1" smtClean="0"/>
              <a:t>interests</a:t>
            </a:r>
            <a:r>
              <a:rPr lang="pl-PL" b="1" dirty="0" smtClean="0"/>
              <a:t> and </a:t>
            </a:r>
            <a:r>
              <a:rPr lang="pl-PL" b="1" dirty="0" err="1" smtClean="0"/>
              <a:t>enjoy</a:t>
            </a:r>
            <a:r>
              <a:rPr lang="pl-PL" b="1" dirty="0" smtClean="0"/>
              <a:t> </a:t>
            </a:r>
            <a:r>
              <a:rPr lang="pl-PL" b="1" dirty="0" err="1" smtClean="0"/>
              <a:t>freedom</a:t>
            </a:r>
            <a:r>
              <a:rPr lang="pl-PL" b="1" dirty="0" smtClean="0"/>
              <a:t> of </a:t>
            </a:r>
            <a:r>
              <a:rPr lang="pl-PL" b="1" dirty="0" err="1" smtClean="0"/>
              <a:t>choice</a:t>
            </a:r>
            <a:endParaRPr lang="pl-PL" b="1" dirty="0" smtClean="0"/>
          </a:p>
          <a:p>
            <a:r>
              <a:rPr lang="pl-PL" b="1" dirty="0" err="1" smtClean="0"/>
              <a:t>Equilibrium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coordination</a:t>
            </a:r>
            <a:r>
              <a:rPr lang="pl-PL" dirty="0" smtClean="0"/>
              <a:t> of </a:t>
            </a:r>
            <a:r>
              <a:rPr lang="pl-PL" dirty="0" err="1" smtClean="0"/>
              <a:t>individual</a:t>
            </a:r>
            <a:r>
              <a:rPr lang="pl-PL" dirty="0" smtClean="0"/>
              <a:t> </a:t>
            </a:r>
            <a:r>
              <a:rPr lang="pl-PL" dirty="0" err="1" smtClean="0"/>
              <a:t>preferences</a:t>
            </a:r>
            <a:r>
              <a:rPr lang="pl-PL" dirty="0" smtClean="0"/>
              <a:t> and </a:t>
            </a:r>
            <a:r>
              <a:rPr lang="pl-PL" dirty="0" err="1" smtClean="0"/>
              <a:t>decisions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208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Market - </a:t>
            </a:r>
            <a:r>
              <a:rPr lang="pl-PL" b="1" dirty="0" err="1" smtClean="0"/>
              <a:t>disadvantages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generates</a:t>
            </a:r>
            <a:r>
              <a:rPr lang="pl-PL" dirty="0" smtClean="0"/>
              <a:t> </a:t>
            </a:r>
            <a:r>
              <a:rPr lang="pl-PL" dirty="0" err="1" smtClean="0"/>
              <a:t>insecurity</a:t>
            </a:r>
            <a:r>
              <a:rPr lang="pl-PL" dirty="0" smtClean="0"/>
              <a:t> –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forces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cannot</a:t>
            </a:r>
            <a:r>
              <a:rPr lang="pl-PL" dirty="0" smtClean="0"/>
              <a:t> </a:t>
            </a:r>
            <a:r>
              <a:rPr lang="pl-PL" dirty="0" err="1" smtClean="0"/>
              <a:t>control</a:t>
            </a:r>
            <a:r>
              <a:rPr lang="pl-PL" dirty="0" smtClean="0"/>
              <a:t> - </a:t>
            </a:r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widens</a:t>
            </a:r>
            <a:r>
              <a:rPr lang="pl-PL" dirty="0" smtClean="0"/>
              <a:t> </a:t>
            </a:r>
            <a:r>
              <a:rPr lang="pl-PL" dirty="0" err="1" smtClean="0"/>
              <a:t>material</a:t>
            </a:r>
            <a:r>
              <a:rPr lang="pl-PL" dirty="0" smtClean="0"/>
              <a:t> </a:t>
            </a:r>
            <a:r>
              <a:rPr lang="pl-PL" dirty="0" err="1" smtClean="0"/>
              <a:t>inequality</a:t>
            </a:r>
            <a:r>
              <a:rPr lang="pl-PL" dirty="0" smtClean="0"/>
              <a:t> and </a:t>
            </a:r>
            <a:r>
              <a:rPr lang="pl-PL" dirty="0" err="1" smtClean="0"/>
              <a:t>generates</a:t>
            </a:r>
            <a:r>
              <a:rPr lang="pl-PL" dirty="0" smtClean="0"/>
              <a:t> </a:t>
            </a:r>
            <a:r>
              <a:rPr lang="pl-PL" dirty="0" err="1" smtClean="0"/>
              <a:t>poverty</a:t>
            </a:r>
            <a:endParaRPr lang="pl-PL" dirty="0" smtClean="0"/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increaces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grees</a:t>
            </a:r>
            <a:r>
              <a:rPr lang="pl-PL" dirty="0" smtClean="0"/>
              <a:t> and </a:t>
            </a:r>
            <a:r>
              <a:rPr lang="pl-PL" dirty="0" err="1" smtClean="0"/>
              <a:t>selfishness</a:t>
            </a:r>
            <a:r>
              <a:rPr lang="pl-PL" dirty="0" smtClean="0"/>
              <a:t> and </a:t>
            </a:r>
            <a:r>
              <a:rPr lang="pl-PL" dirty="0" err="1" smtClean="0"/>
              <a:t>neglects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broader</a:t>
            </a:r>
            <a:r>
              <a:rPr lang="pl-PL" dirty="0" smtClean="0"/>
              <a:t> </a:t>
            </a:r>
            <a:r>
              <a:rPr lang="pl-PL" dirty="0" err="1" smtClean="0"/>
              <a:t>needs</a:t>
            </a:r>
            <a:r>
              <a:rPr lang="pl-PL" dirty="0" smtClean="0"/>
              <a:t> of </a:t>
            </a:r>
            <a:r>
              <a:rPr lang="pl-PL" dirty="0" err="1" smtClean="0"/>
              <a:t>society</a:t>
            </a:r>
            <a:endParaRPr lang="pl-PL" dirty="0" smtClean="0"/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promotes</a:t>
            </a:r>
            <a:r>
              <a:rPr lang="pl-PL" dirty="0" smtClean="0"/>
              <a:t> </a:t>
            </a:r>
            <a:r>
              <a:rPr lang="pl-PL" dirty="0" err="1" smtClean="0"/>
              <a:t>instability</a:t>
            </a:r>
            <a:r>
              <a:rPr lang="pl-PL" dirty="0" smtClean="0"/>
              <a:t> – </a:t>
            </a:r>
            <a:r>
              <a:rPr lang="pl-PL" dirty="0" err="1" smtClean="0"/>
              <a:t>periodic</a:t>
            </a:r>
            <a:r>
              <a:rPr lang="pl-PL" dirty="0" smtClean="0"/>
              <a:t> </a:t>
            </a:r>
            <a:r>
              <a:rPr lang="pl-PL" dirty="0" err="1" smtClean="0"/>
              <a:t>booms</a:t>
            </a:r>
            <a:r>
              <a:rPr lang="pl-PL" dirty="0" smtClean="0"/>
              <a:t> and </a:t>
            </a:r>
            <a:r>
              <a:rPr lang="pl-PL" dirty="0" err="1" smtClean="0"/>
              <a:t>slupms</a:t>
            </a:r>
            <a:endParaRPr lang="pl-PL" dirty="0" smtClean="0"/>
          </a:p>
          <a:p>
            <a:r>
              <a:rPr lang="pl-PL" dirty="0" err="1" smtClean="0"/>
              <a:t>However</a:t>
            </a:r>
            <a:r>
              <a:rPr lang="pl-PL" dirty="0" smtClean="0"/>
              <a:t> –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uniform model of market </a:t>
            </a:r>
            <a:r>
              <a:rPr lang="pl-PL" dirty="0" err="1" smtClean="0"/>
              <a:t>capitalism</a:t>
            </a:r>
            <a:endParaRPr lang="pl-PL" dirty="0" smtClean="0"/>
          </a:p>
          <a:p>
            <a:r>
              <a:rPr lang="pl-PL" dirty="0" err="1" smtClean="0"/>
              <a:t>Countries</a:t>
            </a:r>
            <a:r>
              <a:rPr lang="pl-PL" dirty="0" smtClean="0"/>
              <a:t> </a:t>
            </a:r>
            <a:r>
              <a:rPr lang="pl-PL" dirty="0" err="1" smtClean="0"/>
              <a:t>construct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 of </a:t>
            </a:r>
            <a:r>
              <a:rPr lang="pl-PL" dirty="0" err="1" smtClean="0"/>
              <a:t>capitalism</a:t>
            </a:r>
            <a:r>
              <a:rPr lang="pl-PL" dirty="0" smtClean="0"/>
              <a:t> –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economic</a:t>
            </a:r>
            <a:r>
              <a:rPr lang="pl-PL" dirty="0" smtClean="0"/>
              <a:t> and </a:t>
            </a:r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circumstances</a:t>
            </a:r>
            <a:r>
              <a:rPr lang="pl-PL" dirty="0" smtClean="0"/>
              <a:t> and </a:t>
            </a:r>
            <a:r>
              <a:rPr lang="pl-PL" dirty="0" err="1" smtClean="0"/>
              <a:t>historical</a:t>
            </a:r>
            <a:r>
              <a:rPr lang="pl-PL" dirty="0" smtClean="0"/>
              <a:t>, </a:t>
            </a:r>
            <a:r>
              <a:rPr lang="pl-PL" dirty="0" err="1" smtClean="0"/>
              <a:t>cultural</a:t>
            </a:r>
            <a:r>
              <a:rPr lang="pl-PL" dirty="0" smtClean="0"/>
              <a:t> </a:t>
            </a:r>
            <a:r>
              <a:rPr lang="pl-PL" dirty="0" err="1" smtClean="0"/>
              <a:t>heritage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5245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Socialist</a:t>
            </a:r>
            <a:r>
              <a:rPr lang="pl-PL" b="1" dirty="0" smtClean="0"/>
              <a:t> </a:t>
            </a:r>
            <a:r>
              <a:rPr lang="pl-PL" b="1" dirty="0" err="1" smtClean="0"/>
              <a:t>economy</a:t>
            </a:r>
            <a:r>
              <a:rPr lang="pl-PL" b="1" dirty="0" smtClean="0"/>
              <a:t> - </a:t>
            </a:r>
            <a:r>
              <a:rPr lang="pl-PL" b="1" dirty="0" err="1" smtClean="0"/>
              <a:t>principles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 System of </a:t>
            </a:r>
            <a:r>
              <a:rPr lang="pl-PL" b="1" dirty="0" err="1" smtClean="0"/>
              <a:t>production</a:t>
            </a:r>
            <a:r>
              <a:rPr lang="pl-PL" b="1" dirty="0" smtClean="0"/>
              <a:t> </a:t>
            </a:r>
            <a:r>
              <a:rPr lang="pl-PL" dirty="0" err="1" smtClean="0"/>
              <a:t>geared</a:t>
            </a:r>
            <a:r>
              <a:rPr lang="pl-PL" dirty="0" smtClean="0"/>
              <a:t> </a:t>
            </a:r>
            <a:r>
              <a:rPr lang="pl-PL" dirty="0" err="1" smtClean="0"/>
              <a:t>(a</a:t>
            </a:r>
            <a:r>
              <a:rPr lang="pl-PL" dirty="0" smtClean="0"/>
              <a:t>t </a:t>
            </a:r>
            <a:r>
              <a:rPr lang="pl-PL" dirty="0" err="1" smtClean="0"/>
              <a:t>least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) </a:t>
            </a:r>
            <a:r>
              <a:rPr lang="pl-PL" b="1" dirty="0" smtClean="0"/>
              <a:t>to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satisfaction</a:t>
            </a:r>
            <a:r>
              <a:rPr lang="pl-PL" b="1" dirty="0" smtClean="0"/>
              <a:t> of </a:t>
            </a:r>
            <a:r>
              <a:rPr lang="pl-PL" b="1" dirty="0" err="1" smtClean="0"/>
              <a:t>human</a:t>
            </a:r>
            <a:r>
              <a:rPr lang="pl-PL" b="1" dirty="0" smtClean="0"/>
              <a:t> </a:t>
            </a:r>
            <a:r>
              <a:rPr lang="pl-PL" b="1" dirty="0" err="1" smtClean="0"/>
              <a:t>needs</a:t>
            </a:r>
            <a:endParaRPr lang="pl-PL" b="1" dirty="0" smtClean="0"/>
          </a:p>
          <a:p>
            <a:r>
              <a:rPr lang="pl-PL" b="1" dirty="0" err="1" smtClean="0"/>
              <a:t>Predominantly</a:t>
            </a:r>
            <a:r>
              <a:rPr lang="pl-PL" b="1" dirty="0" smtClean="0"/>
              <a:t> public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common</a:t>
            </a:r>
            <a:r>
              <a:rPr lang="pl-PL" b="1" dirty="0" smtClean="0"/>
              <a:t> </a:t>
            </a:r>
            <a:r>
              <a:rPr lang="pl-PL" b="1" dirty="0" err="1" smtClean="0"/>
              <a:t>ownership</a:t>
            </a:r>
            <a:r>
              <a:rPr lang="pl-PL" b="1" dirty="0" smtClean="0"/>
              <a:t> of </a:t>
            </a:r>
            <a:r>
              <a:rPr lang="pl-PL" b="1" dirty="0" err="1" smtClean="0"/>
              <a:t>productive</a:t>
            </a:r>
            <a:r>
              <a:rPr lang="pl-PL" b="1" dirty="0" smtClean="0"/>
              <a:t> </a:t>
            </a:r>
            <a:r>
              <a:rPr lang="pl-PL" b="1" dirty="0" err="1" smtClean="0"/>
              <a:t>wealth</a:t>
            </a:r>
            <a:endParaRPr lang="pl-PL" b="1" dirty="0" smtClean="0"/>
          </a:p>
          <a:p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organization</a:t>
            </a:r>
            <a:r>
              <a:rPr lang="pl-PL" b="1" dirty="0" smtClean="0"/>
              <a:t>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planning</a:t>
            </a:r>
            <a:endParaRPr lang="pl-PL" b="1" dirty="0" smtClean="0"/>
          </a:p>
          <a:p>
            <a:r>
              <a:rPr lang="pl-PL" b="1" dirty="0" err="1" smtClean="0"/>
              <a:t>Rational</a:t>
            </a:r>
            <a:r>
              <a:rPr lang="pl-PL" b="1" dirty="0" smtClean="0"/>
              <a:t> </a:t>
            </a:r>
            <a:r>
              <a:rPr lang="pl-PL" b="1" dirty="0" err="1" smtClean="0"/>
              <a:t>process</a:t>
            </a:r>
            <a:r>
              <a:rPr lang="pl-PL" b="1" dirty="0" smtClean="0"/>
              <a:t> of </a:t>
            </a:r>
            <a:r>
              <a:rPr lang="pl-PL" b="1" dirty="0" err="1" smtClean="0"/>
              <a:t>resource</a:t>
            </a:r>
            <a:r>
              <a:rPr lang="pl-PL" b="1" dirty="0" smtClean="0"/>
              <a:t> </a:t>
            </a:r>
            <a:r>
              <a:rPr lang="pl-PL" b="1" dirty="0" err="1" smtClean="0"/>
              <a:t>allocation</a:t>
            </a:r>
            <a:endParaRPr lang="pl-PL" b="1" dirty="0" smtClean="0"/>
          </a:p>
          <a:p>
            <a:r>
              <a:rPr lang="pl-PL" b="1" dirty="0" err="1" smtClean="0"/>
              <a:t>Work</a:t>
            </a:r>
            <a:r>
              <a:rPr lang="pl-PL" b="1" dirty="0" smtClean="0"/>
              <a:t>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cooperative</a:t>
            </a:r>
            <a:r>
              <a:rPr lang="pl-PL" b="1" dirty="0" smtClean="0"/>
              <a:t> </a:t>
            </a:r>
            <a:r>
              <a:rPr lang="pl-PL" b="1" dirty="0" err="1" smtClean="0"/>
              <a:t>effort</a:t>
            </a:r>
            <a:r>
              <a:rPr lang="pl-PL" b="1" dirty="0" smtClean="0"/>
              <a:t> </a:t>
            </a:r>
            <a:r>
              <a:rPr lang="pl-PL" dirty="0" smtClean="0"/>
              <a:t>– for general </a:t>
            </a:r>
            <a:r>
              <a:rPr lang="pl-PL" dirty="0" err="1" smtClean="0"/>
              <a:t>well-being</a:t>
            </a:r>
            <a:endParaRPr lang="pl-PL" dirty="0" smtClean="0"/>
          </a:p>
          <a:p>
            <a:r>
              <a:rPr lang="pl-PL" dirty="0" smtClean="0"/>
              <a:t>State </a:t>
            </a:r>
            <a:r>
              <a:rPr lang="pl-PL" dirty="0" err="1" smtClean="0"/>
              <a:t>socialism</a:t>
            </a:r>
            <a:r>
              <a:rPr lang="pl-PL" dirty="0" smtClean="0"/>
              <a:t> (</a:t>
            </a:r>
            <a:r>
              <a:rPr lang="pl-PL" dirty="0" err="1" smtClean="0"/>
              <a:t>Soviet</a:t>
            </a:r>
            <a:r>
              <a:rPr lang="pl-PL" dirty="0" smtClean="0"/>
              <a:t> </a:t>
            </a:r>
            <a:r>
              <a:rPr lang="pl-PL" dirty="0" err="1" smtClean="0"/>
              <a:t>bloc</a:t>
            </a:r>
            <a:r>
              <a:rPr lang="pl-PL" dirty="0" smtClean="0"/>
              <a:t>) – </a:t>
            </a:r>
            <a:r>
              <a:rPr lang="pl-PL" dirty="0" err="1" smtClean="0"/>
              <a:t>collapsed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1989-1991</a:t>
            </a:r>
          </a:p>
          <a:p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undermined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belief</a:t>
            </a:r>
            <a:r>
              <a:rPr lang="pl-PL" dirty="0" smtClean="0"/>
              <a:t> an </a:t>
            </a:r>
            <a:r>
              <a:rPr lang="pl-PL" dirty="0" err="1" smtClean="0"/>
              <a:t>ideal</a:t>
            </a:r>
            <a:r>
              <a:rPr lang="pl-PL" dirty="0" smtClean="0"/>
              <a:t> </a:t>
            </a:r>
            <a:r>
              <a:rPr lang="pl-PL" dirty="0" err="1" smtClean="0"/>
              <a:t>socialist</a:t>
            </a:r>
            <a:r>
              <a:rPr lang="pl-PL" dirty="0" smtClean="0"/>
              <a:t> system </a:t>
            </a:r>
            <a:r>
              <a:rPr lang="pl-PL" dirty="0" err="1" smtClean="0"/>
              <a:t>exists</a:t>
            </a:r>
            <a:endParaRPr lang="pl-PL" dirty="0" smtClean="0"/>
          </a:p>
          <a:p>
            <a:r>
              <a:rPr lang="pl-PL" b="1" dirty="0" smtClean="0"/>
              <a:t>State </a:t>
            </a:r>
            <a:r>
              <a:rPr lang="pl-PL" b="1" dirty="0" err="1" smtClean="0"/>
              <a:t>socialism</a:t>
            </a:r>
            <a:r>
              <a:rPr lang="pl-PL" b="1" dirty="0" smtClean="0"/>
              <a:t> – </a:t>
            </a:r>
            <a:r>
              <a:rPr lang="pl-PL" b="1" dirty="0" err="1" smtClean="0"/>
              <a:t>the</a:t>
            </a:r>
            <a:r>
              <a:rPr lang="pl-PL" b="1" dirty="0" smtClean="0"/>
              <a:t> state controls and </a:t>
            </a:r>
            <a:r>
              <a:rPr lang="pl-PL" b="1" dirty="0" err="1" smtClean="0"/>
              <a:t>directs</a:t>
            </a:r>
            <a:r>
              <a:rPr lang="pl-PL" b="1" dirty="0" smtClean="0"/>
              <a:t> </a:t>
            </a:r>
            <a:r>
              <a:rPr lang="pl-PL" b="1" dirty="0" err="1" smtClean="0"/>
              <a:t>economic</a:t>
            </a:r>
            <a:r>
              <a:rPr lang="pl-PL" b="1" dirty="0" smtClean="0"/>
              <a:t> life</a:t>
            </a:r>
            <a:r>
              <a:rPr lang="pl-PL" dirty="0" smtClean="0"/>
              <a:t> </a:t>
            </a:r>
            <a:r>
              <a:rPr lang="pl-PL" dirty="0" err="1" smtClean="0"/>
              <a:t>„i</a:t>
            </a:r>
            <a:r>
              <a:rPr lang="pl-PL" dirty="0" smtClean="0"/>
              <a:t>n </a:t>
            </a:r>
            <a:r>
              <a:rPr lang="pl-PL" dirty="0" err="1" smtClean="0"/>
              <a:t>the</a:t>
            </a:r>
            <a:r>
              <a:rPr lang="pl-PL" dirty="0" smtClean="0"/>
              <a:t> interes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” </a:t>
            </a:r>
            <a:r>
              <a:rPr lang="pl-PL" dirty="0" err="1" smtClean="0"/>
              <a:t>(i</a:t>
            </a:r>
            <a:r>
              <a:rPr lang="pl-PL" dirty="0" smtClean="0"/>
              <a:t>n </a:t>
            </a:r>
            <a:r>
              <a:rPr lang="pl-PL" dirty="0" err="1" smtClean="0"/>
              <a:t>fact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interest</a:t>
            </a:r>
            <a:r>
              <a:rPr lang="pl-PL" dirty="0" smtClean="0"/>
              <a:t> of party and </a:t>
            </a:r>
            <a:r>
              <a:rPr lang="pl-PL" dirty="0" err="1" smtClean="0"/>
              <a:t>bureaucracy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415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Enterprise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 Many </a:t>
            </a:r>
            <a:r>
              <a:rPr lang="pl-PL" b="1" dirty="0" err="1" smtClean="0"/>
              <a:t>capitalisms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endParaRPr lang="pl-PL" b="1" dirty="0" smtClean="0"/>
          </a:p>
          <a:p>
            <a:r>
              <a:rPr lang="pl-PL" b="1" dirty="0" err="1" smtClean="0"/>
              <a:t>Feudalism</a:t>
            </a:r>
            <a:r>
              <a:rPr lang="pl-PL" b="1" dirty="0" smtClean="0"/>
              <a:t> – </a:t>
            </a:r>
            <a:r>
              <a:rPr lang="pl-PL" b="1" dirty="0" err="1" smtClean="0"/>
              <a:t>agrarian-based</a:t>
            </a:r>
            <a:r>
              <a:rPr lang="pl-PL" b="1" dirty="0" smtClean="0"/>
              <a:t> </a:t>
            </a:r>
            <a:r>
              <a:rPr lang="pl-PL" b="1" dirty="0" err="1" smtClean="0"/>
              <a:t>production</a:t>
            </a:r>
            <a:r>
              <a:rPr lang="pl-PL" b="1" dirty="0" smtClean="0"/>
              <a:t>; </a:t>
            </a:r>
            <a:r>
              <a:rPr lang="pl-PL" b="1" dirty="0" err="1" smtClean="0"/>
              <a:t>fixed</a:t>
            </a:r>
            <a:r>
              <a:rPr lang="pl-PL" b="1" dirty="0" smtClean="0"/>
              <a:t>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hierarchies</a:t>
            </a:r>
            <a:r>
              <a:rPr lang="pl-PL" b="1" dirty="0" smtClean="0"/>
              <a:t> and a </a:t>
            </a:r>
            <a:r>
              <a:rPr lang="pl-PL" b="1" dirty="0" err="1" smtClean="0"/>
              <a:t>rigid</a:t>
            </a:r>
            <a:r>
              <a:rPr lang="pl-PL" b="1" dirty="0" smtClean="0"/>
              <a:t> </a:t>
            </a:r>
            <a:r>
              <a:rPr lang="pl-PL" b="1" dirty="0" err="1" smtClean="0"/>
              <a:t>pattern</a:t>
            </a:r>
            <a:r>
              <a:rPr lang="pl-PL" b="1" dirty="0" smtClean="0"/>
              <a:t> of </a:t>
            </a:r>
            <a:r>
              <a:rPr lang="pl-PL" b="1" dirty="0" err="1" smtClean="0"/>
              <a:t>obligations</a:t>
            </a:r>
            <a:r>
              <a:rPr lang="pl-PL" b="1" dirty="0" smtClean="0"/>
              <a:t> and </a:t>
            </a:r>
            <a:r>
              <a:rPr lang="pl-PL" b="1" dirty="0" err="1" smtClean="0"/>
              <a:t>duties</a:t>
            </a:r>
            <a:endParaRPr lang="pl-PL" b="1" dirty="0" smtClean="0"/>
          </a:p>
          <a:p>
            <a:r>
              <a:rPr lang="pl-PL" b="1" dirty="0" err="1" smtClean="0"/>
              <a:t>Capitalism</a:t>
            </a:r>
            <a:r>
              <a:rPr lang="pl-PL" b="1" dirty="0" smtClean="0"/>
              <a:t> </a:t>
            </a:r>
            <a:r>
              <a:rPr lang="pl-PL" b="1" dirty="0" err="1" smtClean="0"/>
              <a:t>relied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market </a:t>
            </a:r>
            <a:r>
              <a:rPr lang="pl-PL" b="1" dirty="0" err="1" smtClean="0"/>
              <a:t>mechanism</a:t>
            </a:r>
            <a:r>
              <a:rPr lang="pl-PL" b="1" dirty="0" smtClean="0"/>
              <a:t> – </a:t>
            </a:r>
            <a:r>
              <a:rPr lang="pl-PL" b="1" dirty="0" err="1" smtClean="0"/>
              <a:t>technological</a:t>
            </a:r>
            <a:r>
              <a:rPr lang="pl-PL" b="1" dirty="0" smtClean="0"/>
              <a:t> </a:t>
            </a:r>
            <a:r>
              <a:rPr lang="pl-PL" b="1" dirty="0" err="1" smtClean="0"/>
              <a:t>innovation</a:t>
            </a:r>
            <a:r>
              <a:rPr lang="pl-PL" b="1" dirty="0" smtClean="0"/>
              <a:t> and </a:t>
            </a:r>
            <a:r>
              <a:rPr lang="pl-PL" b="1" dirty="0" err="1" smtClean="0"/>
              <a:t>greater</a:t>
            </a:r>
            <a:r>
              <a:rPr lang="pl-PL" b="1" dirty="0" smtClean="0"/>
              <a:t> </a:t>
            </a:r>
            <a:r>
              <a:rPr lang="pl-PL" b="1" dirty="0" err="1" smtClean="0"/>
              <a:t>productive</a:t>
            </a:r>
            <a:r>
              <a:rPr lang="pl-PL" b="1" dirty="0" smtClean="0"/>
              <a:t> </a:t>
            </a:r>
            <a:r>
              <a:rPr lang="pl-PL" b="1" dirty="0" err="1" smtClean="0"/>
              <a:t>capacity</a:t>
            </a:r>
            <a:endParaRPr lang="pl-PL" b="1" dirty="0" smtClean="0"/>
          </a:p>
          <a:p>
            <a:r>
              <a:rPr lang="pl-PL" b="1" dirty="0" err="1" smtClean="0"/>
              <a:t>Enterprise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r>
              <a:rPr lang="pl-PL" b="1" dirty="0" smtClean="0"/>
              <a:t> – a </a:t>
            </a:r>
            <a:r>
              <a:rPr lang="pl-PL" b="1" dirty="0" err="1" smtClean="0"/>
              <a:t>pure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r>
              <a:rPr lang="pl-PL" b="1" dirty="0" smtClean="0"/>
              <a:t> (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Anglo-American</a:t>
            </a:r>
            <a:r>
              <a:rPr lang="pl-PL" b="1" dirty="0" smtClean="0"/>
              <a:t> </a:t>
            </a:r>
            <a:r>
              <a:rPr lang="pl-PL" b="1" dirty="0" err="1" smtClean="0"/>
              <a:t>world</a:t>
            </a:r>
            <a:r>
              <a:rPr lang="pl-PL" b="1" dirty="0" smtClean="0"/>
              <a:t>) – </a:t>
            </a:r>
            <a:r>
              <a:rPr lang="pl-PL" b="1" dirty="0" err="1" smtClean="0"/>
              <a:t>based</a:t>
            </a:r>
            <a:r>
              <a:rPr lang="pl-PL" b="1" dirty="0" smtClean="0"/>
              <a:t> on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ideas</a:t>
            </a:r>
            <a:r>
              <a:rPr lang="pl-PL" b="1" dirty="0" smtClean="0"/>
              <a:t> of Adam Smith, David Ricardo, Milton Friedman and Friedrich von </a:t>
            </a:r>
            <a:r>
              <a:rPr lang="pl-PL" b="1" dirty="0" err="1" smtClean="0"/>
              <a:t>Hayek</a:t>
            </a:r>
            <a:endParaRPr lang="pl-PL" b="1" dirty="0" smtClean="0"/>
          </a:p>
          <a:p>
            <a:r>
              <a:rPr lang="pl-PL" b="1" dirty="0" smtClean="0"/>
              <a:t>Market – </a:t>
            </a:r>
            <a:r>
              <a:rPr lang="pl-PL" b="1" dirty="0" err="1" smtClean="0"/>
              <a:t>self-regulating</a:t>
            </a:r>
            <a:r>
              <a:rPr lang="pl-PL" b="1" dirty="0" smtClean="0"/>
              <a:t> </a:t>
            </a:r>
            <a:r>
              <a:rPr lang="pl-PL" b="1" dirty="0" err="1" smtClean="0"/>
              <a:t>mechanism</a:t>
            </a:r>
            <a:r>
              <a:rPr lang="pl-PL" b="1" dirty="0" smtClean="0"/>
              <a:t> (an „</a:t>
            </a:r>
            <a:r>
              <a:rPr lang="pl-PL" b="1" dirty="0" err="1" smtClean="0"/>
              <a:t>invisible</a:t>
            </a:r>
            <a:r>
              <a:rPr lang="pl-PL" b="1" dirty="0" smtClean="0"/>
              <a:t> </a:t>
            </a:r>
            <a:r>
              <a:rPr lang="pl-PL" b="1" dirty="0" err="1" smtClean="0"/>
              <a:t>hand</a:t>
            </a:r>
            <a:r>
              <a:rPr lang="pl-PL" b="1" dirty="0" smtClean="0"/>
              <a:t>”)</a:t>
            </a:r>
          </a:p>
          <a:p>
            <a:r>
              <a:rPr lang="pl-PL" b="1" dirty="0" smtClean="0"/>
              <a:t>Adam Smith: „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not </a:t>
            </a:r>
            <a:r>
              <a:rPr lang="pl-PL" b="1" dirty="0" err="1" smtClean="0"/>
              <a:t>from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benevolence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butcher</a:t>
            </a:r>
            <a:r>
              <a:rPr lang="pl-PL" b="1" dirty="0" smtClean="0"/>
              <a:t>,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brewer</a:t>
            </a:r>
            <a:r>
              <a:rPr lang="pl-PL" b="1" dirty="0" smtClean="0"/>
              <a:t>, </a:t>
            </a:r>
            <a:r>
              <a:rPr lang="pl-PL" b="1" dirty="0" err="1" smtClean="0"/>
              <a:t>or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baker</a:t>
            </a:r>
            <a:r>
              <a:rPr lang="pl-PL" b="1" dirty="0" smtClean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we </a:t>
            </a:r>
            <a:r>
              <a:rPr lang="pl-PL" b="1" dirty="0" err="1" smtClean="0"/>
              <a:t>expect</a:t>
            </a:r>
            <a:r>
              <a:rPr lang="pl-PL" b="1" dirty="0" smtClean="0"/>
              <a:t> </a:t>
            </a:r>
            <a:r>
              <a:rPr lang="pl-PL" b="1" dirty="0" err="1" smtClean="0"/>
              <a:t>our</a:t>
            </a:r>
            <a:r>
              <a:rPr lang="pl-PL" b="1" dirty="0" smtClean="0"/>
              <a:t> dinner but </a:t>
            </a:r>
            <a:r>
              <a:rPr lang="pl-PL" b="1" dirty="0" err="1" smtClean="0"/>
              <a:t>from</a:t>
            </a:r>
            <a:r>
              <a:rPr lang="pl-PL" b="1" dirty="0" smtClean="0"/>
              <a:t>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regard</a:t>
            </a:r>
            <a:r>
              <a:rPr lang="pl-PL" b="1" dirty="0" smtClean="0"/>
              <a:t> to </a:t>
            </a:r>
            <a:r>
              <a:rPr lang="pl-PL" b="1" dirty="0" err="1" smtClean="0"/>
              <a:t>their</a:t>
            </a:r>
            <a:r>
              <a:rPr lang="pl-PL" b="1" dirty="0" smtClean="0"/>
              <a:t> </a:t>
            </a:r>
            <a:r>
              <a:rPr lang="pl-PL" b="1" dirty="0" err="1" smtClean="0"/>
              <a:t>own</a:t>
            </a:r>
            <a:r>
              <a:rPr lang="pl-PL" b="1" dirty="0" smtClean="0"/>
              <a:t> </a:t>
            </a:r>
            <a:r>
              <a:rPr lang="pl-PL" b="1" dirty="0" err="1" smtClean="0"/>
              <a:t>interest</a:t>
            </a:r>
            <a:r>
              <a:rPr lang="pl-PL" b="1" dirty="0" smtClean="0"/>
              <a:t>”</a:t>
            </a:r>
          </a:p>
          <a:p>
            <a:r>
              <a:rPr lang="pl-PL" b="1" dirty="0" smtClean="0"/>
              <a:t>Profit </a:t>
            </a:r>
            <a:r>
              <a:rPr lang="pl-PL" b="1" dirty="0" err="1" smtClean="0"/>
              <a:t>orientated</a:t>
            </a:r>
            <a:r>
              <a:rPr lang="pl-PL" b="1" dirty="0" smtClean="0"/>
              <a:t> – high </a:t>
            </a:r>
            <a:r>
              <a:rPr lang="pl-PL" b="1" dirty="0" err="1" smtClean="0"/>
              <a:t>productivity</a:t>
            </a:r>
            <a:r>
              <a:rPr lang="pl-PL" b="1" dirty="0" smtClean="0"/>
              <a:t>, </a:t>
            </a:r>
            <a:r>
              <a:rPr lang="pl-PL" b="1" dirty="0" err="1" smtClean="0"/>
              <a:t>labour</a:t>
            </a:r>
            <a:r>
              <a:rPr lang="pl-PL" b="1" dirty="0" smtClean="0"/>
              <a:t> </a:t>
            </a:r>
            <a:r>
              <a:rPr lang="pl-PL" b="1" dirty="0" err="1" smtClean="0"/>
              <a:t>flexibility</a:t>
            </a:r>
            <a:r>
              <a:rPr lang="pl-PL" b="1" dirty="0" smtClean="0"/>
              <a:t> </a:t>
            </a:r>
            <a:r>
              <a:rPr lang="pl-PL" b="1" dirty="0" err="1" smtClean="0"/>
              <a:t>low</a:t>
            </a:r>
            <a:r>
              <a:rPr lang="pl-PL" b="1" dirty="0" smtClean="0"/>
              <a:t> </a:t>
            </a:r>
            <a:r>
              <a:rPr lang="pl-PL" b="1" dirty="0" err="1" smtClean="0"/>
              <a:t>welfare</a:t>
            </a:r>
            <a:r>
              <a:rPr lang="pl-PL" b="1" dirty="0" smtClean="0"/>
              <a:t> </a:t>
            </a:r>
            <a:r>
              <a:rPr lang="pl-PL" b="1" dirty="0" err="1" smtClean="0"/>
              <a:t>benefits</a:t>
            </a:r>
            <a:endParaRPr lang="pl-PL" b="1" dirty="0" smtClean="0"/>
          </a:p>
          <a:p>
            <a:r>
              <a:rPr lang="pl-PL" b="1" dirty="0" smtClean="0"/>
              <a:t>USA – </a:t>
            </a:r>
            <a:r>
              <a:rPr lang="pl-PL" b="1" dirty="0" err="1" smtClean="0"/>
              <a:t>economic</a:t>
            </a:r>
            <a:r>
              <a:rPr lang="pl-PL" b="1" dirty="0" smtClean="0"/>
              <a:t> </a:t>
            </a:r>
            <a:r>
              <a:rPr lang="pl-PL" b="1" dirty="0" err="1" smtClean="0"/>
              <a:t>super-power</a:t>
            </a:r>
            <a:r>
              <a:rPr lang="pl-PL" b="1" dirty="0" smtClean="0"/>
              <a:t> </a:t>
            </a:r>
            <a:r>
              <a:rPr lang="pl-PL" b="1" dirty="0" err="1" smtClean="0"/>
              <a:t>due</a:t>
            </a:r>
            <a:r>
              <a:rPr lang="pl-PL" b="1" dirty="0" smtClean="0"/>
              <a:t> to </a:t>
            </a:r>
            <a:r>
              <a:rPr lang="pl-PL" b="1" dirty="0" err="1" smtClean="0"/>
              <a:t>enterprise</a:t>
            </a:r>
            <a:r>
              <a:rPr lang="pl-PL" b="1" dirty="0" smtClean="0"/>
              <a:t> </a:t>
            </a:r>
            <a:r>
              <a:rPr lang="pl-PL" b="1" dirty="0" err="1" smtClean="0"/>
              <a:t>capitalism</a:t>
            </a:r>
            <a:r>
              <a:rPr lang="pl-PL" b="1" dirty="0" smtClean="0"/>
              <a:t> </a:t>
            </a:r>
            <a:r>
              <a:rPr lang="pl-PL" b="1" dirty="0" err="1" smtClean="0"/>
              <a:t>principles</a:t>
            </a:r>
            <a:endParaRPr lang="pl-PL" b="1" dirty="0" smtClean="0"/>
          </a:p>
          <a:p>
            <a:r>
              <a:rPr lang="pl-PL" b="1" dirty="0" err="1" smtClean="0"/>
              <a:t>Disadvantages</a:t>
            </a:r>
            <a:r>
              <a:rPr lang="pl-PL" b="1" dirty="0" smtClean="0"/>
              <a:t> – </a:t>
            </a:r>
            <a:r>
              <a:rPr lang="pl-PL" b="1" dirty="0" err="1" smtClean="0"/>
              <a:t>huge</a:t>
            </a:r>
            <a:r>
              <a:rPr lang="pl-PL" b="1" dirty="0" smtClean="0"/>
              <a:t> </a:t>
            </a:r>
            <a:r>
              <a:rPr lang="pl-PL" b="1" dirty="0" err="1" smtClean="0"/>
              <a:t>material</a:t>
            </a:r>
            <a:r>
              <a:rPr lang="pl-PL" b="1" dirty="0" smtClean="0"/>
              <a:t> </a:t>
            </a:r>
            <a:r>
              <a:rPr lang="pl-PL" b="1" dirty="0" err="1" smtClean="0"/>
              <a:t>inequalities</a:t>
            </a:r>
            <a:r>
              <a:rPr lang="pl-PL" b="1" dirty="0" smtClean="0"/>
              <a:t>,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fragmentation</a:t>
            </a:r>
            <a:r>
              <a:rPr lang="pl-PL" b="1" dirty="0" smtClean="0"/>
              <a:t>,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tensions</a:t>
            </a:r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64453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1394</Words>
  <Application>Microsoft Office PowerPoint</Application>
  <PresentationFormat>Niestandardowy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The Economy and Society</vt:lpstr>
      <vt:lpstr>Relationships between politics, economy and society</vt:lpstr>
      <vt:lpstr> Central issues to be examined</vt:lpstr>
      <vt:lpstr>Economic systems</vt:lpstr>
      <vt:lpstr>  Market</vt:lpstr>
      <vt:lpstr>Market – advantages</vt:lpstr>
      <vt:lpstr>Market - disadvantages</vt:lpstr>
      <vt:lpstr> Socialist economy - principles</vt:lpstr>
      <vt:lpstr>Enterprise capitalism</vt:lpstr>
      <vt:lpstr>Social capitalism</vt:lpstr>
      <vt:lpstr> Collective capitalism</vt:lpstr>
      <vt:lpstr>The state and the market</vt:lpstr>
      <vt:lpstr>Varieties of socialism</vt:lpstr>
      <vt:lpstr>Society and social divisions</vt:lpstr>
      <vt:lpstr> Recapitulation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Governments, systems and regimes. Political ideologies</dc:title>
  <dc:creator>Marek Wierzbicki</dc:creator>
  <cp:lastModifiedBy>bep</cp:lastModifiedBy>
  <cp:revision>193</cp:revision>
  <dcterms:created xsi:type="dcterms:W3CDTF">2017-10-09T11:51:47Z</dcterms:created>
  <dcterms:modified xsi:type="dcterms:W3CDTF">2017-11-27T19:44:04Z</dcterms:modified>
</cp:coreProperties>
</file>